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92"/>
  </p:notesMasterIdLst>
  <p:handoutMasterIdLst>
    <p:handoutMasterId r:id="rId193"/>
  </p:handoutMasterIdLst>
  <p:sldIdLst>
    <p:sldId id="300" r:id="rId2"/>
    <p:sldId id="351" r:id="rId3"/>
    <p:sldId id="352" r:id="rId4"/>
    <p:sldId id="353" r:id="rId5"/>
    <p:sldId id="355" r:id="rId6"/>
    <p:sldId id="354" r:id="rId7"/>
    <p:sldId id="1288" r:id="rId8"/>
    <p:sldId id="1404" r:id="rId9"/>
    <p:sldId id="1290" r:id="rId10"/>
    <p:sldId id="1293" r:id="rId11"/>
    <p:sldId id="1405" r:id="rId12"/>
    <p:sldId id="1406" r:id="rId13"/>
    <p:sldId id="1309" r:id="rId14"/>
    <p:sldId id="1310" r:id="rId15"/>
    <p:sldId id="1316" r:id="rId16"/>
    <p:sldId id="1317" r:id="rId17"/>
    <p:sldId id="1318" r:id="rId18"/>
    <p:sldId id="1319" r:id="rId19"/>
    <p:sldId id="1320" r:id="rId20"/>
    <p:sldId id="1321" r:id="rId21"/>
    <p:sldId id="1322" r:id="rId22"/>
    <p:sldId id="1297" r:id="rId23"/>
    <p:sldId id="1298" r:id="rId24"/>
    <p:sldId id="1407" r:id="rId25"/>
    <p:sldId id="1408" r:id="rId26"/>
    <p:sldId id="1299" r:id="rId27"/>
    <p:sldId id="1300" r:id="rId28"/>
    <p:sldId id="1301" r:id="rId29"/>
    <p:sldId id="1302" r:id="rId30"/>
    <p:sldId id="1303" r:id="rId31"/>
    <p:sldId id="1304" r:id="rId32"/>
    <p:sldId id="1305" r:id="rId33"/>
    <p:sldId id="1306" r:id="rId34"/>
    <p:sldId id="1307" r:id="rId35"/>
    <p:sldId id="1410" r:id="rId36"/>
    <p:sldId id="1409" r:id="rId37"/>
    <p:sldId id="1411" r:id="rId38"/>
    <p:sldId id="1412" r:id="rId39"/>
    <p:sldId id="1413" r:id="rId40"/>
    <p:sldId id="1414" r:id="rId41"/>
    <p:sldId id="1415" r:id="rId42"/>
    <p:sldId id="1205" r:id="rId43"/>
    <p:sldId id="1206" r:id="rId44"/>
    <p:sldId id="1207" r:id="rId45"/>
    <p:sldId id="1208" r:id="rId46"/>
    <p:sldId id="1209" r:id="rId47"/>
    <p:sldId id="1210" r:id="rId48"/>
    <p:sldId id="1211" r:id="rId49"/>
    <p:sldId id="1212" r:id="rId50"/>
    <p:sldId id="1213" r:id="rId51"/>
    <p:sldId id="1214" r:id="rId52"/>
    <p:sldId id="1215" r:id="rId53"/>
    <p:sldId id="1216" r:id="rId54"/>
    <p:sldId id="1217" r:id="rId55"/>
    <p:sldId id="1219" r:id="rId56"/>
    <p:sldId id="1220" r:id="rId57"/>
    <p:sldId id="1221" r:id="rId58"/>
    <p:sldId id="1222" r:id="rId59"/>
    <p:sldId id="1223" r:id="rId60"/>
    <p:sldId id="1224" r:id="rId61"/>
    <p:sldId id="1218" r:id="rId62"/>
    <p:sldId id="1225" r:id="rId63"/>
    <p:sldId id="1226" r:id="rId64"/>
    <p:sldId id="1227" r:id="rId65"/>
    <p:sldId id="1229" r:id="rId66"/>
    <p:sldId id="1228" r:id="rId67"/>
    <p:sldId id="1230" r:id="rId68"/>
    <p:sldId id="1231" r:id="rId69"/>
    <p:sldId id="1232" r:id="rId70"/>
    <p:sldId id="1233" r:id="rId71"/>
    <p:sldId id="1234" r:id="rId72"/>
    <p:sldId id="1235" r:id="rId73"/>
    <p:sldId id="1236" r:id="rId74"/>
    <p:sldId id="1237" r:id="rId75"/>
    <p:sldId id="1247" r:id="rId76"/>
    <p:sldId id="1249" r:id="rId77"/>
    <p:sldId id="1250" r:id="rId78"/>
    <p:sldId id="1251" r:id="rId79"/>
    <p:sldId id="1252" r:id="rId80"/>
    <p:sldId id="1253" r:id="rId81"/>
    <p:sldId id="1254" r:id="rId82"/>
    <p:sldId id="1255" r:id="rId83"/>
    <p:sldId id="1256" r:id="rId84"/>
    <p:sldId id="1257" r:id="rId85"/>
    <p:sldId id="1258" r:id="rId86"/>
    <p:sldId id="1259" r:id="rId87"/>
    <p:sldId id="1260" r:id="rId88"/>
    <p:sldId id="1261" r:id="rId89"/>
    <p:sldId id="1262" r:id="rId90"/>
    <p:sldId id="1263" r:id="rId91"/>
    <p:sldId id="1417" r:id="rId92"/>
    <p:sldId id="1416" r:id="rId93"/>
    <p:sldId id="1418" r:id="rId94"/>
    <p:sldId id="1419" r:id="rId95"/>
    <p:sldId id="1420" r:id="rId96"/>
    <p:sldId id="1422" r:id="rId97"/>
    <p:sldId id="1421" r:id="rId98"/>
    <p:sldId id="1423" r:id="rId99"/>
    <p:sldId id="1424" r:id="rId100"/>
    <p:sldId id="1426" r:id="rId101"/>
    <p:sldId id="1427" r:id="rId102"/>
    <p:sldId id="1428" r:id="rId103"/>
    <p:sldId id="1429" r:id="rId104"/>
    <p:sldId id="1430" r:id="rId105"/>
    <p:sldId id="1425" r:id="rId106"/>
    <p:sldId id="1431" r:id="rId107"/>
    <p:sldId id="1432" r:id="rId108"/>
    <p:sldId id="1433" r:id="rId109"/>
    <p:sldId id="1308" r:id="rId110"/>
    <p:sldId id="1324" r:id="rId111"/>
    <p:sldId id="1325" r:id="rId112"/>
    <p:sldId id="1326" r:id="rId113"/>
    <p:sldId id="1327" r:id="rId114"/>
    <p:sldId id="1328" r:id="rId115"/>
    <p:sldId id="1329" r:id="rId116"/>
    <p:sldId id="1330" r:id="rId117"/>
    <p:sldId id="1331" r:id="rId118"/>
    <p:sldId id="1332" r:id="rId119"/>
    <p:sldId id="1333" r:id="rId120"/>
    <p:sldId id="1334" r:id="rId121"/>
    <p:sldId id="1335" r:id="rId122"/>
    <p:sldId id="1336" r:id="rId123"/>
    <p:sldId id="1337" r:id="rId124"/>
    <p:sldId id="1338" r:id="rId125"/>
    <p:sldId id="1339" r:id="rId126"/>
    <p:sldId id="1340" r:id="rId127"/>
    <p:sldId id="1341" r:id="rId128"/>
    <p:sldId id="1342" r:id="rId129"/>
    <p:sldId id="1343" r:id="rId130"/>
    <p:sldId id="1344" r:id="rId131"/>
    <p:sldId id="1345" r:id="rId132"/>
    <p:sldId id="1346" r:id="rId133"/>
    <p:sldId id="1347" r:id="rId134"/>
    <p:sldId id="1348" r:id="rId135"/>
    <p:sldId id="1349" r:id="rId136"/>
    <p:sldId id="1350" r:id="rId137"/>
    <p:sldId id="1351" r:id="rId138"/>
    <p:sldId id="1352" r:id="rId139"/>
    <p:sldId id="1353" r:id="rId140"/>
    <p:sldId id="1354" r:id="rId141"/>
    <p:sldId id="1355" r:id="rId142"/>
    <p:sldId id="1356" r:id="rId143"/>
    <p:sldId id="1357" r:id="rId144"/>
    <p:sldId id="1358" r:id="rId145"/>
    <p:sldId id="1359" r:id="rId146"/>
    <p:sldId id="1360" r:id="rId147"/>
    <p:sldId id="1361" r:id="rId148"/>
    <p:sldId id="1362" r:id="rId149"/>
    <p:sldId id="1363" r:id="rId150"/>
    <p:sldId id="1364" r:id="rId151"/>
    <p:sldId id="1365" r:id="rId152"/>
    <p:sldId id="1366" r:id="rId153"/>
    <p:sldId id="1367" r:id="rId154"/>
    <p:sldId id="1368" r:id="rId155"/>
    <p:sldId id="1369" r:id="rId156"/>
    <p:sldId id="1370" r:id="rId157"/>
    <p:sldId id="1371" r:id="rId158"/>
    <p:sldId id="1372" r:id="rId159"/>
    <p:sldId id="1373" r:id="rId160"/>
    <p:sldId id="1374" r:id="rId161"/>
    <p:sldId id="1375" r:id="rId162"/>
    <p:sldId id="1376" r:id="rId163"/>
    <p:sldId id="1377" r:id="rId164"/>
    <p:sldId id="1378" r:id="rId165"/>
    <p:sldId id="1379" r:id="rId166"/>
    <p:sldId id="1380" r:id="rId167"/>
    <p:sldId id="1381" r:id="rId168"/>
    <p:sldId id="1382" r:id="rId169"/>
    <p:sldId id="1383" r:id="rId170"/>
    <p:sldId id="1384" r:id="rId171"/>
    <p:sldId id="1385" r:id="rId172"/>
    <p:sldId id="1386" r:id="rId173"/>
    <p:sldId id="1387" r:id="rId174"/>
    <p:sldId id="1388" r:id="rId175"/>
    <p:sldId id="1389" r:id="rId176"/>
    <p:sldId id="1390" r:id="rId177"/>
    <p:sldId id="1391" r:id="rId178"/>
    <p:sldId id="1392" r:id="rId179"/>
    <p:sldId id="1393" r:id="rId180"/>
    <p:sldId id="1394" r:id="rId181"/>
    <p:sldId id="1395" r:id="rId182"/>
    <p:sldId id="1396" r:id="rId183"/>
    <p:sldId id="1397" r:id="rId184"/>
    <p:sldId id="1398" r:id="rId185"/>
    <p:sldId id="1399" r:id="rId186"/>
    <p:sldId id="1400" r:id="rId187"/>
    <p:sldId id="1401" r:id="rId188"/>
    <p:sldId id="1402" r:id="rId189"/>
    <p:sldId id="1403" r:id="rId190"/>
    <p:sldId id="953" r:id="rId19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4535A719-21FE-4939-A729-5960CFFC2792}">
          <p14:sldIdLst>
            <p14:sldId id="300"/>
            <p14:sldId id="351"/>
            <p14:sldId id="352"/>
            <p14:sldId id="353"/>
            <p14:sldId id="355"/>
            <p14:sldId id="354"/>
            <p14:sldId id="1288"/>
            <p14:sldId id="1404"/>
            <p14:sldId id="1290"/>
            <p14:sldId id="1293"/>
            <p14:sldId id="1405"/>
            <p14:sldId id="1406"/>
            <p14:sldId id="1309"/>
            <p14:sldId id="1310"/>
            <p14:sldId id="1316"/>
            <p14:sldId id="1317"/>
            <p14:sldId id="1318"/>
            <p14:sldId id="1319"/>
            <p14:sldId id="1320"/>
            <p14:sldId id="1321"/>
            <p14:sldId id="1322"/>
            <p14:sldId id="1297"/>
            <p14:sldId id="1298"/>
            <p14:sldId id="1407"/>
            <p14:sldId id="1408"/>
            <p14:sldId id="1299"/>
            <p14:sldId id="1300"/>
            <p14:sldId id="1301"/>
            <p14:sldId id="1302"/>
            <p14:sldId id="1303"/>
            <p14:sldId id="1304"/>
            <p14:sldId id="1305"/>
            <p14:sldId id="1306"/>
            <p14:sldId id="1307"/>
            <p14:sldId id="1410"/>
            <p14:sldId id="1409"/>
            <p14:sldId id="1411"/>
            <p14:sldId id="1412"/>
            <p14:sldId id="1413"/>
            <p14:sldId id="1414"/>
            <p14:sldId id="1415"/>
            <p14:sldId id="1205"/>
            <p14:sldId id="1206"/>
            <p14:sldId id="1207"/>
            <p14:sldId id="1208"/>
            <p14:sldId id="1209"/>
            <p14:sldId id="1210"/>
            <p14:sldId id="1211"/>
            <p14:sldId id="1212"/>
            <p14:sldId id="1213"/>
            <p14:sldId id="1214"/>
            <p14:sldId id="1215"/>
            <p14:sldId id="1216"/>
            <p14:sldId id="1217"/>
            <p14:sldId id="1219"/>
            <p14:sldId id="1220"/>
            <p14:sldId id="1221"/>
            <p14:sldId id="1222"/>
            <p14:sldId id="1223"/>
            <p14:sldId id="1224"/>
            <p14:sldId id="1218"/>
            <p14:sldId id="1225"/>
            <p14:sldId id="1226"/>
            <p14:sldId id="1227"/>
            <p14:sldId id="1229"/>
            <p14:sldId id="1228"/>
            <p14:sldId id="1230"/>
            <p14:sldId id="1231"/>
            <p14:sldId id="1232"/>
            <p14:sldId id="1233"/>
            <p14:sldId id="1234"/>
            <p14:sldId id="1235"/>
            <p14:sldId id="1236"/>
            <p14:sldId id="1237"/>
            <p14:sldId id="1247"/>
            <p14:sldId id="1249"/>
            <p14:sldId id="1250"/>
            <p14:sldId id="1251"/>
            <p14:sldId id="1252"/>
            <p14:sldId id="1253"/>
            <p14:sldId id="1254"/>
            <p14:sldId id="1255"/>
            <p14:sldId id="1256"/>
            <p14:sldId id="1257"/>
            <p14:sldId id="1258"/>
            <p14:sldId id="1259"/>
            <p14:sldId id="1260"/>
            <p14:sldId id="1261"/>
            <p14:sldId id="1262"/>
            <p14:sldId id="1263"/>
            <p14:sldId id="1417"/>
            <p14:sldId id="1416"/>
            <p14:sldId id="1418"/>
            <p14:sldId id="1419"/>
            <p14:sldId id="1420"/>
            <p14:sldId id="1422"/>
            <p14:sldId id="1421"/>
            <p14:sldId id="1423"/>
            <p14:sldId id="1424"/>
            <p14:sldId id="1426"/>
            <p14:sldId id="1427"/>
            <p14:sldId id="1428"/>
            <p14:sldId id="1429"/>
            <p14:sldId id="1430"/>
            <p14:sldId id="1425"/>
            <p14:sldId id="1431"/>
            <p14:sldId id="1432"/>
            <p14:sldId id="1433"/>
            <p14:sldId id="1308"/>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1398"/>
            <p14:sldId id="1399"/>
            <p14:sldId id="1400"/>
            <p14:sldId id="1401"/>
            <p14:sldId id="1402"/>
            <p14:sldId id="1403"/>
            <p14:sldId id="9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Long Hà" initials="NLH" lastIdx="1" clrIdx="0">
    <p:extLst>
      <p:ext uri="{19B8F6BF-5375-455C-9EA6-DF929625EA0E}">
        <p15:presenceInfo xmlns:p15="http://schemas.microsoft.com/office/powerpoint/2012/main" userId="a14d1300f9ef34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FF00"/>
    <a:srgbClr val="FFFFCC"/>
    <a:srgbClr val="CCFFFF"/>
    <a:srgbClr val="D4315F"/>
    <a:srgbClr val="993300"/>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20" autoAdjust="0"/>
    <p:restoredTop sz="95666" autoAdjust="0"/>
  </p:normalViewPr>
  <p:slideViewPr>
    <p:cSldViewPr>
      <p:cViewPr varScale="1">
        <p:scale>
          <a:sx n="60" d="100"/>
          <a:sy n="60" d="100"/>
        </p:scale>
        <p:origin x="62" y="2405"/>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73" d="100"/>
          <a:sy n="73" d="100"/>
        </p:scale>
        <p:origin x="2988" y="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145C82-EB2A-42D2-AECA-ED2529A7867E}" type="doc">
      <dgm:prSet loTypeId="urn:microsoft.com/office/officeart/2005/8/layout/chevron2" loCatId="list" qsTypeId="urn:microsoft.com/office/officeart/2005/8/quickstyle/simple1" qsCatId="simple" csTypeId="urn:microsoft.com/office/officeart/2005/8/colors/accent6_4" csCatId="accent6" phldr="1"/>
      <dgm:spPr/>
      <dgm:t>
        <a:bodyPr/>
        <a:lstStyle/>
        <a:p>
          <a:endParaRPr lang="en-US"/>
        </a:p>
      </dgm:t>
    </dgm:pt>
    <dgm:pt modelId="{09A26340-91BA-4D56-A828-38AD3BAC7E17}">
      <dgm:prSet phldrT="[Text]" custT="1"/>
      <dgm:spPr>
        <a:solidFill>
          <a:srgbClr val="FFC000"/>
        </a:solidFill>
        <a:ln>
          <a:solidFill>
            <a:srgbClr val="FFC000"/>
          </a:solidFill>
        </a:ln>
      </dgm:spPr>
      <dgm:t>
        <a:bodyPr/>
        <a:lstStyle/>
        <a:p>
          <a:pPr>
            <a:buClrTx/>
            <a:buSzTx/>
            <a:buFontTx/>
            <a:buNone/>
          </a:pPr>
          <a:r>
            <a:rPr kumimoji="0" lang="en-US" sz="2800" b="1" i="0" u="none" strike="noStrike" cap="none" normalizeH="0" baseline="0" dirty="0">
              <a:ln/>
              <a:effectLst/>
              <a:latin typeface="+mj-lt"/>
              <a:ea typeface="Tahoma" panose="020B0604030504040204" pitchFamily="34" charset="0"/>
              <a:cs typeface="Tahoma" panose="020B0604030504040204" pitchFamily="34" charset="0"/>
            </a:rPr>
            <a:t>1</a:t>
          </a:r>
          <a:endParaRPr lang="en-US" sz="2800" b="1" dirty="0">
            <a:latin typeface="+mj-lt"/>
            <a:ea typeface="Tahoma" panose="020B0604030504040204" pitchFamily="34" charset="0"/>
            <a:cs typeface="Tahoma" panose="020B0604030504040204" pitchFamily="34" charset="0"/>
          </a:endParaRPr>
        </a:p>
      </dgm:t>
    </dgm:pt>
    <dgm:pt modelId="{3593A8F1-4285-44D2-B484-FB94FD0CC55A}" type="parTrans" cxnId="{24F46EDF-436B-4E18-81DF-2E9CABE3C7BE}">
      <dgm:prSet/>
      <dgm:spPr/>
      <dgm:t>
        <a:bodyPr/>
        <a:lstStyle/>
        <a:p>
          <a:endParaRPr lang="en-US" sz="3200" b="0">
            <a:latin typeface="+mj-lt"/>
            <a:ea typeface="Tahoma" panose="020B0604030504040204" pitchFamily="34" charset="0"/>
            <a:cs typeface="Tahoma" panose="020B0604030504040204" pitchFamily="34" charset="0"/>
          </a:endParaRPr>
        </a:p>
      </dgm:t>
    </dgm:pt>
    <dgm:pt modelId="{16D624E3-9FF5-4356-B928-C02FB4ACC01D}" type="sibTrans" cxnId="{24F46EDF-436B-4E18-81DF-2E9CABE3C7BE}">
      <dgm:prSet/>
      <dgm:spPr/>
      <dgm:t>
        <a:bodyPr/>
        <a:lstStyle/>
        <a:p>
          <a:endParaRPr lang="en-US" sz="3200" b="0">
            <a:latin typeface="+mj-lt"/>
            <a:ea typeface="Tahoma" panose="020B0604030504040204" pitchFamily="34" charset="0"/>
            <a:cs typeface="Tahoma" panose="020B0604030504040204" pitchFamily="34" charset="0"/>
          </a:endParaRPr>
        </a:p>
      </dgm:t>
    </dgm:pt>
    <dgm:pt modelId="{9CE2A76F-C61E-4ED0-818D-D9B04C119489}">
      <dgm:prSet phldrT="[Text]" phldr="0" custT="1"/>
      <dgm:spPr/>
      <dgm:t>
        <a:bodyPr/>
        <a:lstStyle/>
        <a:p>
          <a:r>
            <a:rPr lang="en-US" sz="2800" b="1" dirty="0">
              <a:latin typeface="+mj-lt"/>
              <a:ea typeface="Tahoma" panose="020B0604030504040204" pitchFamily="34" charset="0"/>
              <a:cs typeface="Tahoma" panose="020B0604030504040204" pitchFamily="34" charset="0"/>
            </a:rPr>
            <a:t>2</a:t>
          </a:r>
        </a:p>
      </dgm:t>
    </dgm:pt>
    <dgm:pt modelId="{BE990768-BC80-437F-85BC-83FFA09E0AC8}" type="sibTrans" cxnId="{7441367B-7AF9-41A1-BBF4-8D13C68D187C}">
      <dgm:prSet/>
      <dgm:spPr/>
      <dgm:t>
        <a:bodyPr/>
        <a:lstStyle/>
        <a:p>
          <a:endParaRPr lang="en-US" sz="3200" b="0">
            <a:latin typeface="+mj-lt"/>
            <a:ea typeface="Tahoma" panose="020B0604030504040204" pitchFamily="34" charset="0"/>
            <a:cs typeface="Tahoma" panose="020B0604030504040204" pitchFamily="34" charset="0"/>
          </a:endParaRPr>
        </a:p>
      </dgm:t>
    </dgm:pt>
    <dgm:pt modelId="{8FC05D55-185B-4817-963A-1CF624C893AA}" type="parTrans" cxnId="{7441367B-7AF9-41A1-BBF4-8D13C68D187C}">
      <dgm:prSet/>
      <dgm:spPr/>
      <dgm:t>
        <a:bodyPr/>
        <a:lstStyle/>
        <a:p>
          <a:endParaRPr lang="en-US" sz="3200" b="0">
            <a:latin typeface="+mj-lt"/>
            <a:ea typeface="Tahoma" panose="020B0604030504040204" pitchFamily="34" charset="0"/>
            <a:cs typeface="Tahoma" panose="020B0604030504040204" pitchFamily="34" charset="0"/>
          </a:endParaRPr>
        </a:p>
      </dgm:t>
    </dgm:pt>
    <dgm:pt modelId="{4559FDB1-82CC-40CC-832B-ABB743F533C8}">
      <dgm:prSet phldrT="[Text]" phldr="0" custT="1"/>
      <dgm:spPr>
        <a:solidFill>
          <a:srgbClr val="92D050"/>
        </a:solidFill>
        <a:ln>
          <a:solidFill>
            <a:srgbClr val="92D050"/>
          </a:solidFill>
        </a:ln>
      </dgm:spPr>
      <dgm:t>
        <a:bodyPr/>
        <a:lstStyle/>
        <a:p>
          <a:pPr>
            <a:buClrTx/>
            <a:buSzTx/>
            <a:buFontTx/>
            <a:buNone/>
          </a:pPr>
          <a:r>
            <a:rPr lang="en-US" sz="2800" b="1" dirty="0">
              <a:latin typeface="+mj-lt"/>
              <a:ea typeface="Tahoma" panose="020B0604030504040204" pitchFamily="34" charset="0"/>
              <a:cs typeface="Tahoma" panose="020B0604030504040204" pitchFamily="34" charset="0"/>
            </a:rPr>
            <a:t>3</a:t>
          </a:r>
        </a:p>
      </dgm:t>
    </dgm:pt>
    <dgm:pt modelId="{C1C2148E-1CC3-48D4-87EF-FB80321B6194}" type="sibTrans" cxnId="{2AD964C8-85B7-4619-93D2-8A0A16E6F65D}">
      <dgm:prSet/>
      <dgm:spPr/>
      <dgm:t>
        <a:bodyPr/>
        <a:lstStyle/>
        <a:p>
          <a:endParaRPr lang="en-US" sz="3200" b="0">
            <a:latin typeface="+mj-lt"/>
            <a:ea typeface="Tahoma" panose="020B0604030504040204" pitchFamily="34" charset="0"/>
            <a:cs typeface="Tahoma" panose="020B0604030504040204" pitchFamily="34" charset="0"/>
          </a:endParaRPr>
        </a:p>
      </dgm:t>
    </dgm:pt>
    <dgm:pt modelId="{CEB44295-C060-4F96-B8FA-C164C1687F16}" type="parTrans" cxnId="{2AD964C8-85B7-4619-93D2-8A0A16E6F65D}">
      <dgm:prSet/>
      <dgm:spPr/>
      <dgm:t>
        <a:bodyPr/>
        <a:lstStyle/>
        <a:p>
          <a:endParaRPr lang="en-US" sz="3200" b="0">
            <a:latin typeface="+mj-lt"/>
            <a:ea typeface="Tahoma" panose="020B0604030504040204" pitchFamily="34" charset="0"/>
            <a:cs typeface="Tahoma" panose="020B0604030504040204" pitchFamily="34" charset="0"/>
          </a:endParaRPr>
        </a:p>
      </dgm:t>
    </dgm:pt>
    <dgm:pt modelId="{235D8AF1-49A8-4C8E-99BB-B11928C5997D}">
      <dgm:prSet phldrT="[Text]" phldr="0" custT="1"/>
      <dgm:spPr>
        <a:solidFill>
          <a:srgbClr val="FF5050"/>
        </a:solidFill>
        <a:ln>
          <a:solidFill>
            <a:srgbClr val="FF5050"/>
          </a:solidFill>
        </a:ln>
      </dgm:spPr>
      <dgm:t>
        <a:bodyPr/>
        <a:lstStyle/>
        <a:p>
          <a:r>
            <a:rPr lang="en-US" sz="2800" b="1" dirty="0">
              <a:latin typeface="+mj-lt"/>
              <a:ea typeface="Tahoma" panose="020B0604030504040204" pitchFamily="34" charset="0"/>
              <a:cs typeface="Tahoma" panose="020B0604030504040204" pitchFamily="34" charset="0"/>
            </a:rPr>
            <a:t>4</a:t>
          </a:r>
        </a:p>
      </dgm:t>
    </dgm:pt>
    <dgm:pt modelId="{5F2EDDD9-B033-4376-BDDA-588AC453561D}" type="sibTrans" cxnId="{ABB73BED-7088-4C28-8274-E866E5D82EB9}">
      <dgm:prSet/>
      <dgm:spPr/>
      <dgm:t>
        <a:bodyPr/>
        <a:lstStyle/>
        <a:p>
          <a:endParaRPr lang="en-US" sz="3200" b="0">
            <a:latin typeface="+mj-lt"/>
            <a:ea typeface="Tahoma" panose="020B0604030504040204" pitchFamily="34" charset="0"/>
            <a:cs typeface="Tahoma" panose="020B0604030504040204" pitchFamily="34" charset="0"/>
          </a:endParaRPr>
        </a:p>
      </dgm:t>
    </dgm:pt>
    <dgm:pt modelId="{155A0494-10C4-4B91-9D31-62A540407332}" type="parTrans" cxnId="{ABB73BED-7088-4C28-8274-E866E5D82EB9}">
      <dgm:prSet/>
      <dgm:spPr/>
      <dgm:t>
        <a:bodyPr/>
        <a:lstStyle/>
        <a:p>
          <a:endParaRPr lang="en-US" sz="3200" b="0">
            <a:latin typeface="+mj-lt"/>
            <a:ea typeface="Tahoma" panose="020B0604030504040204" pitchFamily="34" charset="0"/>
            <a:cs typeface="Tahoma" panose="020B0604030504040204" pitchFamily="34" charset="0"/>
          </a:endParaRPr>
        </a:p>
      </dgm:t>
    </dgm:pt>
    <dgm:pt modelId="{E1EE9879-39F1-47E0-B151-B9FB68E2130B}">
      <dgm:prSet phldrT="[Text]" custT="1"/>
      <dgm:spPr>
        <a:ln>
          <a:solidFill>
            <a:srgbClr val="FFC000"/>
          </a:solidFill>
        </a:ln>
      </dgm:spPr>
      <dgm:t>
        <a:bodyPr/>
        <a:lstStyle/>
        <a:p>
          <a:pPr>
            <a:buClrTx/>
            <a:buSzTx/>
            <a:buFontTx/>
            <a:buNone/>
          </a:pPr>
          <a:r>
            <a:rPr lang="en-US" sz="3200" b="0" noProof="1" smtClean="0">
              <a:latin typeface="+mj-lt"/>
              <a:ea typeface="Tahoma" panose="020B0604030504040204" pitchFamily="34" charset="0"/>
              <a:cs typeface="Tahoma" panose="020B0604030504040204" pitchFamily="34" charset="0"/>
            </a:rPr>
            <a:t>Giới thiệu về môn học</a:t>
          </a:r>
          <a:endParaRPr lang="en-US" sz="3200" b="0" noProof="1">
            <a:latin typeface="+mj-lt"/>
            <a:ea typeface="Tahoma" panose="020B0604030504040204" pitchFamily="34" charset="0"/>
            <a:cs typeface="Tahoma" panose="020B0604030504040204" pitchFamily="34" charset="0"/>
          </a:endParaRPr>
        </a:p>
      </dgm:t>
    </dgm:pt>
    <dgm:pt modelId="{23C2F049-47BE-4440-AB5A-46F565620BDA}" type="parTrans" cxnId="{1EDFE225-69A3-4672-9E42-003718A0E34F}">
      <dgm:prSet/>
      <dgm:spPr/>
      <dgm:t>
        <a:bodyPr/>
        <a:lstStyle/>
        <a:p>
          <a:endParaRPr lang="en-US" sz="3200" b="0">
            <a:latin typeface="+mj-lt"/>
            <a:ea typeface="Tahoma" panose="020B0604030504040204" pitchFamily="34" charset="0"/>
            <a:cs typeface="Tahoma" panose="020B0604030504040204" pitchFamily="34" charset="0"/>
          </a:endParaRPr>
        </a:p>
      </dgm:t>
    </dgm:pt>
    <dgm:pt modelId="{4341DD37-C8C1-4732-8484-2E0912CA5FC1}" type="sibTrans" cxnId="{1EDFE225-69A3-4672-9E42-003718A0E34F}">
      <dgm:prSet/>
      <dgm:spPr/>
      <dgm:t>
        <a:bodyPr/>
        <a:lstStyle/>
        <a:p>
          <a:endParaRPr lang="en-US" sz="3200" b="0">
            <a:latin typeface="+mj-lt"/>
            <a:ea typeface="Tahoma" panose="020B0604030504040204" pitchFamily="34" charset="0"/>
            <a:cs typeface="Tahoma" panose="020B0604030504040204" pitchFamily="34" charset="0"/>
          </a:endParaRPr>
        </a:p>
      </dgm:t>
    </dgm:pt>
    <dgm:pt modelId="{B2B4F8C1-D8DC-4A10-BF7B-097043D3177B}">
      <dgm:prSet phldrT="[Text]" phldr="0" custT="1"/>
      <dgm:spPr>
        <a:ln>
          <a:solidFill>
            <a:srgbClr val="92D050"/>
          </a:solidFill>
        </a:ln>
      </dgm:spPr>
      <dgm:t>
        <a:bodyPr/>
        <a:lstStyle/>
        <a:p>
          <a:pPr>
            <a:buClrTx/>
            <a:buSzTx/>
            <a:buFontTx/>
            <a:buNone/>
          </a:pPr>
          <a:r>
            <a:rPr kumimoji="0" lang="en-US" sz="3200" b="0" i="0" u="none" strike="noStrike" cap="none" normalizeH="0" baseline="0" smtClean="0">
              <a:ln/>
              <a:effectLst/>
              <a:latin typeface="+mj-lt"/>
              <a:ea typeface="Tahoma" panose="020B0604030504040204" pitchFamily="34" charset="0"/>
              <a:cs typeface="Tahoma" panose="020B0604030504040204" pitchFamily="34" charset="0"/>
            </a:rPr>
            <a:t>Lập trình hàm và đệ quy</a:t>
          </a:r>
          <a:endParaRPr lang="en-US" sz="3200" b="0" dirty="0">
            <a:latin typeface="+mj-lt"/>
            <a:ea typeface="Tahoma" panose="020B0604030504040204" pitchFamily="34" charset="0"/>
            <a:cs typeface="Tahoma" panose="020B0604030504040204" pitchFamily="34" charset="0"/>
          </a:endParaRPr>
        </a:p>
      </dgm:t>
    </dgm:pt>
    <dgm:pt modelId="{26D43254-5853-4ADF-9A5F-E44FAA663CD0}" type="parTrans" cxnId="{135E8F30-C031-439B-9BCE-7F5B2D2532E6}">
      <dgm:prSet/>
      <dgm:spPr/>
      <dgm:t>
        <a:bodyPr/>
        <a:lstStyle/>
        <a:p>
          <a:endParaRPr lang="en-US" sz="3200" b="0">
            <a:latin typeface="+mj-lt"/>
            <a:ea typeface="Tahoma" panose="020B0604030504040204" pitchFamily="34" charset="0"/>
            <a:cs typeface="Tahoma" panose="020B0604030504040204" pitchFamily="34" charset="0"/>
          </a:endParaRPr>
        </a:p>
      </dgm:t>
    </dgm:pt>
    <dgm:pt modelId="{57B04C39-142C-43DB-90EE-E13616D45CE4}" type="sibTrans" cxnId="{135E8F30-C031-439B-9BCE-7F5B2D2532E6}">
      <dgm:prSet/>
      <dgm:spPr/>
      <dgm:t>
        <a:bodyPr/>
        <a:lstStyle/>
        <a:p>
          <a:endParaRPr lang="en-US" sz="3200" b="0">
            <a:latin typeface="+mj-lt"/>
            <a:ea typeface="Tahoma" panose="020B0604030504040204" pitchFamily="34" charset="0"/>
            <a:cs typeface="Tahoma" panose="020B0604030504040204" pitchFamily="34" charset="0"/>
          </a:endParaRPr>
        </a:p>
      </dgm:t>
    </dgm:pt>
    <dgm:pt modelId="{D827FD40-53F7-4C12-9DEF-A50A05C23F83}">
      <dgm:prSet phldrT="[Text]" phldr="0" custT="1"/>
      <dgm:spPr>
        <a:ln>
          <a:solidFill>
            <a:srgbClr val="FF5050"/>
          </a:solidFill>
        </a:ln>
      </dgm:spPr>
      <dgm:t>
        <a:bodyPr/>
        <a:lstStyle/>
        <a:p>
          <a:pPr>
            <a:buNone/>
          </a:pPr>
          <a:r>
            <a:rPr kumimoji="0" lang="en-US" sz="3200" b="0" i="0" u="none" strike="noStrike" cap="none" normalizeH="0" baseline="0" smtClean="0">
              <a:ln/>
              <a:effectLst/>
              <a:latin typeface="+mj-lt"/>
              <a:ea typeface="Tahoma" panose="020B0604030504040204" pitchFamily="34" charset="0"/>
              <a:cs typeface="Tahoma" panose="020B0604030504040204" pitchFamily="34" charset="0"/>
            </a:rPr>
            <a:t>Mảng</a:t>
          </a:r>
          <a:endParaRPr lang="en-US" sz="3200" b="0" dirty="0">
            <a:latin typeface="+mj-lt"/>
            <a:ea typeface="Tahoma" panose="020B0604030504040204" pitchFamily="34" charset="0"/>
            <a:cs typeface="Tahoma" panose="020B0604030504040204" pitchFamily="34" charset="0"/>
          </a:endParaRPr>
        </a:p>
      </dgm:t>
    </dgm:pt>
    <dgm:pt modelId="{7716DFDC-911E-4770-9C2C-A69985DFED19}" type="parTrans" cxnId="{D97DF614-FB69-4071-A08C-268E85789A5D}">
      <dgm:prSet/>
      <dgm:spPr/>
      <dgm:t>
        <a:bodyPr/>
        <a:lstStyle/>
        <a:p>
          <a:endParaRPr lang="en-US" sz="3200" b="0">
            <a:latin typeface="+mj-lt"/>
            <a:ea typeface="Tahoma" panose="020B0604030504040204" pitchFamily="34" charset="0"/>
            <a:cs typeface="Tahoma" panose="020B0604030504040204" pitchFamily="34" charset="0"/>
          </a:endParaRPr>
        </a:p>
      </dgm:t>
    </dgm:pt>
    <dgm:pt modelId="{46843113-7BB4-4B1A-8AD6-3DF443097412}" type="sibTrans" cxnId="{D97DF614-FB69-4071-A08C-268E85789A5D}">
      <dgm:prSet/>
      <dgm:spPr/>
      <dgm:t>
        <a:bodyPr/>
        <a:lstStyle/>
        <a:p>
          <a:endParaRPr lang="en-US" sz="3200" b="0">
            <a:latin typeface="+mj-lt"/>
            <a:ea typeface="Tahoma" panose="020B0604030504040204" pitchFamily="34" charset="0"/>
            <a:cs typeface="Tahoma" panose="020B0604030504040204" pitchFamily="34" charset="0"/>
          </a:endParaRPr>
        </a:p>
      </dgm:t>
    </dgm:pt>
    <dgm:pt modelId="{6740F31D-D597-4238-8818-D24A286461B2}">
      <dgm:prSet phldrT="[Text]" phldr="0" custT="1"/>
      <dgm:spPr/>
      <dgm:t>
        <a:bodyPr/>
        <a:lstStyle/>
        <a:p>
          <a:pPr>
            <a:buClrTx/>
            <a:buSzTx/>
            <a:buFontTx/>
            <a:buNone/>
          </a:pPr>
          <a:r>
            <a:rPr lang="en-US" sz="3200" b="0" smtClean="0">
              <a:latin typeface="+mj-lt"/>
              <a:ea typeface="Tahoma" panose="020B0604030504040204" pitchFamily="34" charset="0"/>
              <a:cs typeface="Tahoma" panose="020B0604030504040204" pitchFamily="34" charset="0"/>
            </a:rPr>
            <a:t>Cấu trúc điều khiển</a:t>
          </a:r>
          <a:endParaRPr lang="en-US" sz="3200" b="0" dirty="0">
            <a:latin typeface="+mj-lt"/>
            <a:ea typeface="Tahoma" panose="020B0604030504040204" pitchFamily="34" charset="0"/>
            <a:cs typeface="Tahoma" panose="020B0604030504040204" pitchFamily="34" charset="0"/>
          </a:endParaRPr>
        </a:p>
      </dgm:t>
    </dgm:pt>
    <dgm:pt modelId="{DF48819E-5B65-4281-A80F-DA7631292F2B}" type="parTrans" cxnId="{2BD40244-D274-43B8-AB59-5E4EE8811244}">
      <dgm:prSet/>
      <dgm:spPr/>
      <dgm:t>
        <a:bodyPr/>
        <a:lstStyle/>
        <a:p>
          <a:endParaRPr lang="en-US" sz="3200" b="0">
            <a:latin typeface="+mj-lt"/>
            <a:ea typeface="Tahoma" panose="020B0604030504040204" pitchFamily="34" charset="0"/>
            <a:cs typeface="Tahoma" panose="020B0604030504040204" pitchFamily="34" charset="0"/>
          </a:endParaRPr>
        </a:p>
      </dgm:t>
    </dgm:pt>
    <dgm:pt modelId="{685FFD26-EC59-4593-9D24-F5AFC70741FE}" type="sibTrans" cxnId="{2BD40244-D274-43B8-AB59-5E4EE8811244}">
      <dgm:prSet/>
      <dgm:spPr/>
      <dgm:t>
        <a:bodyPr/>
        <a:lstStyle/>
        <a:p>
          <a:endParaRPr lang="en-US" sz="3200" b="0">
            <a:latin typeface="+mj-lt"/>
            <a:ea typeface="Tahoma" panose="020B0604030504040204" pitchFamily="34" charset="0"/>
            <a:cs typeface="Tahoma" panose="020B0604030504040204" pitchFamily="34" charset="0"/>
          </a:endParaRPr>
        </a:p>
      </dgm:t>
    </dgm:pt>
    <dgm:pt modelId="{AA11C8DA-DD62-4BC4-B956-A6A0E9CE7C89}">
      <dgm:prSet phldrT="[Text]" phldr="0" custT="1"/>
      <dgm:spPr>
        <a:solidFill>
          <a:srgbClr val="FFFF00"/>
        </a:solidFill>
        <a:ln>
          <a:solidFill>
            <a:srgbClr val="FFC000"/>
          </a:solidFill>
        </a:ln>
      </dgm:spPr>
      <dgm:t>
        <a:bodyPr/>
        <a:lstStyle/>
        <a:p>
          <a:pPr>
            <a:buNone/>
          </a:pPr>
          <a:r>
            <a:rPr lang="en-US" sz="2800" b="1" smtClean="0">
              <a:solidFill>
                <a:schemeClr val="tx1"/>
              </a:solidFill>
              <a:latin typeface="+mj-lt"/>
              <a:ea typeface="Tahoma" panose="020B0604030504040204" pitchFamily="34" charset="0"/>
              <a:cs typeface="Tahoma" panose="020B0604030504040204" pitchFamily="34" charset="0"/>
            </a:rPr>
            <a:t>5</a:t>
          </a:r>
          <a:endParaRPr lang="en-US" sz="2800" b="1" dirty="0">
            <a:solidFill>
              <a:schemeClr val="tx1"/>
            </a:solidFill>
            <a:latin typeface="+mj-lt"/>
            <a:ea typeface="Tahoma" panose="020B0604030504040204" pitchFamily="34" charset="0"/>
            <a:cs typeface="Tahoma" panose="020B0604030504040204" pitchFamily="34" charset="0"/>
          </a:endParaRPr>
        </a:p>
      </dgm:t>
    </dgm:pt>
    <dgm:pt modelId="{5A1DEC44-ED9E-4A4C-8B1F-D7D411732FDE}" type="parTrans" cxnId="{CB1EC9F4-7630-4BBA-B923-4633DE856CB4}">
      <dgm:prSet/>
      <dgm:spPr/>
      <dgm:t>
        <a:bodyPr/>
        <a:lstStyle/>
        <a:p>
          <a:endParaRPr lang="en-US" sz="1600">
            <a:latin typeface="+mj-lt"/>
          </a:endParaRPr>
        </a:p>
      </dgm:t>
    </dgm:pt>
    <dgm:pt modelId="{FB20E674-133B-4EF7-9026-EEAA6565A8F2}" type="sibTrans" cxnId="{CB1EC9F4-7630-4BBA-B923-4633DE856CB4}">
      <dgm:prSet/>
      <dgm:spPr/>
      <dgm:t>
        <a:bodyPr/>
        <a:lstStyle/>
        <a:p>
          <a:endParaRPr lang="en-US" sz="1600">
            <a:latin typeface="+mj-lt"/>
          </a:endParaRPr>
        </a:p>
      </dgm:t>
    </dgm:pt>
    <dgm:pt modelId="{1BD6EB58-C1DC-416C-BABA-67E9AA719DC9}">
      <dgm:prSet phldrT="[Text]" phldr="0" custT="1"/>
      <dgm:spPr>
        <a:ln>
          <a:solidFill>
            <a:schemeClr val="accent2">
              <a:lumMod val="60000"/>
              <a:lumOff val="40000"/>
            </a:schemeClr>
          </a:solidFill>
        </a:ln>
      </dgm:spPr>
      <dgm:t>
        <a:bodyPr/>
        <a:lstStyle/>
        <a:p>
          <a:pPr>
            <a:buNone/>
          </a:pPr>
          <a:r>
            <a:rPr lang="en-US" sz="2800" b="1" smtClean="0">
              <a:latin typeface="+mj-lt"/>
              <a:ea typeface="Tahoma" panose="020B0604030504040204" pitchFamily="34" charset="0"/>
              <a:cs typeface="Tahoma" panose="020B0604030504040204" pitchFamily="34" charset="0"/>
            </a:rPr>
            <a:t>6</a:t>
          </a:r>
          <a:endParaRPr lang="en-US" sz="2800" b="1" dirty="0">
            <a:latin typeface="+mj-lt"/>
            <a:ea typeface="Tahoma" panose="020B0604030504040204" pitchFamily="34" charset="0"/>
            <a:cs typeface="Tahoma" panose="020B0604030504040204" pitchFamily="34" charset="0"/>
          </a:endParaRPr>
        </a:p>
      </dgm:t>
    </dgm:pt>
    <dgm:pt modelId="{F67689F5-40C3-44DB-9D9B-829CC31AC463}" type="parTrans" cxnId="{DFF0DF00-ED5D-4F71-99CA-FCFF00B2778A}">
      <dgm:prSet/>
      <dgm:spPr/>
      <dgm:t>
        <a:bodyPr/>
        <a:lstStyle/>
        <a:p>
          <a:endParaRPr lang="en-US" sz="1600">
            <a:latin typeface="+mj-lt"/>
          </a:endParaRPr>
        </a:p>
      </dgm:t>
    </dgm:pt>
    <dgm:pt modelId="{7A7A4242-4DEC-4934-A047-5BD070C08AC7}" type="sibTrans" cxnId="{DFF0DF00-ED5D-4F71-99CA-FCFF00B2778A}">
      <dgm:prSet/>
      <dgm:spPr/>
      <dgm:t>
        <a:bodyPr/>
        <a:lstStyle/>
        <a:p>
          <a:endParaRPr lang="en-US" sz="1600">
            <a:latin typeface="+mj-lt"/>
          </a:endParaRPr>
        </a:p>
      </dgm:t>
    </dgm:pt>
    <dgm:pt modelId="{EA5567F5-5317-4AFF-A743-20002DAF0C66}">
      <dgm:prSet phldrT="[Text]" phldr="0" custT="1"/>
      <dgm:spPr>
        <a:solidFill>
          <a:srgbClr val="FF5050"/>
        </a:solidFill>
        <a:ln>
          <a:solidFill>
            <a:schemeClr val="accent2">
              <a:lumMod val="60000"/>
              <a:lumOff val="40000"/>
            </a:schemeClr>
          </a:solidFill>
        </a:ln>
      </dgm:spPr>
      <dgm:t>
        <a:bodyPr/>
        <a:lstStyle/>
        <a:p>
          <a:pPr>
            <a:buNone/>
          </a:pPr>
          <a:r>
            <a:rPr lang="en-US" sz="2800" b="1" smtClean="0">
              <a:latin typeface="+mj-lt"/>
              <a:ea typeface="Tahoma" panose="020B0604030504040204" pitchFamily="34" charset="0"/>
              <a:cs typeface="Tahoma" panose="020B0604030504040204" pitchFamily="34" charset="0"/>
            </a:rPr>
            <a:t>7</a:t>
          </a:r>
          <a:endParaRPr lang="en-US" sz="2800" b="1" dirty="0">
            <a:latin typeface="+mj-lt"/>
            <a:ea typeface="Tahoma" panose="020B0604030504040204" pitchFamily="34" charset="0"/>
            <a:cs typeface="Tahoma" panose="020B0604030504040204" pitchFamily="34" charset="0"/>
          </a:endParaRPr>
        </a:p>
      </dgm:t>
    </dgm:pt>
    <dgm:pt modelId="{A92ED67A-CDBB-4946-8F81-04EDE0836382}" type="parTrans" cxnId="{5AF7D76C-966F-4E82-8A3C-10E7D84FA3B6}">
      <dgm:prSet/>
      <dgm:spPr/>
      <dgm:t>
        <a:bodyPr/>
        <a:lstStyle/>
        <a:p>
          <a:endParaRPr lang="en-US" sz="1600">
            <a:latin typeface="+mj-lt"/>
          </a:endParaRPr>
        </a:p>
      </dgm:t>
    </dgm:pt>
    <dgm:pt modelId="{6610DCBA-8CDA-4E4D-856B-5F7D6F26C50D}" type="sibTrans" cxnId="{5AF7D76C-966F-4E82-8A3C-10E7D84FA3B6}">
      <dgm:prSet/>
      <dgm:spPr/>
      <dgm:t>
        <a:bodyPr/>
        <a:lstStyle/>
        <a:p>
          <a:endParaRPr lang="en-US" sz="1600">
            <a:latin typeface="+mj-lt"/>
          </a:endParaRPr>
        </a:p>
      </dgm:t>
    </dgm:pt>
    <dgm:pt modelId="{3E22AE58-9BD8-4EB2-AD7C-7D81F2BA5864}">
      <dgm:prSet phldrT="[Text]" phldr="0" custT="1"/>
      <dgm:spPr>
        <a:solidFill>
          <a:srgbClr val="7030A0"/>
        </a:solidFill>
        <a:ln>
          <a:solidFill>
            <a:srgbClr val="7030A0"/>
          </a:solidFill>
        </a:ln>
      </dgm:spPr>
      <dgm:t>
        <a:bodyPr/>
        <a:lstStyle/>
        <a:p>
          <a:pPr>
            <a:buNone/>
          </a:pPr>
          <a:r>
            <a:rPr lang="en-US" sz="2800" b="1" smtClean="0">
              <a:latin typeface="+mj-lt"/>
              <a:ea typeface="Tahoma" panose="020B0604030504040204" pitchFamily="34" charset="0"/>
              <a:cs typeface="Tahoma" panose="020B0604030504040204" pitchFamily="34" charset="0"/>
            </a:rPr>
            <a:t>8</a:t>
          </a:r>
          <a:endParaRPr lang="en-US" sz="2800" b="1" dirty="0">
            <a:latin typeface="+mj-lt"/>
            <a:ea typeface="Tahoma" panose="020B0604030504040204" pitchFamily="34" charset="0"/>
            <a:cs typeface="Tahoma" panose="020B0604030504040204" pitchFamily="34" charset="0"/>
          </a:endParaRPr>
        </a:p>
      </dgm:t>
    </dgm:pt>
    <dgm:pt modelId="{C213540E-9389-4B35-B7BD-DD65C9E47A67}" type="parTrans" cxnId="{04348BF2-9ECC-4AE7-A378-0D27B9F6195F}">
      <dgm:prSet/>
      <dgm:spPr/>
      <dgm:t>
        <a:bodyPr/>
        <a:lstStyle/>
        <a:p>
          <a:endParaRPr lang="en-US" sz="1600">
            <a:latin typeface="+mj-lt"/>
          </a:endParaRPr>
        </a:p>
      </dgm:t>
    </dgm:pt>
    <dgm:pt modelId="{3317226B-2E9A-4BBC-AD68-5B45BCBF4976}" type="sibTrans" cxnId="{04348BF2-9ECC-4AE7-A378-0D27B9F6195F}">
      <dgm:prSet/>
      <dgm:spPr/>
      <dgm:t>
        <a:bodyPr/>
        <a:lstStyle/>
        <a:p>
          <a:endParaRPr lang="en-US" sz="1600">
            <a:latin typeface="+mj-lt"/>
          </a:endParaRPr>
        </a:p>
      </dgm:t>
    </dgm:pt>
    <dgm:pt modelId="{83ABE742-1689-4EFD-A8BF-BA0A0C342179}">
      <dgm:prSet custT="1"/>
      <dgm:spPr>
        <a:ln>
          <a:solidFill>
            <a:srgbClr val="FFC000"/>
          </a:solidFill>
        </a:ln>
      </dgm:spPr>
      <dgm:t>
        <a:bodyPr/>
        <a:lstStyle/>
        <a:p>
          <a:r>
            <a:rPr lang="en-US" sz="3200" smtClean="0">
              <a:latin typeface="+mj-lt"/>
            </a:rPr>
            <a:t>Xây ký tự</a:t>
          </a:r>
          <a:endParaRPr lang="en-US" sz="3200">
            <a:latin typeface="+mj-lt"/>
          </a:endParaRPr>
        </a:p>
      </dgm:t>
    </dgm:pt>
    <dgm:pt modelId="{93E84FFB-C01B-454E-B3CD-E6CE804C25C6}" type="parTrans" cxnId="{42667526-B4C5-4EE4-94A6-AAE12CD76746}">
      <dgm:prSet/>
      <dgm:spPr/>
      <dgm:t>
        <a:bodyPr/>
        <a:lstStyle/>
        <a:p>
          <a:endParaRPr lang="en-US">
            <a:latin typeface="+mj-lt"/>
          </a:endParaRPr>
        </a:p>
      </dgm:t>
    </dgm:pt>
    <dgm:pt modelId="{91F59F72-D92A-4F5F-83E9-6C3F041D2BF6}" type="sibTrans" cxnId="{42667526-B4C5-4EE4-94A6-AAE12CD76746}">
      <dgm:prSet/>
      <dgm:spPr/>
      <dgm:t>
        <a:bodyPr/>
        <a:lstStyle/>
        <a:p>
          <a:endParaRPr lang="en-US">
            <a:latin typeface="+mj-lt"/>
          </a:endParaRPr>
        </a:p>
      </dgm:t>
    </dgm:pt>
    <dgm:pt modelId="{BBDE21BE-24F7-4C2F-90FE-332E1F395F1B}">
      <dgm:prSet phldrT="[Text]" phldr="0" custT="1"/>
      <dgm:spPr>
        <a:ln>
          <a:solidFill>
            <a:schemeClr val="accent2">
              <a:lumMod val="60000"/>
              <a:lumOff val="40000"/>
            </a:schemeClr>
          </a:solidFill>
        </a:ln>
      </dgm:spPr>
      <dgm:t>
        <a:bodyPr/>
        <a:lstStyle/>
        <a:p>
          <a:pPr>
            <a:buNone/>
          </a:pPr>
          <a:r>
            <a:rPr lang="en-US" sz="3200" b="0" smtClean="0">
              <a:latin typeface="+mj-lt"/>
              <a:ea typeface="Tahoma" panose="020B0604030504040204" pitchFamily="34" charset="0"/>
              <a:cs typeface="Tahoma" panose="020B0604030504040204" pitchFamily="34" charset="0"/>
            </a:rPr>
            <a:t>Con trỏ</a:t>
          </a:r>
          <a:endParaRPr lang="en-US" sz="3200" b="0" dirty="0">
            <a:latin typeface="+mj-lt"/>
            <a:ea typeface="Tahoma" panose="020B0604030504040204" pitchFamily="34" charset="0"/>
            <a:cs typeface="Tahoma" panose="020B0604030504040204" pitchFamily="34" charset="0"/>
          </a:endParaRPr>
        </a:p>
      </dgm:t>
    </dgm:pt>
    <dgm:pt modelId="{CCBB02C9-8FE5-4565-9716-1396FCDAE0A5}" type="parTrans" cxnId="{82E3FE33-CC6C-4260-AA42-D6360D76ACD0}">
      <dgm:prSet/>
      <dgm:spPr/>
      <dgm:t>
        <a:bodyPr/>
        <a:lstStyle/>
        <a:p>
          <a:endParaRPr lang="en-US"/>
        </a:p>
      </dgm:t>
    </dgm:pt>
    <dgm:pt modelId="{A02501A5-4B59-4A01-B866-7B03A068D60C}" type="sibTrans" cxnId="{82E3FE33-CC6C-4260-AA42-D6360D76ACD0}">
      <dgm:prSet/>
      <dgm:spPr/>
      <dgm:t>
        <a:bodyPr/>
        <a:lstStyle/>
        <a:p>
          <a:endParaRPr lang="en-US"/>
        </a:p>
      </dgm:t>
    </dgm:pt>
    <dgm:pt modelId="{D3DAC9FD-4F29-4B39-9BB1-D510EE60AA4A}">
      <dgm:prSet phldrT="[Text]" phldr="0" custT="1"/>
      <dgm:spPr>
        <a:ln>
          <a:solidFill>
            <a:srgbClr val="FF5050"/>
          </a:solidFill>
        </a:ln>
      </dgm:spPr>
      <dgm:t>
        <a:bodyPr/>
        <a:lstStyle/>
        <a:p>
          <a:pPr>
            <a:buNone/>
          </a:pPr>
          <a:r>
            <a:rPr lang="en-US" sz="3200" b="0" smtClean="0">
              <a:latin typeface="+mj-lt"/>
              <a:ea typeface="Tahoma" panose="020B0604030504040204" pitchFamily="34" charset="0"/>
              <a:cs typeface="Tahoma" panose="020B0604030504040204" pitchFamily="34" charset="0"/>
            </a:rPr>
            <a:t>Kiểu cấu trúc</a:t>
          </a:r>
          <a:endParaRPr lang="en-US" sz="3200" b="0" dirty="0">
            <a:latin typeface="+mj-lt"/>
            <a:ea typeface="Tahoma" panose="020B0604030504040204" pitchFamily="34" charset="0"/>
            <a:cs typeface="Tahoma" panose="020B0604030504040204" pitchFamily="34" charset="0"/>
          </a:endParaRPr>
        </a:p>
      </dgm:t>
    </dgm:pt>
    <dgm:pt modelId="{32E62189-D859-4822-8DCA-C84D166F63AD}" type="parTrans" cxnId="{CAC8D685-DC6F-4AE7-BE31-B385E7B6FF6E}">
      <dgm:prSet/>
      <dgm:spPr/>
      <dgm:t>
        <a:bodyPr/>
        <a:lstStyle/>
        <a:p>
          <a:endParaRPr lang="en-US"/>
        </a:p>
      </dgm:t>
    </dgm:pt>
    <dgm:pt modelId="{4A5A70D0-B827-4289-9237-619912B59AD3}" type="sibTrans" cxnId="{CAC8D685-DC6F-4AE7-BE31-B385E7B6FF6E}">
      <dgm:prSet/>
      <dgm:spPr/>
      <dgm:t>
        <a:bodyPr/>
        <a:lstStyle/>
        <a:p>
          <a:endParaRPr lang="en-US"/>
        </a:p>
      </dgm:t>
    </dgm:pt>
    <dgm:pt modelId="{8F3B47C1-AD5A-412F-AB8D-C3115DB3AF5C}">
      <dgm:prSet phldrT="[Text]" phldr="0" custT="1"/>
      <dgm:spPr>
        <a:ln>
          <a:solidFill>
            <a:srgbClr val="7030A0"/>
          </a:solidFill>
        </a:ln>
      </dgm:spPr>
      <dgm:t>
        <a:bodyPr/>
        <a:lstStyle/>
        <a:p>
          <a:pPr>
            <a:buNone/>
          </a:pPr>
          <a:r>
            <a:rPr lang="en-US" sz="3200" b="0" smtClean="0">
              <a:latin typeface="+mj-lt"/>
              <a:ea typeface="Tahoma" panose="020B0604030504040204" pitchFamily="34" charset="0"/>
              <a:cs typeface="Tahoma" panose="020B0604030504040204" pitchFamily="34" charset="0"/>
            </a:rPr>
            <a:t>Con trỏ và danh sách liên kết đơn</a:t>
          </a:r>
          <a:endParaRPr lang="en-US" sz="3200" b="0" dirty="0">
            <a:latin typeface="+mj-lt"/>
            <a:ea typeface="Tahoma" panose="020B0604030504040204" pitchFamily="34" charset="0"/>
            <a:cs typeface="Tahoma" panose="020B0604030504040204" pitchFamily="34" charset="0"/>
          </a:endParaRPr>
        </a:p>
      </dgm:t>
    </dgm:pt>
    <dgm:pt modelId="{28170DAA-81D1-46E7-959F-E0B594C2C946}" type="parTrans" cxnId="{ACA784B6-27D3-4122-A93C-0C77F6D64EBD}">
      <dgm:prSet/>
      <dgm:spPr/>
      <dgm:t>
        <a:bodyPr/>
        <a:lstStyle/>
        <a:p>
          <a:endParaRPr lang="en-US"/>
        </a:p>
      </dgm:t>
    </dgm:pt>
    <dgm:pt modelId="{BF71E338-61C0-4BC2-8389-7DA62906B544}" type="sibTrans" cxnId="{ACA784B6-27D3-4122-A93C-0C77F6D64EBD}">
      <dgm:prSet/>
      <dgm:spPr/>
      <dgm:t>
        <a:bodyPr/>
        <a:lstStyle/>
        <a:p>
          <a:endParaRPr lang="en-US"/>
        </a:p>
      </dgm:t>
    </dgm:pt>
    <dgm:pt modelId="{5E373567-04AF-4F3A-ACE0-352125181554}" type="pres">
      <dgm:prSet presAssocID="{00145C82-EB2A-42D2-AECA-ED2529A7867E}" presName="linearFlow" presStyleCnt="0">
        <dgm:presLayoutVars>
          <dgm:dir/>
          <dgm:animLvl val="lvl"/>
          <dgm:resizeHandles val="exact"/>
        </dgm:presLayoutVars>
      </dgm:prSet>
      <dgm:spPr/>
      <dgm:t>
        <a:bodyPr/>
        <a:lstStyle/>
        <a:p>
          <a:endParaRPr lang="en-US"/>
        </a:p>
      </dgm:t>
    </dgm:pt>
    <dgm:pt modelId="{9E47CAB4-FBF9-4AFC-B936-FE5F860BECBE}" type="pres">
      <dgm:prSet presAssocID="{09A26340-91BA-4D56-A828-38AD3BAC7E17}" presName="composite" presStyleCnt="0"/>
      <dgm:spPr/>
    </dgm:pt>
    <dgm:pt modelId="{2F1CBA3C-A096-428C-B7F1-62B0F7B14769}" type="pres">
      <dgm:prSet presAssocID="{09A26340-91BA-4D56-A828-38AD3BAC7E17}" presName="parentText" presStyleLbl="alignNode1" presStyleIdx="0" presStyleCnt="8">
        <dgm:presLayoutVars>
          <dgm:chMax val="1"/>
          <dgm:bulletEnabled val="1"/>
        </dgm:presLayoutVars>
      </dgm:prSet>
      <dgm:spPr/>
      <dgm:t>
        <a:bodyPr/>
        <a:lstStyle/>
        <a:p>
          <a:endParaRPr lang="en-US"/>
        </a:p>
      </dgm:t>
    </dgm:pt>
    <dgm:pt modelId="{110DC012-6BDD-4D63-927C-19A25B4A1C7B}" type="pres">
      <dgm:prSet presAssocID="{09A26340-91BA-4D56-A828-38AD3BAC7E17}" presName="descendantText" presStyleLbl="alignAcc1" presStyleIdx="0" presStyleCnt="8">
        <dgm:presLayoutVars>
          <dgm:bulletEnabled val="1"/>
        </dgm:presLayoutVars>
      </dgm:prSet>
      <dgm:spPr/>
      <dgm:t>
        <a:bodyPr/>
        <a:lstStyle/>
        <a:p>
          <a:endParaRPr lang="en-US"/>
        </a:p>
      </dgm:t>
    </dgm:pt>
    <dgm:pt modelId="{17E77054-5CD4-428E-91B0-148D790FF528}" type="pres">
      <dgm:prSet presAssocID="{16D624E3-9FF5-4356-B928-C02FB4ACC01D}" presName="sp" presStyleCnt="0"/>
      <dgm:spPr/>
    </dgm:pt>
    <dgm:pt modelId="{B1742A02-D5D3-4FCB-A855-D97E6D5B06AD}" type="pres">
      <dgm:prSet presAssocID="{9CE2A76F-C61E-4ED0-818D-D9B04C119489}" presName="composite" presStyleCnt="0"/>
      <dgm:spPr/>
    </dgm:pt>
    <dgm:pt modelId="{933FAD2A-FAF3-446D-93EB-53C3BD2B1114}" type="pres">
      <dgm:prSet presAssocID="{9CE2A76F-C61E-4ED0-818D-D9B04C119489}" presName="parentText" presStyleLbl="alignNode1" presStyleIdx="1" presStyleCnt="8">
        <dgm:presLayoutVars>
          <dgm:chMax val="1"/>
          <dgm:bulletEnabled val="1"/>
        </dgm:presLayoutVars>
      </dgm:prSet>
      <dgm:spPr/>
      <dgm:t>
        <a:bodyPr/>
        <a:lstStyle/>
        <a:p>
          <a:endParaRPr lang="en-US"/>
        </a:p>
      </dgm:t>
    </dgm:pt>
    <dgm:pt modelId="{91746CB4-1E2E-477C-981C-337AE2DEAEA3}" type="pres">
      <dgm:prSet presAssocID="{9CE2A76F-C61E-4ED0-818D-D9B04C119489}" presName="descendantText" presStyleLbl="alignAcc1" presStyleIdx="1" presStyleCnt="8">
        <dgm:presLayoutVars>
          <dgm:bulletEnabled val="1"/>
        </dgm:presLayoutVars>
      </dgm:prSet>
      <dgm:spPr/>
      <dgm:t>
        <a:bodyPr/>
        <a:lstStyle/>
        <a:p>
          <a:endParaRPr lang="en-US"/>
        </a:p>
      </dgm:t>
    </dgm:pt>
    <dgm:pt modelId="{BFD1BDBA-2DEE-4749-977C-A310FE451DB3}" type="pres">
      <dgm:prSet presAssocID="{BE990768-BC80-437F-85BC-83FFA09E0AC8}" presName="sp" presStyleCnt="0"/>
      <dgm:spPr/>
    </dgm:pt>
    <dgm:pt modelId="{87DF2DF8-B760-409F-B296-A2F24E6CF7A7}" type="pres">
      <dgm:prSet presAssocID="{4559FDB1-82CC-40CC-832B-ABB743F533C8}" presName="composite" presStyleCnt="0"/>
      <dgm:spPr/>
    </dgm:pt>
    <dgm:pt modelId="{C4CFAD13-6147-480F-A6C1-B7569858FCB8}" type="pres">
      <dgm:prSet presAssocID="{4559FDB1-82CC-40CC-832B-ABB743F533C8}" presName="parentText" presStyleLbl="alignNode1" presStyleIdx="2" presStyleCnt="8">
        <dgm:presLayoutVars>
          <dgm:chMax val="1"/>
          <dgm:bulletEnabled val="1"/>
        </dgm:presLayoutVars>
      </dgm:prSet>
      <dgm:spPr/>
      <dgm:t>
        <a:bodyPr/>
        <a:lstStyle/>
        <a:p>
          <a:endParaRPr lang="en-US"/>
        </a:p>
      </dgm:t>
    </dgm:pt>
    <dgm:pt modelId="{A143FDB6-7DC2-43F6-AB47-E2ED0F0687E6}" type="pres">
      <dgm:prSet presAssocID="{4559FDB1-82CC-40CC-832B-ABB743F533C8}" presName="descendantText" presStyleLbl="alignAcc1" presStyleIdx="2" presStyleCnt="8">
        <dgm:presLayoutVars>
          <dgm:bulletEnabled val="1"/>
        </dgm:presLayoutVars>
      </dgm:prSet>
      <dgm:spPr/>
      <dgm:t>
        <a:bodyPr/>
        <a:lstStyle/>
        <a:p>
          <a:endParaRPr lang="en-US"/>
        </a:p>
      </dgm:t>
    </dgm:pt>
    <dgm:pt modelId="{0459D6F2-5129-400D-A5EE-11143FFD3695}" type="pres">
      <dgm:prSet presAssocID="{C1C2148E-1CC3-48D4-87EF-FB80321B6194}" presName="sp" presStyleCnt="0"/>
      <dgm:spPr/>
    </dgm:pt>
    <dgm:pt modelId="{570B7BAC-1BBA-4D50-88F5-EF5C02F2F0E5}" type="pres">
      <dgm:prSet presAssocID="{235D8AF1-49A8-4C8E-99BB-B11928C5997D}" presName="composite" presStyleCnt="0"/>
      <dgm:spPr/>
    </dgm:pt>
    <dgm:pt modelId="{894E8EBE-4282-4CE0-9CFC-696FABF615F8}" type="pres">
      <dgm:prSet presAssocID="{235D8AF1-49A8-4C8E-99BB-B11928C5997D}" presName="parentText" presStyleLbl="alignNode1" presStyleIdx="3" presStyleCnt="8">
        <dgm:presLayoutVars>
          <dgm:chMax val="1"/>
          <dgm:bulletEnabled val="1"/>
        </dgm:presLayoutVars>
      </dgm:prSet>
      <dgm:spPr/>
      <dgm:t>
        <a:bodyPr/>
        <a:lstStyle/>
        <a:p>
          <a:endParaRPr lang="en-US"/>
        </a:p>
      </dgm:t>
    </dgm:pt>
    <dgm:pt modelId="{E30D5B3C-8A7B-40A9-B9BF-61E4D5F8FEFC}" type="pres">
      <dgm:prSet presAssocID="{235D8AF1-49A8-4C8E-99BB-B11928C5997D}" presName="descendantText" presStyleLbl="alignAcc1" presStyleIdx="3" presStyleCnt="8">
        <dgm:presLayoutVars>
          <dgm:bulletEnabled val="1"/>
        </dgm:presLayoutVars>
      </dgm:prSet>
      <dgm:spPr/>
      <dgm:t>
        <a:bodyPr/>
        <a:lstStyle/>
        <a:p>
          <a:endParaRPr lang="en-US"/>
        </a:p>
      </dgm:t>
    </dgm:pt>
    <dgm:pt modelId="{0F5E2696-CF87-493C-9235-E08B19ED1355}" type="pres">
      <dgm:prSet presAssocID="{5F2EDDD9-B033-4376-BDDA-588AC453561D}" presName="sp" presStyleCnt="0"/>
      <dgm:spPr/>
    </dgm:pt>
    <dgm:pt modelId="{54673DB0-CE94-4C60-A1D5-6ABCED534F70}" type="pres">
      <dgm:prSet presAssocID="{AA11C8DA-DD62-4BC4-B956-A6A0E9CE7C89}" presName="composite" presStyleCnt="0"/>
      <dgm:spPr/>
    </dgm:pt>
    <dgm:pt modelId="{94993AD2-BCEE-49B4-A878-31824B00E3AC}" type="pres">
      <dgm:prSet presAssocID="{AA11C8DA-DD62-4BC4-B956-A6A0E9CE7C89}" presName="parentText" presStyleLbl="alignNode1" presStyleIdx="4" presStyleCnt="8">
        <dgm:presLayoutVars>
          <dgm:chMax val="1"/>
          <dgm:bulletEnabled val="1"/>
        </dgm:presLayoutVars>
      </dgm:prSet>
      <dgm:spPr/>
      <dgm:t>
        <a:bodyPr/>
        <a:lstStyle/>
        <a:p>
          <a:endParaRPr lang="en-US"/>
        </a:p>
      </dgm:t>
    </dgm:pt>
    <dgm:pt modelId="{18A8858C-E83D-4AA2-900D-B5C33440EE3B}" type="pres">
      <dgm:prSet presAssocID="{AA11C8DA-DD62-4BC4-B956-A6A0E9CE7C89}" presName="descendantText" presStyleLbl="alignAcc1" presStyleIdx="4" presStyleCnt="8">
        <dgm:presLayoutVars>
          <dgm:bulletEnabled val="1"/>
        </dgm:presLayoutVars>
      </dgm:prSet>
      <dgm:spPr/>
      <dgm:t>
        <a:bodyPr/>
        <a:lstStyle/>
        <a:p>
          <a:endParaRPr lang="en-US"/>
        </a:p>
      </dgm:t>
    </dgm:pt>
    <dgm:pt modelId="{65BF3C52-EFD9-4B87-88FC-05EC41B2EC9D}" type="pres">
      <dgm:prSet presAssocID="{FB20E674-133B-4EF7-9026-EEAA6565A8F2}" presName="sp" presStyleCnt="0"/>
      <dgm:spPr/>
    </dgm:pt>
    <dgm:pt modelId="{66737882-B109-4B04-A477-7B259C3B25B2}" type="pres">
      <dgm:prSet presAssocID="{1BD6EB58-C1DC-416C-BABA-67E9AA719DC9}" presName="composite" presStyleCnt="0"/>
      <dgm:spPr/>
    </dgm:pt>
    <dgm:pt modelId="{76CEC542-AB4E-4821-9ED6-AE157796831F}" type="pres">
      <dgm:prSet presAssocID="{1BD6EB58-C1DC-416C-BABA-67E9AA719DC9}" presName="parentText" presStyleLbl="alignNode1" presStyleIdx="5" presStyleCnt="8">
        <dgm:presLayoutVars>
          <dgm:chMax val="1"/>
          <dgm:bulletEnabled val="1"/>
        </dgm:presLayoutVars>
      </dgm:prSet>
      <dgm:spPr/>
      <dgm:t>
        <a:bodyPr/>
        <a:lstStyle/>
        <a:p>
          <a:endParaRPr lang="en-US"/>
        </a:p>
      </dgm:t>
    </dgm:pt>
    <dgm:pt modelId="{3D01C7B8-0652-4571-87CD-65E4F7742841}" type="pres">
      <dgm:prSet presAssocID="{1BD6EB58-C1DC-416C-BABA-67E9AA719DC9}" presName="descendantText" presStyleLbl="alignAcc1" presStyleIdx="5" presStyleCnt="8">
        <dgm:presLayoutVars>
          <dgm:bulletEnabled val="1"/>
        </dgm:presLayoutVars>
      </dgm:prSet>
      <dgm:spPr/>
      <dgm:t>
        <a:bodyPr/>
        <a:lstStyle/>
        <a:p>
          <a:endParaRPr lang="en-US"/>
        </a:p>
      </dgm:t>
    </dgm:pt>
    <dgm:pt modelId="{BC4C48DD-03A4-4785-ACE6-ADC0F76C9386}" type="pres">
      <dgm:prSet presAssocID="{7A7A4242-4DEC-4934-A047-5BD070C08AC7}" presName="sp" presStyleCnt="0"/>
      <dgm:spPr/>
    </dgm:pt>
    <dgm:pt modelId="{925CF608-597E-45D7-984D-B3985363AA6D}" type="pres">
      <dgm:prSet presAssocID="{EA5567F5-5317-4AFF-A743-20002DAF0C66}" presName="composite" presStyleCnt="0"/>
      <dgm:spPr/>
    </dgm:pt>
    <dgm:pt modelId="{4AFCEBBE-20EB-4904-B6CA-9BD17A194CCE}" type="pres">
      <dgm:prSet presAssocID="{EA5567F5-5317-4AFF-A743-20002DAF0C66}" presName="parentText" presStyleLbl="alignNode1" presStyleIdx="6" presStyleCnt="8">
        <dgm:presLayoutVars>
          <dgm:chMax val="1"/>
          <dgm:bulletEnabled val="1"/>
        </dgm:presLayoutVars>
      </dgm:prSet>
      <dgm:spPr/>
      <dgm:t>
        <a:bodyPr/>
        <a:lstStyle/>
        <a:p>
          <a:endParaRPr lang="en-US"/>
        </a:p>
      </dgm:t>
    </dgm:pt>
    <dgm:pt modelId="{BA89E2AE-F924-4627-925F-827F9D673225}" type="pres">
      <dgm:prSet presAssocID="{EA5567F5-5317-4AFF-A743-20002DAF0C66}" presName="descendantText" presStyleLbl="alignAcc1" presStyleIdx="6" presStyleCnt="8">
        <dgm:presLayoutVars>
          <dgm:bulletEnabled val="1"/>
        </dgm:presLayoutVars>
      </dgm:prSet>
      <dgm:spPr/>
      <dgm:t>
        <a:bodyPr/>
        <a:lstStyle/>
        <a:p>
          <a:endParaRPr lang="en-US"/>
        </a:p>
      </dgm:t>
    </dgm:pt>
    <dgm:pt modelId="{27FF10FE-106E-428B-9601-6F134EF4DA1B}" type="pres">
      <dgm:prSet presAssocID="{6610DCBA-8CDA-4E4D-856B-5F7D6F26C50D}" presName="sp" presStyleCnt="0"/>
      <dgm:spPr/>
    </dgm:pt>
    <dgm:pt modelId="{A2E70309-4FD5-4856-A96A-343BCD70B2C7}" type="pres">
      <dgm:prSet presAssocID="{3E22AE58-9BD8-4EB2-AD7C-7D81F2BA5864}" presName="composite" presStyleCnt="0"/>
      <dgm:spPr/>
    </dgm:pt>
    <dgm:pt modelId="{3F35953B-1742-4F55-83F5-73ADDA55F36E}" type="pres">
      <dgm:prSet presAssocID="{3E22AE58-9BD8-4EB2-AD7C-7D81F2BA5864}" presName="parentText" presStyleLbl="alignNode1" presStyleIdx="7" presStyleCnt="8">
        <dgm:presLayoutVars>
          <dgm:chMax val="1"/>
          <dgm:bulletEnabled val="1"/>
        </dgm:presLayoutVars>
      </dgm:prSet>
      <dgm:spPr/>
      <dgm:t>
        <a:bodyPr/>
        <a:lstStyle/>
        <a:p>
          <a:endParaRPr lang="en-US"/>
        </a:p>
      </dgm:t>
    </dgm:pt>
    <dgm:pt modelId="{93FA0E15-27C2-4549-84D3-2F9988D1884E}" type="pres">
      <dgm:prSet presAssocID="{3E22AE58-9BD8-4EB2-AD7C-7D81F2BA5864}" presName="descendantText" presStyleLbl="alignAcc1" presStyleIdx="7" presStyleCnt="8">
        <dgm:presLayoutVars>
          <dgm:bulletEnabled val="1"/>
        </dgm:presLayoutVars>
      </dgm:prSet>
      <dgm:spPr/>
      <dgm:t>
        <a:bodyPr/>
        <a:lstStyle/>
        <a:p>
          <a:endParaRPr lang="en-US"/>
        </a:p>
      </dgm:t>
    </dgm:pt>
  </dgm:ptLst>
  <dgm:cxnLst>
    <dgm:cxn modelId="{82E3FE33-CC6C-4260-AA42-D6360D76ACD0}" srcId="{1BD6EB58-C1DC-416C-BABA-67E9AA719DC9}" destId="{BBDE21BE-24F7-4C2F-90FE-332E1F395F1B}" srcOrd="0" destOrd="0" parTransId="{CCBB02C9-8FE5-4565-9716-1396FCDAE0A5}" sibTransId="{A02501A5-4B59-4A01-B866-7B03A068D60C}"/>
    <dgm:cxn modelId="{C470E458-E779-42B8-A30F-C22F7FC96962}" type="presOf" srcId="{EA5567F5-5317-4AFF-A743-20002DAF0C66}" destId="{4AFCEBBE-20EB-4904-B6CA-9BD17A194CCE}" srcOrd="0" destOrd="0" presId="urn:microsoft.com/office/officeart/2005/8/layout/chevron2"/>
    <dgm:cxn modelId="{7441367B-7AF9-41A1-BBF4-8D13C68D187C}" srcId="{00145C82-EB2A-42D2-AECA-ED2529A7867E}" destId="{9CE2A76F-C61E-4ED0-818D-D9B04C119489}" srcOrd="1" destOrd="0" parTransId="{8FC05D55-185B-4817-963A-1CF624C893AA}" sibTransId="{BE990768-BC80-437F-85BC-83FFA09E0AC8}"/>
    <dgm:cxn modelId="{42667526-B4C5-4EE4-94A6-AAE12CD76746}" srcId="{AA11C8DA-DD62-4BC4-B956-A6A0E9CE7C89}" destId="{83ABE742-1689-4EFD-A8BF-BA0A0C342179}" srcOrd="0" destOrd="0" parTransId="{93E84FFB-C01B-454E-B3CD-E6CE804C25C6}" sibTransId="{91F59F72-D92A-4F5F-83E9-6C3F041D2BF6}"/>
    <dgm:cxn modelId="{C2DCEC6C-CDA9-4F6E-9A4B-00019D03C357}" type="presOf" srcId="{BBDE21BE-24F7-4C2F-90FE-332E1F395F1B}" destId="{3D01C7B8-0652-4571-87CD-65E4F7742841}" srcOrd="0" destOrd="0" presId="urn:microsoft.com/office/officeart/2005/8/layout/chevron2"/>
    <dgm:cxn modelId="{4F696D04-4799-457C-BFFE-C4E193E94B0B}" type="presOf" srcId="{09A26340-91BA-4D56-A828-38AD3BAC7E17}" destId="{2F1CBA3C-A096-428C-B7F1-62B0F7B14769}" srcOrd="0" destOrd="0" presId="urn:microsoft.com/office/officeart/2005/8/layout/chevron2"/>
    <dgm:cxn modelId="{60717B0E-9DA0-43C1-9A7B-3C280C14E484}" type="presOf" srcId="{4559FDB1-82CC-40CC-832B-ABB743F533C8}" destId="{C4CFAD13-6147-480F-A6C1-B7569858FCB8}" srcOrd="0" destOrd="0" presId="urn:microsoft.com/office/officeart/2005/8/layout/chevron2"/>
    <dgm:cxn modelId="{37610C39-BDA5-40A5-9884-936C4C5EB65D}" type="presOf" srcId="{1BD6EB58-C1DC-416C-BABA-67E9AA719DC9}" destId="{76CEC542-AB4E-4821-9ED6-AE157796831F}" srcOrd="0" destOrd="0" presId="urn:microsoft.com/office/officeart/2005/8/layout/chevron2"/>
    <dgm:cxn modelId="{ABB73BED-7088-4C28-8274-E866E5D82EB9}" srcId="{00145C82-EB2A-42D2-AECA-ED2529A7867E}" destId="{235D8AF1-49A8-4C8E-99BB-B11928C5997D}" srcOrd="3" destOrd="0" parTransId="{155A0494-10C4-4B91-9D31-62A540407332}" sibTransId="{5F2EDDD9-B033-4376-BDDA-588AC453561D}"/>
    <dgm:cxn modelId="{560854CE-A7AD-4DD2-BEF0-0A92EE95B0A1}" type="presOf" srcId="{AA11C8DA-DD62-4BC4-B956-A6A0E9CE7C89}" destId="{94993AD2-BCEE-49B4-A878-31824B00E3AC}" srcOrd="0" destOrd="0" presId="urn:microsoft.com/office/officeart/2005/8/layout/chevron2"/>
    <dgm:cxn modelId="{D97DF614-FB69-4071-A08C-268E85789A5D}" srcId="{235D8AF1-49A8-4C8E-99BB-B11928C5997D}" destId="{D827FD40-53F7-4C12-9DEF-A50A05C23F83}" srcOrd="0" destOrd="0" parTransId="{7716DFDC-911E-4770-9C2C-A69985DFED19}" sibTransId="{46843113-7BB4-4B1A-8AD6-3DF443097412}"/>
    <dgm:cxn modelId="{135E8F30-C031-439B-9BCE-7F5B2D2532E6}" srcId="{4559FDB1-82CC-40CC-832B-ABB743F533C8}" destId="{B2B4F8C1-D8DC-4A10-BF7B-097043D3177B}" srcOrd="0" destOrd="0" parTransId="{26D43254-5853-4ADF-9A5F-E44FAA663CD0}" sibTransId="{57B04C39-142C-43DB-90EE-E13616D45CE4}"/>
    <dgm:cxn modelId="{23E9BE9E-1466-4AF9-8CA4-C2FE9908305D}" type="presOf" srcId="{8F3B47C1-AD5A-412F-AB8D-C3115DB3AF5C}" destId="{93FA0E15-27C2-4549-84D3-2F9988D1884E}" srcOrd="0" destOrd="0" presId="urn:microsoft.com/office/officeart/2005/8/layout/chevron2"/>
    <dgm:cxn modelId="{CAC8D685-DC6F-4AE7-BE31-B385E7B6FF6E}" srcId="{EA5567F5-5317-4AFF-A743-20002DAF0C66}" destId="{D3DAC9FD-4F29-4B39-9BB1-D510EE60AA4A}" srcOrd="0" destOrd="0" parTransId="{32E62189-D859-4822-8DCA-C84D166F63AD}" sibTransId="{4A5A70D0-B827-4289-9237-619912B59AD3}"/>
    <dgm:cxn modelId="{1F5DD307-95A5-4831-BEDE-FF6F2BFE01DE}" type="presOf" srcId="{235D8AF1-49A8-4C8E-99BB-B11928C5997D}" destId="{894E8EBE-4282-4CE0-9CFC-696FABF615F8}" srcOrd="0" destOrd="0" presId="urn:microsoft.com/office/officeart/2005/8/layout/chevron2"/>
    <dgm:cxn modelId="{04348BF2-9ECC-4AE7-A378-0D27B9F6195F}" srcId="{00145C82-EB2A-42D2-AECA-ED2529A7867E}" destId="{3E22AE58-9BD8-4EB2-AD7C-7D81F2BA5864}" srcOrd="7" destOrd="0" parTransId="{C213540E-9389-4B35-B7BD-DD65C9E47A67}" sibTransId="{3317226B-2E9A-4BBC-AD68-5B45BCBF4976}"/>
    <dgm:cxn modelId="{2BD40244-D274-43B8-AB59-5E4EE8811244}" srcId="{9CE2A76F-C61E-4ED0-818D-D9B04C119489}" destId="{6740F31D-D597-4238-8818-D24A286461B2}" srcOrd="0" destOrd="0" parTransId="{DF48819E-5B65-4281-A80F-DA7631292F2B}" sibTransId="{685FFD26-EC59-4593-9D24-F5AFC70741FE}"/>
    <dgm:cxn modelId="{1EDFE225-69A3-4672-9E42-003718A0E34F}" srcId="{09A26340-91BA-4D56-A828-38AD3BAC7E17}" destId="{E1EE9879-39F1-47E0-B151-B9FB68E2130B}" srcOrd="0" destOrd="0" parTransId="{23C2F049-47BE-4440-AB5A-46F565620BDA}" sibTransId="{4341DD37-C8C1-4732-8484-2E0912CA5FC1}"/>
    <dgm:cxn modelId="{CB1EC9F4-7630-4BBA-B923-4633DE856CB4}" srcId="{00145C82-EB2A-42D2-AECA-ED2529A7867E}" destId="{AA11C8DA-DD62-4BC4-B956-A6A0E9CE7C89}" srcOrd="4" destOrd="0" parTransId="{5A1DEC44-ED9E-4A4C-8B1F-D7D411732FDE}" sibTransId="{FB20E674-133B-4EF7-9026-EEAA6565A8F2}"/>
    <dgm:cxn modelId="{42F4C9E7-539D-4D47-B230-A360B3BD369F}" type="presOf" srcId="{D3DAC9FD-4F29-4B39-9BB1-D510EE60AA4A}" destId="{BA89E2AE-F924-4627-925F-827F9D673225}" srcOrd="0" destOrd="0" presId="urn:microsoft.com/office/officeart/2005/8/layout/chevron2"/>
    <dgm:cxn modelId="{A451313B-71F5-44DD-AAFC-08F4341DA49B}" type="presOf" srcId="{3E22AE58-9BD8-4EB2-AD7C-7D81F2BA5864}" destId="{3F35953B-1742-4F55-83F5-73ADDA55F36E}" srcOrd="0" destOrd="0" presId="urn:microsoft.com/office/officeart/2005/8/layout/chevron2"/>
    <dgm:cxn modelId="{8C9D63FD-B704-4E65-810B-91C9F919F876}" type="presOf" srcId="{D827FD40-53F7-4C12-9DEF-A50A05C23F83}" destId="{E30D5B3C-8A7B-40A9-B9BF-61E4D5F8FEFC}" srcOrd="0" destOrd="0" presId="urn:microsoft.com/office/officeart/2005/8/layout/chevron2"/>
    <dgm:cxn modelId="{ACA784B6-27D3-4122-A93C-0C77F6D64EBD}" srcId="{3E22AE58-9BD8-4EB2-AD7C-7D81F2BA5864}" destId="{8F3B47C1-AD5A-412F-AB8D-C3115DB3AF5C}" srcOrd="0" destOrd="0" parTransId="{28170DAA-81D1-46E7-959F-E0B594C2C946}" sibTransId="{BF71E338-61C0-4BC2-8389-7DA62906B544}"/>
    <dgm:cxn modelId="{65DCFC86-1EC2-45F4-981B-242E1EFC0692}" type="presOf" srcId="{00145C82-EB2A-42D2-AECA-ED2529A7867E}" destId="{5E373567-04AF-4F3A-ACE0-352125181554}" srcOrd="0" destOrd="0" presId="urn:microsoft.com/office/officeart/2005/8/layout/chevron2"/>
    <dgm:cxn modelId="{2AD964C8-85B7-4619-93D2-8A0A16E6F65D}" srcId="{00145C82-EB2A-42D2-AECA-ED2529A7867E}" destId="{4559FDB1-82CC-40CC-832B-ABB743F533C8}" srcOrd="2" destOrd="0" parTransId="{CEB44295-C060-4F96-B8FA-C164C1687F16}" sibTransId="{C1C2148E-1CC3-48D4-87EF-FB80321B6194}"/>
    <dgm:cxn modelId="{5E89F2AC-E06C-47AF-B4B6-0E17C9639BAB}" type="presOf" srcId="{6740F31D-D597-4238-8818-D24A286461B2}" destId="{91746CB4-1E2E-477C-981C-337AE2DEAEA3}" srcOrd="0" destOrd="0" presId="urn:microsoft.com/office/officeart/2005/8/layout/chevron2"/>
    <dgm:cxn modelId="{82552439-7FDA-4469-96CC-F60414066EEB}" type="presOf" srcId="{E1EE9879-39F1-47E0-B151-B9FB68E2130B}" destId="{110DC012-6BDD-4D63-927C-19A25B4A1C7B}" srcOrd="0" destOrd="0" presId="urn:microsoft.com/office/officeart/2005/8/layout/chevron2"/>
    <dgm:cxn modelId="{E250FAA9-C5C2-4472-8663-CFD9163E1E09}" type="presOf" srcId="{83ABE742-1689-4EFD-A8BF-BA0A0C342179}" destId="{18A8858C-E83D-4AA2-900D-B5C33440EE3B}" srcOrd="0" destOrd="0" presId="urn:microsoft.com/office/officeart/2005/8/layout/chevron2"/>
    <dgm:cxn modelId="{5AF7D76C-966F-4E82-8A3C-10E7D84FA3B6}" srcId="{00145C82-EB2A-42D2-AECA-ED2529A7867E}" destId="{EA5567F5-5317-4AFF-A743-20002DAF0C66}" srcOrd="6" destOrd="0" parTransId="{A92ED67A-CDBB-4946-8F81-04EDE0836382}" sibTransId="{6610DCBA-8CDA-4E4D-856B-5F7D6F26C50D}"/>
    <dgm:cxn modelId="{DFF0DF00-ED5D-4F71-99CA-FCFF00B2778A}" srcId="{00145C82-EB2A-42D2-AECA-ED2529A7867E}" destId="{1BD6EB58-C1DC-416C-BABA-67E9AA719DC9}" srcOrd="5" destOrd="0" parTransId="{F67689F5-40C3-44DB-9D9B-829CC31AC463}" sibTransId="{7A7A4242-4DEC-4934-A047-5BD070C08AC7}"/>
    <dgm:cxn modelId="{9CD0B3E9-B0B1-4C85-89B9-58166767A485}" type="presOf" srcId="{9CE2A76F-C61E-4ED0-818D-D9B04C119489}" destId="{933FAD2A-FAF3-446D-93EB-53C3BD2B1114}" srcOrd="0" destOrd="0" presId="urn:microsoft.com/office/officeart/2005/8/layout/chevron2"/>
    <dgm:cxn modelId="{24F46EDF-436B-4E18-81DF-2E9CABE3C7BE}" srcId="{00145C82-EB2A-42D2-AECA-ED2529A7867E}" destId="{09A26340-91BA-4D56-A828-38AD3BAC7E17}" srcOrd="0" destOrd="0" parTransId="{3593A8F1-4285-44D2-B484-FB94FD0CC55A}" sibTransId="{16D624E3-9FF5-4356-B928-C02FB4ACC01D}"/>
    <dgm:cxn modelId="{71065B81-97B3-4001-9D73-C64BE853B79B}" type="presOf" srcId="{B2B4F8C1-D8DC-4A10-BF7B-097043D3177B}" destId="{A143FDB6-7DC2-43F6-AB47-E2ED0F0687E6}" srcOrd="0" destOrd="0" presId="urn:microsoft.com/office/officeart/2005/8/layout/chevron2"/>
    <dgm:cxn modelId="{E977B400-B129-4F4C-9D18-3ABCA02E7573}" type="presParOf" srcId="{5E373567-04AF-4F3A-ACE0-352125181554}" destId="{9E47CAB4-FBF9-4AFC-B936-FE5F860BECBE}" srcOrd="0" destOrd="0" presId="urn:microsoft.com/office/officeart/2005/8/layout/chevron2"/>
    <dgm:cxn modelId="{5192798F-3BCA-42DD-A866-1C05C4EB6894}" type="presParOf" srcId="{9E47CAB4-FBF9-4AFC-B936-FE5F860BECBE}" destId="{2F1CBA3C-A096-428C-B7F1-62B0F7B14769}" srcOrd="0" destOrd="0" presId="urn:microsoft.com/office/officeart/2005/8/layout/chevron2"/>
    <dgm:cxn modelId="{2DAE2779-12D8-46CB-8317-C3964EEBE311}" type="presParOf" srcId="{9E47CAB4-FBF9-4AFC-B936-FE5F860BECBE}" destId="{110DC012-6BDD-4D63-927C-19A25B4A1C7B}" srcOrd="1" destOrd="0" presId="urn:microsoft.com/office/officeart/2005/8/layout/chevron2"/>
    <dgm:cxn modelId="{D3B5664D-C2F9-43B7-B906-0B0BB0304B47}" type="presParOf" srcId="{5E373567-04AF-4F3A-ACE0-352125181554}" destId="{17E77054-5CD4-428E-91B0-148D790FF528}" srcOrd="1" destOrd="0" presId="urn:microsoft.com/office/officeart/2005/8/layout/chevron2"/>
    <dgm:cxn modelId="{0FC068B9-20CF-45AF-997F-0FD3395AB605}" type="presParOf" srcId="{5E373567-04AF-4F3A-ACE0-352125181554}" destId="{B1742A02-D5D3-4FCB-A855-D97E6D5B06AD}" srcOrd="2" destOrd="0" presId="urn:microsoft.com/office/officeart/2005/8/layout/chevron2"/>
    <dgm:cxn modelId="{1574232E-B1EF-4103-9EA1-8F1BD2D489A6}" type="presParOf" srcId="{B1742A02-D5D3-4FCB-A855-D97E6D5B06AD}" destId="{933FAD2A-FAF3-446D-93EB-53C3BD2B1114}" srcOrd="0" destOrd="0" presId="urn:microsoft.com/office/officeart/2005/8/layout/chevron2"/>
    <dgm:cxn modelId="{CBEBDD89-319C-4B2C-BDEE-8D3B758F7260}" type="presParOf" srcId="{B1742A02-D5D3-4FCB-A855-D97E6D5B06AD}" destId="{91746CB4-1E2E-477C-981C-337AE2DEAEA3}" srcOrd="1" destOrd="0" presId="urn:microsoft.com/office/officeart/2005/8/layout/chevron2"/>
    <dgm:cxn modelId="{FA6B825A-B610-4C2E-9825-1F28F2CE41CD}" type="presParOf" srcId="{5E373567-04AF-4F3A-ACE0-352125181554}" destId="{BFD1BDBA-2DEE-4749-977C-A310FE451DB3}" srcOrd="3" destOrd="0" presId="urn:microsoft.com/office/officeart/2005/8/layout/chevron2"/>
    <dgm:cxn modelId="{F9BB92C2-05CE-402D-9422-1735BC31D1DB}" type="presParOf" srcId="{5E373567-04AF-4F3A-ACE0-352125181554}" destId="{87DF2DF8-B760-409F-B296-A2F24E6CF7A7}" srcOrd="4" destOrd="0" presId="urn:microsoft.com/office/officeart/2005/8/layout/chevron2"/>
    <dgm:cxn modelId="{B56771BC-ACFB-430D-B79F-8484EF7DA58B}" type="presParOf" srcId="{87DF2DF8-B760-409F-B296-A2F24E6CF7A7}" destId="{C4CFAD13-6147-480F-A6C1-B7569858FCB8}" srcOrd="0" destOrd="0" presId="urn:microsoft.com/office/officeart/2005/8/layout/chevron2"/>
    <dgm:cxn modelId="{610904FC-81D6-4D4A-ABDF-9B9C1D87D9B5}" type="presParOf" srcId="{87DF2DF8-B760-409F-B296-A2F24E6CF7A7}" destId="{A143FDB6-7DC2-43F6-AB47-E2ED0F0687E6}" srcOrd="1" destOrd="0" presId="urn:microsoft.com/office/officeart/2005/8/layout/chevron2"/>
    <dgm:cxn modelId="{BB355B9F-B479-4C1B-9343-6AAB0C124BD2}" type="presParOf" srcId="{5E373567-04AF-4F3A-ACE0-352125181554}" destId="{0459D6F2-5129-400D-A5EE-11143FFD3695}" srcOrd="5" destOrd="0" presId="urn:microsoft.com/office/officeart/2005/8/layout/chevron2"/>
    <dgm:cxn modelId="{6509AF14-6CB1-4978-87E4-81A21B8CCE19}" type="presParOf" srcId="{5E373567-04AF-4F3A-ACE0-352125181554}" destId="{570B7BAC-1BBA-4D50-88F5-EF5C02F2F0E5}" srcOrd="6" destOrd="0" presId="urn:microsoft.com/office/officeart/2005/8/layout/chevron2"/>
    <dgm:cxn modelId="{ED98A9F4-2D8C-4339-B7B0-B9F97FADF70C}" type="presParOf" srcId="{570B7BAC-1BBA-4D50-88F5-EF5C02F2F0E5}" destId="{894E8EBE-4282-4CE0-9CFC-696FABF615F8}" srcOrd="0" destOrd="0" presId="urn:microsoft.com/office/officeart/2005/8/layout/chevron2"/>
    <dgm:cxn modelId="{0A838A03-B700-44FD-8F6C-FD26B9023973}" type="presParOf" srcId="{570B7BAC-1BBA-4D50-88F5-EF5C02F2F0E5}" destId="{E30D5B3C-8A7B-40A9-B9BF-61E4D5F8FEFC}" srcOrd="1" destOrd="0" presId="urn:microsoft.com/office/officeart/2005/8/layout/chevron2"/>
    <dgm:cxn modelId="{F4A3CB47-E5FD-4410-91B6-2053E750BB35}" type="presParOf" srcId="{5E373567-04AF-4F3A-ACE0-352125181554}" destId="{0F5E2696-CF87-493C-9235-E08B19ED1355}" srcOrd="7" destOrd="0" presId="urn:microsoft.com/office/officeart/2005/8/layout/chevron2"/>
    <dgm:cxn modelId="{905B699D-7F00-419D-B474-27E507B2F157}" type="presParOf" srcId="{5E373567-04AF-4F3A-ACE0-352125181554}" destId="{54673DB0-CE94-4C60-A1D5-6ABCED534F70}" srcOrd="8" destOrd="0" presId="urn:microsoft.com/office/officeart/2005/8/layout/chevron2"/>
    <dgm:cxn modelId="{37B27AD8-4AC2-45CD-BB15-98E84A3CABC4}" type="presParOf" srcId="{54673DB0-CE94-4C60-A1D5-6ABCED534F70}" destId="{94993AD2-BCEE-49B4-A878-31824B00E3AC}" srcOrd="0" destOrd="0" presId="urn:microsoft.com/office/officeart/2005/8/layout/chevron2"/>
    <dgm:cxn modelId="{92FF9C21-365F-45C8-86B2-563602973B0D}" type="presParOf" srcId="{54673DB0-CE94-4C60-A1D5-6ABCED534F70}" destId="{18A8858C-E83D-4AA2-900D-B5C33440EE3B}" srcOrd="1" destOrd="0" presId="urn:microsoft.com/office/officeart/2005/8/layout/chevron2"/>
    <dgm:cxn modelId="{CFA2C46B-DAD9-4BFD-BBA6-A0D4325D3D03}" type="presParOf" srcId="{5E373567-04AF-4F3A-ACE0-352125181554}" destId="{65BF3C52-EFD9-4B87-88FC-05EC41B2EC9D}" srcOrd="9" destOrd="0" presId="urn:microsoft.com/office/officeart/2005/8/layout/chevron2"/>
    <dgm:cxn modelId="{C3924C88-277A-4CC7-9324-1E9EB1B39E96}" type="presParOf" srcId="{5E373567-04AF-4F3A-ACE0-352125181554}" destId="{66737882-B109-4B04-A477-7B259C3B25B2}" srcOrd="10" destOrd="0" presId="urn:microsoft.com/office/officeart/2005/8/layout/chevron2"/>
    <dgm:cxn modelId="{5BF0F9EE-58ED-4F3B-8CD7-A8D3FCF086DE}" type="presParOf" srcId="{66737882-B109-4B04-A477-7B259C3B25B2}" destId="{76CEC542-AB4E-4821-9ED6-AE157796831F}" srcOrd="0" destOrd="0" presId="urn:microsoft.com/office/officeart/2005/8/layout/chevron2"/>
    <dgm:cxn modelId="{8DEA40A0-2242-4803-B2BB-1CECA9FFBCF6}" type="presParOf" srcId="{66737882-B109-4B04-A477-7B259C3B25B2}" destId="{3D01C7B8-0652-4571-87CD-65E4F7742841}" srcOrd="1" destOrd="0" presId="urn:microsoft.com/office/officeart/2005/8/layout/chevron2"/>
    <dgm:cxn modelId="{D4AF40F9-847F-46E2-AC7F-ED8AC0AA3041}" type="presParOf" srcId="{5E373567-04AF-4F3A-ACE0-352125181554}" destId="{BC4C48DD-03A4-4785-ACE6-ADC0F76C9386}" srcOrd="11" destOrd="0" presId="urn:microsoft.com/office/officeart/2005/8/layout/chevron2"/>
    <dgm:cxn modelId="{E75EAB79-F1FD-467E-9D48-7F423D7ED8B0}" type="presParOf" srcId="{5E373567-04AF-4F3A-ACE0-352125181554}" destId="{925CF608-597E-45D7-984D-B3985363AA6D}" srcOrd="12" destOrd="0" presId="urn:microsoft.com/office/officeart/2005/8/layout/chevron2"/>
    <dgm:cxn modelId="{84739F42-503B-4510-9AA3-0FD0FA4986C5}" type="presParOf" srcId="{925CF608-597E-45D7-984D-B3985363AA6D}" destId="{4AFCEBBE-20EB-4904-B6CA-9BD17A194CCE}" srcOrd="0" destOrd="0" presId="urn:microsoft.com/office/officeart/2005/8/layout/chevron2"/>
    <dgm:cxn modelId="{987A2D28-7299-4A93-B757-E498D20634F9}" type="presParOf" srcId="{925CF608-597E-45D7-984D-B3985363AA6D}" destId="{BA89E2AE-F924-4627-925F-827F9D673225}" srcOrd="1" destOrd="0" presId="urn:microsoft.com/office/officeart/2005/8/layout/chevron2"/>
    <dgm:cxn modelId="{EC961FE1-E04A-4611-80AA-4403A0CE63A8}" type="presParOf" srcId="{5E373567-04AF-4F3A-ACE0-352125181554}" destId="{27FF10FE-106E-428B-9601-6F134EF4DA1B}" srcOrd="13" destOrd="0" presId="urn:microsoft.com/office/officeart/2005/8/layout/chevron2"/>
    <dgm:cxn modelId="{63BDEF05-3AE2-4742-B86C-A236039BDC69}" type="presParOf" srcId="{5E373567-04AF-4F3A-ACE0-352125181554}" destId="{A2E70309-4FD5-4856-A96A-343BCD70B2C7}" srcOrd="14" destOrd="0" presId="urn:microsoft.com/office/officeart/2005/8/layout/chevron2"/>
    <dgm:cxn modelId="{1F2719FD-4F8B-4445-AE59-539FC82EA910}" type="presParOf" srcId="{A2E70309-4FD5-4856-A96A-343BCD70B2C7}" destId="{3F35953B-1742-4F55-83F5-73ADDA55F36E}" srcOrd="0" destOrd="0" presId="urn:microsoft.com/office/officeart/2005/8/layout/chevron2"/>
    <dgm:cxn modelId="{0A295B0B-3D4C-4823-814B-A1AFBAFDE394}" type="presParOf" srcId="{A2E70309-4FD5-4856-A96A-343BCD70B2C7}" destId="{93FA0E15-27C2-4549-84D3-2F9988D1884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82CC273-21B3-49CA-887D-3BDCBB83E336}" type="doc">
      <dgm:prSet loTypeId="urn:microsoft.com/office/officeart/2005/8/layout/hProcess9" loCatId="process" qsTypeId="urn:microsoft.com/office/officeart/2005/8/quickstyle/simple1" qsCatId="simple" csTypeId="urn:microsoft.com/office/officeart/2005/8/colors/accent6_2" csCatId="accent6" phldr="1"/>
      <dgm:spPr/>
    </dgm:pt>
    <dgm:pt modelId="{7D2620DC-23AA-4C65-B77E-16E141FC9F3D}">
      <dgm:prSet phldrT="[Text]"/>
      <dgm:spPr>
        <a:solidFill>
          <a:srgbClr val="7030A0"/>
        </a:solidFill>
      </dgm:spPr>
      <dgm:t>
        <a:bodyPr/>
        <a:lstStyle/>
        <a:p>
          <a:r>
            <a:rPr lang="en-US" smtClean="0">
              <a:latin typeface="+mj-lt"/>
            </a:rPr>
            <a:t>Input</a:t>
          </a:r>
          <a:endParaRPr lang="en-US">
            <a:latin typeface="+mj-lt"/>
          </a:endParaRPr>
        </a:p>
      </dgm:t>
    </dgm:pt>
    <dgm:pt modelId="{9AA26537-4113-4E9A-A736-851B50CCF9BF}" type="parTrans" cxnId="{9D83D0DC-81C9-4B96-A4C1-60BC99A1D45A}">
      <dgm:prSet/>
      <dgm:spPr/>
      <dgm:t>
        <a:bodyPr/>
        <a:lstStyle/>
        <a:p>
          <a:endParaRPr lang="en-US"/>
        </a:p>
      </dgm:t>
    </dgm:pt>
    <dgm:pt modelId="{893995BC-0772-4468-8519-6872D49629F3}" type="sibTrans" cxnId="{9D83D0DC-81C9-4B96-A4C1-60BC99A1D45A}">
      <dgm:prSet/>
      <dgm:spPr/>
      <dgm:t>
        <a:bodyPr/>
        <a:lstStyle/>
        <a:p>
          <a:endParaRPr lang="en-US"/>
        </a:p>
      </dgm:t>
    </dgm:pt>
    <dgm:pt modelId="{D38C2E8C-8428-4C52-BA75-C3D8ADF7DE2D}">
      <dgm:prSet phldrT="[Text]"/>
      <dgm:spPr/>
      <dgm:t>
        <a:bodyPr/>
        <a:lstStyle/>
        <a:p>
          <a:r>
            <a:rPr lang="en-US" smtClean="0">
              <a:latin typeface="+mj-lt"/>
            </a:rPr>
            <a:t>Process</a:t>
          </a:r>
          <a:endParaRPr lang="en-US">
            <a:latin typeface="+mj-lt"/>
          </a:endParaRPr>
        </a:p>
      </dgm:t>
    </dgm:pt>
    <dgm:pt modelId="{16D117B7-8E03-4115-8E00-99E88ED014D1}" type="parTrans" cxnId="{43FE8748-D772-4A00-8ADD-AC68845DEFE7}">
      <dgm:prSet/>
      <dgm:spPr/>
      <dgm:t>
        <a:bodyPr/>
        <a:lstStyle/>
        <a:p>
          <a:endParaRPr lang="en-US"/>
        </a:p>
      </dgm:t>
    </dgm:pt>
    <dgm:pt modelId="{4BDD4133-E1FE-47EC-B56C-7BB0A132C16C}" type="sibTrans" cxnId="{43FE8748-D772-4A00-8ADD-AC68845DEFE7}">
      <dgm:prSet/>
      <dgm:spPr/>
      <dgm:t>
        <a:bodyPr/>
        <a:lstStyle/>
        <a:p>
          <a:endParaRPr lang="en-US"/>
        </a:p>
      </dgm:t>
    </dgm:pt>
    <dgm:pt modelId="{DF69E921-F72C-418D-9D29-F0EB656E2DC0}">
      <dgm:prSet phldrT="[Text]"/>
      <dgm:spPr>
        <a:solidFill>
          <a:srgbClr val="00B050"/>
        </a:solidFill>
      </dgm:spPr>
      <dgm:t>
        <a:bodyPr/>
        <a:lstStyle/>
        <a:p>
          <a:r>
            <a:rPr lang="en-US" smtClean="0">
              <a:latin typeface="+mj-lt"/>
            </a:rPr>
            <a:t>Output</a:t>
          </a:r>
          <a:endParaRPr lang="en-US">
            <a:latin typeface="+mj-lt"/>
          </a:endParaRPr>
        </a:p>
      </dgm:t>
    </dgm:pt>
    <dgm:pt modelId="{967D58B9-1900-4BD8-A7D8-052103E13878}" type="parTrans" cxnId="{884112A2-9F1F-453D-9A90-63C17F29D467}">
      <dgm:prSet/>
      <dgm:spPr/>
      <dgm:t>
        <a:bodyPr/>
        <a:lstStyle/>
        <a:p>
          <a:endParaRPr lang="en-US"/>
        </a:p>
      </dgm:t>
    </dgm:pt>
    <dgm:pt modelId="{3B3A2546-7FB8-4E5D-8985-D163256DCB6F}" type="sibTrans" cxnId="{884112A2-9F1F-453D-9A90-63C17F29D467}">
      <dgm:prSet/>
      <dgm:spPr/>
      <dgm:t>
        <a:bodyPr/>
        <a:lstStyle/>
        <a:p>
          <a:endParaRPr lang="en-US"/>
        </a:p>
      </dgm:t>
    </dgm:pt>
    <dgm:pt modelId="{B553AAFC-5E64-489A-8C03-D62731AFFD55}" type="pres">
      <dgm:prSet presAssocID="{A82CC273-21B3-49CA-887D-3BDCBB83E336}" presName="CompostProcess" presStyleCnt="0">
        <dgm:presLayoutVars>
          <dgm:dir/>
          <dgm:resizeHandles val="exact"/>
        </dgm:presLayoutVars>
      </dgm:prSet>
      <dgm:spPr/>
    </dgm:pt>
    <dgm:pt modelId="{C3A8D392-AD2D-459F-A187-A81CFA91270C}" type="pres">
      <dgm:prSet presAssocID="{A82CC273-21B3-49CA-887D-3BDCBB83E336}" presName="arrow" presStyleLbl="bgShp" presStyleIdx="0" presStyleCnt="1"/>
      <dgm:spPr>
        <a:solidFill>
          <a:srgbClr val="FFC000"/>
        </a:solidFill>
      </dgm:spPr>
      <dgm:t>
        <a:bodyPr/>
        <a:lstStyle/>
        <a:p>
          <a:endParaRPr lang="en-US"/>
        </a:p>
      </dgm:t>
    </dgm:pt>
    <dgm:pt modelId="{C72A9149-4C1F-408A-8E95-F747DF75F40A}" type="pres">
      <dgm:prSet presAssocID="{A82CC273-21B3-49CA-887D-3BDCBB83E336}" presName="linearProcess" presStyleCnt="0"/>
      <dgm:spPr/>
    </dgm:pt>
    <dgm:pt modelId="{6D2C9869-9A00-49EA-9D16-7F898924416C}" type="pres">
      <dgm:prSet presAssocID="{7D2620DC-23AA-4C65-B77E-16E141FC9F3D}" presName="textNode" presStyleLbl="node1" presStyleIdx="0" presStyleCnt="3">
        <dgm:presLayoutVars>
          <dgm:bulletEnabled val="1"/>
        </dgm:presLayoutVars>
      </dgm:prSet>
      <dgm:spPr/>
      <dgm:t>
        <a:bodyPr/>
        <a:lstStyle/>
        <a:p>
          <a:endParaRPr lang="en-US"/>
        </a:p>
      </dgm:t>
    </dgm:pt>
    <dgm:pt modelId="{1847039A-A035-441D-8468-03B757D05104}" type="pres">
      <dgm:prSet presAssocID="{893995BC-0772-4468-8519-6872D49629F3}" presName="sibTrans" presStyleCnt="0"/>
      <dgm:spPr/>
    </dgm:pt>
    <dgm:pt modelId="{7591FD7D-3D64-4E35-BD9E-618F299DED9D}" type="pres">
      <dgm:prSet presAssocID="{D38C2E8C-8428-4C52-BA75-C3D8ADF7DE2D}" presName="textNode" presStyleLbl="node1" presStyleIdx="1" presStyleCnt="3">
        <dgm:presLayoutVars>
          <dgm:bulletEnabled val="1"/>
        </dgm:presLayoutVars>
      </dgm:prSet>
      <dgm:spPr/>
      <dgm:t>
        <a:bodyPr/>
        <a:lstStyle/>
        <a:p>
          <a:endParaRPr lang="en-US"/>
        </a:p>
      </dgm:t>
    </dgm:pt>
    <dgm:pt modelId="{A04DB884-D2A4-4211-B0D8-7B8BE5CBE4FE}" type="pres">
      <dgm:prSet presAssocID="{4BDD4133-E1FE-47EC-B56C-7BB0A132C16C}" presName="sibTrans" presStyleCnt="0"/>
      <dgm:spPr/>
    </dgm:pt>
    <dgm:pt modelId="{8FECACDD-39B4-4D89-B75E-BD13A586EACD}" type="pres">
      <dgm:prSet presAssocID="{DF69E921-F72C-418D-9D29-F0EB656E2DC0}" presName="textNode" presStyleLbl="node1" presStyleIdx="2" presStyleCnt="3">
        <dgm:presLayoutVars>
          <dgm:bulletEnabled val="1"/>
        </dgm:presLayoutVars>
      </dgm:prSet>
      <dgm:spPr/>
      <dgm:t>
        <a:bodyPr/>
        <a:lstStyle/>
        <a:p>
          <a:endParaRPr lang="en-US"/>
        </a:p>
      </dgm:t>
    </dgm:pt>
  </dgm:ptLst>
  <dgm:cxnLst>
    <dgm:cxn modelId="{AC2446D7-8D54-485D-941E-A5ECE3A20F2C}" type="presOf" srcId="{D38C2E8C-8428-4C52-BA75-C3D8ADF7DE2D}" destId="{7591FD7D-3D64-4E35-BD9E-618F299DED9D}" srcOrd="0" destOrd="0" presId="urn:microsoft.com/office/officeart/2005/8/layout/hProcess9"/>
    <dgm:cxn modelId="{525EC753-2EC7-4DBE-ADD9-BF3F1FA38816}" type="presOf" srcId="{A82CC273-21B3-49CA-887D-3BDCBB83E336}" destId="{B553AAFC-5E64-489A-8C03-D62731AFFD55}" srcOrd="0" destOrd="0" presId="urn:microsoft.com/office/officeart/2005/8/layout/hProcess9"/>
    <dgm:cxn modelId="{884112A2-9F1F-453D-9A90-63C17F29D467}" srcId="{A82CC273-21B3-49CA-887D-3BDCBB83E336}" destId="{DF69E921-F72C-418D-9D29-F0EB656E2DC0}" srcOrd="2" destOrd="0" parTransId="{967D58B9-1900-4BD8-A7D8-052103E13878}" sibTransId="{3B3A2546-7FB8-4E5D-8985-D163256DCB6F}"/>
    <dgm:cxn modelId="{43FE8748-D772-4A00-8ADD-AC68845DEFE7}" srcId="{A82CC273-21B3-49CA-887D-3BDCBB83E336}" destId="{D38C2E8C-8428-4C52-BA75-C3D8ADF7DE2D}" srcOrd="1" destOrd="0" parTransId="{16D117B7-8E03-4115-8E00-99E88ED014D1}" sibTransId="{4BDD4133-E1FE-47EC-B56C-7BB0A132C16C}"/>
    <dgm:cxn modelId="{313BBDF6-0865-4458-9B06-99A77E52E107}" type="presOf" srcId="{7D2620DC-23AA-4C65-B77E-16E141FC9F3D}" destId="{6D2C9869-9A00-49EA-9D16-7F898924416C}" srcOrd="0" destOrd="0" presId="urn:microsoft.com/office/officeart/2005/8/layout/hProcess9"/>
    <dgm:cxn modelId="{B7671752-3272-4EA3-B8B0-C5E8BC33D09F}" type="presOf" srcId="{DF69E921-F72C-418D-9D29-F0EB656E2DC0}" destId="{8FECACDD-39B4-4D89-B75E-BD13A586EACD}" srcOrd="0" destOrd="0" presId="urn:microsoft.com/office/officeart/2005/8/layout/hProcess9"/>
    <dgm:cxn modelId="{9D83D0DC-81C9-4B96-A4C1-60BC99A1D45A}" srcId="{A82CC273-21B3-49CA-887D-3BDCBB83E336}" destId="{7D2620DC-23AA-4C65-B77E-16E141FC9F3D}" srcOrd="0" destOrd="0" parTransId="{9AA26537-4113-4E9A-A736-851B50CCF9BF}" sibTransId="{893995BC-0772-4468-8519-6872D49629F3}"/>
    <dgm:cxn modelId="{332DE1D5-757C-400B-A481-B69BCD7DA9AE}" type="presParOf" srcId="{B553AAFC-5E64-489A-8C03-D62731AFFD55}" destId="{C3A8D392-AD2D-459F-A187-A81CFA91270C}" srcOrd="0" destOrd="0" presId="urn:microsoft.com/office/officeart/2005/8/layout/hProcess9"/>
    <dgm:cxn modelId="{05D09755-BAFD-4ECC-AC49-FF74E7AFB88C}" type="presParOf" srcId="{B553AAFC-5E64-489A-8C03-D62731AFFD55}" destId="{C72A9149-4C1F-408A-8E95-F747DF75F40A}" srcOrd="1" destOrd="0" presId="urn:microsoft.com/office/officeart/2005/8/layout/hProcess9"/>
    <dgm:cxn modelId="{2C8A6F93-A0D8-4F8B-A9D0-DCAB368A2A8C}" type="presParOf" srcId="{C72A9149-4C1F-408A-8E95-F747DF75F40A}" destId="{6D2C9869-9A00-49EA-9D16-7F898924416C}" srcOrd="0" destOrd="0" presId="urn:microsoft.com/office/officeart/2005/8/layout/hProcess9"/>
    <dgm:cxn modelId="{3AA6A82A-4E62-405C-AD00-D104A787922E}" type="presParOf" srcId="{C72A9149-4C1F-408A-8E95-F747DF75F40A}" destId="{1847039A-A035-441D-8468-03B757D05104}" srcOrd="1" destOrd="0" presId="urn:microsoft.com/office/officeart/2005/8/layout/hProcess9"/>
    <dgm:cxn modelId="{08E47F44-D6DD-442B-BD7C-C0DD7BF48DEE}" type="presParOf" srcId="{C72A9149-4C1F-408A-8E95-F747DF75F40A}" destId="{7591FD7D-3D64-4E35-BD9E-618F299DED9D}" srcOrd="2" destOrd="0" presId="urn:microsoft.com/office/officeart/2005/8/layout/hProcess9"/>
    <dgm:cxn modelId="{1BD75ADB-05F5-4C70-B325-6897ACF8D8CA}" type="presParOf" srcId="{C72A9149-4C1F-408A-8E95-F747DF75F40A}" destId="{A04DB884-D2A4-4211-B0D8-7B8BE5CBE4FE}" srcOrd="3" destOrd="0" presId="urn:microsoft.com/office/officeart/2005/8/layout/hProcess9"/>
    <dgm:cxn modelId="{D9E6708E-66BA-45C7-BDC0-5B755DF21288}" type="presParOf" srcId="{C72A9149-4C1F-408A-8E95-F747DF75F40A}" destId="{8FECACDD-39B4-4D89-B75E-BD13A586EAC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BA3C-A096-428C-B7F1-62B0F7B14769}">
      <dsp:nvSpPr>
        <dsp:cNvPr id="0" name=""/>
        <dsp:cNvSpPr/>
      </dsp:nvSpPr>
      <dsp:spPr>
        <a:xfrm rot="5400000">
          <a:off x="-113761" y="117036"/>
          <a:ext cx="758412" cy="530888"/>
        </a:xfrm>
        <a:prstGeom prst="chevron">
          <a:avLst/>
        </a:prstGeom>
        <a:solidFill>
          <a:srgbClr val="FFC000"/>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buClrTx/>
            <a:buSzTx/>
            <a:buFontTx/>
            <a:buNone/>
          </a:pPr>
          <a:r>
            <a:rPr kumimoji="0" lang="en-US" sz="2800" b="1" i="0" u="none" strike="noStrike" kern="1200" cap="none" normalizeH="0" baseline="0" dirty="0">
              <a:ln/>
              <a:effectLst/>
              <a:latin typeface="+mj-lt"/>
              <a:ea typeface="Tahoma" panose="020B0604030504040204" pitchFamily="34" charset="0"/>
              <a:cs typeface="Tahoma" panose="020B0604030504040204" pitchFamily="34" charset="0"/>
            </a:rPr>
            <a:t>1</a:t>
          </a:r>
          <a:endParaRPr lang="en-US" sz="2800" b="1" kern="1200" dirty="0">
            <a:latin typeface="+mj-lt"/>
            <a:ea typeface="Tahoma" panose="020B0604030504040204" pitchFamily="34" charset="0"/>
            <a:cs typeface="Tahoma" panose="020B0604030504040204" pitchFamily="34" charset="0"/>
          </a:endParaRPr>
        </a:p>
      </dsp:txBody>
      <dsp:txXfrm rot="-5400000">
        <a:off x="1" y="268718"/>
        <a:ext cx="530888" cy="227524"/>
      </dsp:txXfrm>
    </dsp:sp>
    <dsp:sp modelId="{110DC012-6BDD-4D63-927C-19A25B4A1C7B}">
      <dsp:nvSpPr>
        <dsp:cNvPr id="0" name=""/>
        <dsp:cNvSpPr/>
      </dsp:nvSpPr>
      <dsp:spPr>
        <a:xfrm rot="5400000">
          <a:off x="3638330" y="-3104167"/>
          <a:ext cx="493227" cy="6708111"/>
        </a:xfrm>
        <a:prstGeom prst="round2SameRect">
          <a:avLst/>
        </a:prstGeom>
        <a:solidFill>
          <a:schemeClr val="lt1">
            <a:alpha val="90000"/>
            <a:hueOff val="0"/>
            <a:satOff val="0"/>
            <a:lumOff val="0"/>
            <a:alphaOff val="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lrTx/>
            <a:buSzTx/>
            <a:buFontTx/>
            <a:buChar char="••"/>
          </a:pPr>
          <a:r>
            <a:rPr lang="en-US" sz="3200" b="0" kern="1200" noProof="1" smtClean="0">
              <a:latin typeface="+mj-lt"/>
              <a:ea typeface="Tahoma" panose="020B0604030504040204" pitchFamily="34" charset="0"/>
              <a:cs typeface="Tahoma" panose="020B0604030504040204" pitchFamily="34" charset="0"/>
            </a:rPr>
            <a:t>Giới thiệu về môn học</a:t>
          </a:r>
          <a:endParaRPr lang="en-US" sz="3200" b="0" kern="1200" noProof="1">
            <a:latin typeface="+mj-lt"/>
            <a:ea typeface="Tahoma" panose="020B0604030504040204" pitchFamily="34" charset="0"/>
            <a:cs typeface="Tahoma" panose="020B0604030504040204" pitchFamily="34" charset="0"/>
          </a:endParaRPr>
        </a:p>
      </dsp:txBody>
      <dsp:txXfrm rot="-5400000">
        <a:off x="530889" y="27351"/>
        <a:ext cx="6684034" cy="445073"/>
      </dsp:txXfrm>
    </dsp:sp>
    <dsp:sp modelId="{933FAD2A-FAF3-446D-93EB-53C3BD2B1114}">
      <dsp:nvSpPr>
        <dsp:cNvPr id="0" name=""/>
        <dsp:cNvSpPr/>
      </dsp:nvSpPr>
      <dsp:spPr>
        <a:xfrm rot="5400000">
          <a:off x="-113761" y="802413"/>
          <a:ext cx="758412" cy="530888"/>
        </a:xfrm>
        <a:prstGeom prst="chevron">
          <a:avLst/>
        </a:prstGeom>
        <a:solidFill>
          <a:schemeClr val="accent6">
            <a:shade val="50000"/>
            <a:hueOff val="0"/>
            <a:satOff val="-9356"/>
            <a:lumOff val="12413"/>
            <a:alphaOff val="0"/>
          </a:schemeClr>
        </a:solidFill>
        <a:ln w="25400" cap="flat" cmpd="sng" algn="ctr">
          <a:solidFill>
            <a:schemeClr val="accent6">
              <a:shade val="50000"/>
              <a:hueOff val="0"/>
              <a:satOff val="-9356"/>
              <a:lumOff val="1241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latin typeface="+mj-lt"/>
              <a:ea typeface="Tahoma" panose="020B0604030504040204" pitchFamily="34" charset="0"/>
              <a:cs typeface="Tahoma" panose="020B0604030504040204" pitchFamily="34" charset="0"/>
            </a:rPr>
            <a:t>2</a:t>
          </a:r>
        </a:p>
      </dsp:txBody>
      <dsp:txXfrm rot="-5400000">
        <a:off x="1" y="954095"/>
        <a:ext cx="530888" cy="227524"/>
      </dsp:txXfrm>
    </dsp:sp>
    <dsp:sp modelId="{91746CB4-1E2E-477C-981C-337AE2DEAEA3}">
      <dsp:nvSpPr>
        <dsp:cNvPr id="0" name=""/>
        <dsp:cNvSpPr/>
      </dsp:nvSpPr>
      <dsp:spPr>
        <a:xfrm rot="5400000">
          <a:off x="3638460" y="-2418920"/>
          <a:ext cx="492967" cy="6708111"/>
        </a:xfrm>
        <a:prstGeom prst="round2SameRect">
          <a:avLst/>
        </a:prstGeom>
        <a:solidFill>
          <a:schemeClr val="lt1">
            <a:alpha val="90000"/>
            <a:hueOff val="0"/>
            <a:satOff val="0"/>
            <a:lumOff val="0"/>
            <a:alphaOff val="0"/>
          </a:schemeClr>
        </a:solidFill>
        <a:ln w="25400" cap="flat" cmpd="sng" algn="ctr">
          <a:solidFill>
            <a:schemeClr val="accent6">
              <a:shade val="50000"/>
              <a:hueOff val="0"/>
              <a:satOff val="-9356"/>
              <a:lumOff val="124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lrTx/>
            <a:buSzTx/>
            <a:buFontTx/>
            <a:buChar char="••"/>
          </a:pPr>
          <a:r>
            <a:rPr lang="en-US" sz="3200" b="0" kern="1200" smtClean="0">
              <a:latin typeface="+mj-lt"/>
              <a:ea typeface="Tahoma" panose="020B0604030504040204" pitchFamily="34" charset="0"/>
              <a:cs typeface="Tahoma" panose="020B0604030504040204" pitchFamily="34" charset="0"/>
            </a:rPr>
            <a:t>Cấu trúc điều khiển</a:t>
          </a:r>
          <a:endParaRPr lang="en-US" sz="3200" b="0" kern="1200" dirty="0">
            <a:latin typeface="+mj-lt"/>
            <a:ea typeface="Tahoma" panose="020B0604030504040204" pitchFamily="34" charset="0"/>
            <a:cs typeface="Tahoma" panose="020B0604030504040204" pitchFamily="34" charset="0"/>
          </a:endParaRPr>
        </a:p>
      </dsp:txBody>
      <dsp:txXfrm rot="-5400000">
        <a:off x="530889" y="712716"/>
        <a:ext cx="6684046" cy="444837"/>
      </dsp:txXfrm>
    </dsp:sp>
    <dsp:sp modelId="{C4CFAD13-6147-480F-A6C1-B7569858FCB8}">
      <dsp:nvSpPr>
        <dsp:cNvPr id="0" name=""/>
        <dsp:cNvSpPr/>
      </dsp:nvSpPr>
      <dsp:spPr>
        <a:xfrm rot="5400000">
          <a:off x="-113761" y="1487790"/>
          <a:ext cx="758412" cy="530888"/>
        </a:xfrm>
        <a:prstGeom prst="chevron">
          <a:avLst/>
        </a:prstGeom>
        <a:solidFill>
          <a:srgbClr val="92D050"/>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buClrTx/>
            <a:buSzTx/>
            <a:buFontTx/>
            <a:buNone/>
          </a:pPr>
          <a:r>
            <a:rPr lang="en-US" sz="2800" b="1" kern="1200" dirty="0">
              <a:latin typeface="+mj-lt"/>
              <a:ea typeface="Tahoma" panose="020B0604030504040204" pitchFamily="34" charset="0"/>
              <a:cs typeface="Tahoma" panose="020B0604030504040204" pitchFamily="34" charset="0"/>
            </a:rPr>
            <a:t>3</a:t>
          </a:r>
        </a:p>
      </dsp:txBody>
      <dsp:txXfrm rot="-5400000">
        <a:off x="1" y="1639472"/>
        <a:ext cx="530888" cy="227524"/>
      </dsp:txXfrm>
    </dsp:sp>
    <dsp:sp modelId="{A143FDB6-7DC2-43F6-AB47-E2ED0F0687E6}">
      <dsp:nvSpPr>
        <dsp:cNvPr id="0" name=""/>
        <dsp:cNvSpPr/>
      </dsp:nvSpPr>
      <dsp:spPr>
        <a:xfrm rot="5400000">
          <a:off x="3638460" y="-1733543"/>
          <a:ext cx="492967" cy="6708111"/>
        </a:xfrm>
        <a:prstGeom prst="round2SameRect">
          <a:avLst/>
        </a:prstGeom>
        <a:solidFill>
          <a:schemeClr val="lt1">
            <a:alpha val="90000"/>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lrTx/>
            <a:buSzTx/>
            <a:buFontTx/>
            <a:buChar char="••"/>
          </a:pPr>
          <a:r>
            <a:rPr kumimoji="0" lang="en-US" sz="3200" b="0" i="0" u="none" strike="noStrike" kern="1200" cap="none" normalizeH="0" baseline="0" smtClean="0">
              <a:ln/>
              <a:effectLst/>
              <a:latin typeface="+mj-lt"/>
              <a:ea typeface="Tahoma" panose="020B0604030504040204" pitchFamily="34" charset="0"/>
              <a:cs typeface="Tahoma" panose="020B0604030504040204" pitchFamily="34" charset="0"/>
            </a:rPr>
            <a:t>Lập trình hàm và đệ quy</a:t>
          </a:r>
          <a:endParaRPr lang="en-US" sz="3200" b="0" kern="1200" dirty="0">
            <a:latin typeface="+mj-lt"/>
            <a:ea typeface="Tahoma" panose="020B0604030504040204" pitchFamily="34" charset="0"/>
            <a:cs typeface="Tahoma" panose="020B0604030504040204" pitchFamily="34" charset="0"/>
          </a:endParaRPr>
        </a:p>
      </dsp:txBody>
      <dsp:txXfrm rot="-5400000">
        <a:off x="530889" y="1398093"/>
        <a:ext cx="6684046" cy="444837"/>
      </dsp:txXfrm>
    </dsp:sp>
    <dsp:sp modelId="{894E8EBE-4282-4CE0-9CFC-696FABF615F8}">
      <dsp:nvSpPr>
        <dsp:cNvPr id="0" name=""/>
        <dsp:cNvSpPr/>
      </dsp:nvSpPr>
      <dsp:spPr>
        <a:xfrm rot="5400000">
          <a:off x="-113761" y="2173167"/>
          <a:ext cx="758412" cy="530888"/>
        </a:xfrm>
        <a:prstGeom prst="chevron">
          <a:avLst/>
        </a:prstGeom>
        <a:solidFill>
          <a:srgbClr val="FF5050"/>
        </a:solidFill>
        <a:ln w="25400" cap="flat" cmpd="sng" algn="ctr">
          <a:solidFill>
            <a:srgbClr val="FF5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latin typeface="+mj-lt"/>
              <a:ea typeface="Tahoma" panose="020B0604030504040204" pitchFamily="34" charset="0"/>
              <a:cs typeface="Tahoma" panose="020B0604030504040204" pitchFamily="34" charset="0"/>
            </a:rPr>
            <a:t>4</a:t>
          </a:r>
        </a:p>
      </dsp:txBody>
      <dsp:txXfrm rot="-5400000">
        <a:off x="1" y="2324849"/>
        <a:ext cx="530888" cy="227524"/>
      </dsp:txXfrm>
    </dsp:sp>
    <dsp:sp modelId="{E30D5B3C-8A7B-40A9-B9BF-61E4D5F8FEFC}">
      <dsp:nvSpPr>
        <dsp:cNvPr id="0" name=""/>
        <dsp:cNvSpPr/>
      </dsp:nvSpPr>
      <dsp:spPr>
        <a:xfrm rot="5400000">
          <a:off x="3638460" y="-1048166"/>
          <a:ext cx="492967" cy="6708111"/>
        </a:xfrm>
        <a:prstGeom prst="round2SameRect">
          <a:avLst/>
        </a:prstGeom>
        <a:solidFill>
          <a:schemeClr val="lt1">
            <a:alpha val="90000"/>
            <a:hueOff val="0"/>
            <a:satOff val="0"/>
            <a:lumOff val="0"/>
            <a:alphaOff val="0"/>
          </a:schemeClr>
        </a:solidFill>
        <a:ln w="25400" cap="flat" cmpd="sng" algn="ctr">
          <a:solidFill>
            <a:srgbClr val="FF5050"/>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kumimoji="0" lang="en-US" sz="3200" b="0" i="0" u="none" strike="noStrike" kern="1200" cap="none" normalizeH="0" baseline="0" smtClean="0">
              <a:ln/>
              <a:effectLst/>
              <a:latin typeface="+mj-lt"/>
              <a:ea typeface="Tahoma" panose="020B0604030504040204" pitchFamily="34" charset="0"/>
              <a:cs typeface="Tahoma" panose="020B0604030504040204" pitchFamily="34" charset="0"/>
            </a:rPr>
            <a:t>Mảng</a:t>
          </a:r>
          <a:endParaRPr lang="en-US" sz="3200" b="0" kern="1200" dirty="0">
            <a:latin typeface="+mj-lt"/>
            <a:ea typeface="Tahoma" panose="020B0604030504040204" pitchFamily="34" charset="0"/>
            <a:cs typeface="Tahoma" panose="020B0604030504040204" pitchFamily="34" charset="0"/>
          </a:endParaRPr>
        </a:p>
      </dsp:txBody>
      <dsp:txXfrm rot="-5400000">
        <a:off x="530889" y="2083470"/>
        <a:ext cx="6684046" cy="444837"/>
      </dsp:txXfrm>
    </dsp:sp>
    <dsp:sp modelId="{94993AD2-BCEE-49B4-A878-31824B00E3AC}">
      <dsp:nvSpPr>
        <dsp:cNvPr id="0" name=""/>
        <dsp:cNvSpPr/>
      </dsp:nvSpPr>
      <dsp:spPr>
        <a:xfrm rot="5400000">
          <a:off x="-113761" y="2858544"/>
          <a:ext cx="758412" cy="530888"/>
        </a:xfrm>
        <a:prstGeom prst="chevron">
          <a:avLst/>
        </a:prstGeom>
        <a:solidFill>
          <a:srgbClr val="FFFF00"/>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buNone/>
          </a:pPr>
          <a:r>
            <a:rPr lang="en-US" sz="2800" b="1" kern="1200" smtClean="0">
              <a:solidFill>
                <a:schemeClr val="tx1"/>
              </a:solidFill>
              <a:latin typeface="+mj-lt"/>
              <a:ea typeface="Tahoma" panose="020B0604030504040204" pitchFamily="34" charset="0"/>
              <a:cs typeface="Tahoma" panose="020B0604030504040204" pitchFamily="34" charset="0"/>
            </a:rPr>
            <a:t>5</a:t>
          </a:r>
          <a:endParaRPr lang="en-US" sz="2800" b="1" kern="1200" dirty="0">
            <a:solidFill>
              <a:schemeClr val="tx1"/>
            </a:solidFill>
            <a:latin typeface="+mj-lt"/>
            <a:ea typeface="Tahoma" panose="020B0604030504040204" pitchFamily="34" charset="0"/>
            <a:cs typeface="Tahoma" panose="020B0604030504040204" pitchFamily="34" charset="0"/>
          </a:endParaRPr>
        </a:p>
      </dsp:txBody>
      <dsp:txXfrm rot="-5400000">
        <a:off x="1" y="3010226"/>
        <a:ext cx="530888" cy="227524"/>
      </dsp:txXfrm>
    </dsp:sp>
    <dsp:sp modelId="{18A8858C-E83D-4AA2-900D-B5C33440EE3B}">
      <dsp:nvSpPr>
        <dsp:cNvPr id="0" name=""/>
        <dsp:cNvSpPr/>
      </dsp:nvSpPr>
      <dsp:spPr>
        <a:xfrm rot="5400000">
          <a:off x="3638460" y="-362789"/>
          <a:ext cx="492967" cy="6708111"/>
        </a:xfrm>
        <a:prstGeom prst="round2SameRect">
          <a:avLst/>
        </a:prstGeom>
        <a:solidFill>
          <a:schemeClr val="lt1">
            <a:alpha val="90000"/>
            <a:hueOff val="0"/>
            <a:satOff val="0"/>
            <a:lumOff val="0"/>
            <a:alphaOff val="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smtClean="0">
              <a:latin typeface="+mj-lt"/>
            </a:rPr>
            <a:t>Xây ký tự</a:t>
          </a:r>
          <a:endParaRPr lang="en-US" sz="3200" kern="1200">
            <a:latin typeface="+mj-lt"/>
          </a:endParaRPr>
        </a:p>
      </dsp:txBody>
      <dsp:txXfrm rot="-5400000">
        <a:off x="530889" y="2768847"/>
        <a:ext cx="6684046" cy="444837"/>
      </dsp:txXfrm>
    </dsp:sp>
    <dsp:sp modelId="{76CEC542-AB4E-4821-9ED6-AE157796831F}">
      <dsp:nvSpPr>
        <dsp:cNvPr id="0" name=""/>
        <dsp:cNvSpPr/>
      </dsp:nvSpPr>
      <dsp:spPr>
        <a:xfrm rot="5400000">
          <a:off x="-113761" y="3543921"/>
          <a:ext cx="758412" cy="530888"/>
        </a:xfrm>
        <a:prstGeom prst="chevron">
          <a:avLst/>
        </a:prstGeom>
        <a:solidFill>
          <a:schemeClr val="accent6">
            <a:shade val="50000"/>
            <a:hueOff val="0"/>
            <a:satOff val="-28069"/>
            <a:lumOff val="37239"/>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buNone/>
          </a:pPr>
          <a:r>
            <a:rPr lang="en-US" sz="2800" b="1" kern="1200" smtClean="0">
              <a:latin typeface="+mj-lt"/>
              <a:ea typeface="Tahoma" panose="020B0604030504040204" pitchFamily="34" charset="0"/>
              <a:cs typeface="Tahoma" panose="020B0604030504040204" pitchFamily="34" charset="0"/>
            </a:rPr>
            <a:t>6</a:t>
          </a:r>
          <a:endParaRPr lang="en-US" sz="2800" b="1" kern="1200" dirty="0">
            <a:latin typeface="+mj-lt"/>
            <a:ea typeface="Tahoma" panose="020B0604030504040204" pitchFamily="34" charset="0"/>
            <a:cs typeface="Tahoma" panose="020B0604030504040204" pitchFamily="34" charset="0"/>
          </a:endParaRPr>
        </a:p>
      </dsp:txBody>
      <dsp:txXfrm rot="-5400000">
        <a:off x="1" y="3695603"/>
        <a:ext cx="530888" cy="227524"/>
      </dsp:txXfrm>
    </dsp:sp>
    <dsp:sp modelId="{3D01C7B8-0652-4571-87CD-65E4F7742841}">
      <dsp:nvSpPr>
        <dsp:cNvPr id="0" name=""/>
        <dsp:cNvSpPr/>
      </dsp:nvSpPr>
      <dsp:spPr>
        <a:xfrm rot="5400000">
          <a:off x="3638460" y="322587"/>
          <a:ext cx="492967" cy="6708111"/>
        </a:xfrm>
        <a:prstGeom prst="round2SameRect">
          <a:avLst/>
        </a:prstGeom>
        <a:solidFill>
          <a:schemeClr val="lt1">
            <a:alpha val="90000"/>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smtClean="0">
              <a:latin typeface="+mj-lt"/>
              <a:ea typeface="Tahoma" panose="020B0604030504040204" pitchFamily="34" charset="0"/>
              <a:cs typeface="Tahoma" panose="020B0604030504040204" pitchFamily="34" charset="0"/>
            </a:rPr>
            <a:t>Con trỏ</a:t>
          </a:r>
          <a:endParaRPr lang="en-US" sz="3200" b="0" kern="1200" dirty="0">
            <a:latin typeface="+mj-lt"/>
            <a:ea typeface="Tahoma" panose="020B0604030504040204" pitchFamily="34" charset="0"/>
            <a:cs typeface="Tahoma" panose="020B0604030504040204" pitchFamily="34" charset="0"/>
          </a:endParaRPr>
        </a:p>
      </dsp:txBody>
      <dsp:txXfrm rot="-5400000">
        <a:off x="530889" y="3454224"/>
        <a:ext cx="6684046" cy="444837"/>
      </dsp:txXfrm>
    </dsp:sp>
    <dsp:sp modelId="{4AFCEBBE-20EB-4904-B6CA-9BD17A194CCE}">
      <dsp:nvSpPr>
        <dsp:cNvPr id="0" name=""/>
        <dsp:cNvSpPr/>
      </dsp:nvSpPr>
      <dsp:spPr>
        <a:xfrm rot="5400000">
          <a:off x="-113761" y="4229298"/>
          <a:ext cx="758412" cy="530888"/>
        </a:xfrm>
        <a:prstGeom prst="chevron">
          <a:avLst/>
        </a:prstGeom>
        <a:solidFill>
          <a:srgbClr val="FF5050"/>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buNone/>
          </a:pPr>
          <a:r>
            <a:rPr lang="en-US" sz="2800" b="1" kern="1200" smtClean="0">
              <a:latin typeface="+mj-lt"/>
              <a:ea typeface="Tahoma" panose="020B0604030504040204" pitchFamily="34" charset="0"/>
              <a:cs typeface="Tahoma" panose="020B0604030504040204" pitchFamily="34" charset="0"/>
            </a:rPr>
            <a:t>7</a:t>
          </a:r>
          <a:endParaRPr lang="en-US" sz="2800" b="1" kern="1200" dirty="0">
            <a:latin typeface="+mj-lt"/>
            <a:ea typeface="Tahoma" panose="020B0604030504040204" pitchFamily="34" charset="0"/>
            <a:cs typeface="Tahoma" panose="020B0604030504040204" pitchFamily="34" charset="0"/>
          </a:endParaRPr>
        </a:p>
      </dsp:txBody>
      <dsp:txXfrm rot="-5400000">
        <a:off x="1" y="4380980"/>
        <a:ext cx="530888" cy="227524"/>
      </dsp:txXfrm>
    </dsp:sp>
    <dsp:sp modelId="{BA89E2AE-F924-4627-925F-827F9D673225}">
      <dsp:nvSpPr>
        <dsp:cNvPr id="0" name=""/>
        <dsp:cNvSpPr/>
      </dsp:nvSpPr>
      <dsp:spPr>
        <a:xfrm rot="5400000">
          <a:off x="3638460" y="1007964"/>
          <a:ext cx="492967" cy="6708111"/>
        </a:xfrm>
        <a:prstGeom prst="round2SameRect">
          <a:avLst/>
        </a:prstGeom>
        <a:solidFill>
          <a:schemeClr val="lt1">
            <a:alpha val="90000"/>
            <a:hueOff val="0"/>
            <a:satOff val="0"/>
            <a:lumOff val="0"/>
            <a:alphaOff val="0"/>
          </a:schemeClr>
        </a:solidFill>
        <a:ln w="25400" cap="flat" cmpd="sng" algn="ctr">
          <a:solidFill>
            <a:srgbClr val="FF5050"/>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smtClean="0">
              <a:latin typeface="+mj-lt"/>
              <a:ea typeface="Tahoma" panose="020B0604030504040204" pitchFamily="34" charset="0"/>
              <a:cs typeface="Tahoma" panose="020B0604030504040204" pitchFamily="34" charset="0"/>
            </a:rPr>
            <a:t>Kiểu cấu trúc</a:t>
          </a:r>
          <a:endParaRPr lang="en-US" sz="3200" b="0" kern="1200" dirty="0">
            <a:latin typeface="+mj-lt"/>
            <a:ea typeface="Tahoma" panose="020B0604030504040204" pitchFamily="34" charset="0"/>
            <a:cs typeface="Tahoma" panose="020B0604030504040204" pitchFamily="34" charset="0"/>
          </a:endParaRPr>
        </a:p>
      </dsp:txBody>
      <dsp:txXfrm rot="-5400000">
        <a:off x="530889" y="4139601"/>
        <a:ext cx="6684046" cy="444837"/>
      </dsp:txXfrm>
    </dsp:sp>
    <dsp:sp modelId="{3F35953B-1742-4F55-83F5-73ADDA55F36E}">
      <dsp:nvSpPr>
        <dsp:cNvPr id="0" name=""/>
        <dsp:cNvSpPr/>
      </dsp:nvSpPr>
      <dsp:spPr>
        <a:xfrm rot="5400000">
          <a:off x="-113761" y="4914675"/>
          <a:ext cx="758412" cy="530888"/>
        </a:xfrm>
        <a:prstGeom prst="chevron">
          <a:avLst/>
        </a:prstGeom>
        <a:solidFill>
          <a:srgbClr val="7030A0"/>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buNone/>
          </a:pPr>
          <a:r>
            <a:rPr lang="en-US" sz="2800" b="1" kern="1200" smtClean="0">
              <a:latin typeface="+mj-lt"/>
              <a:ea typeface="Tahoma" panose="020B0604030504040204" pitchFamily="34" charset="0"/>
              <a:cs typeface="Tahoma" panose="020B0604030504040204" pitchFamily="34" charset="0"/>
            </a:rPr>
            <a:t>8</a:t>
          </a:r>
          <a:endParaRPr lang="en-US" sz="2800" b="1" kern="1200" dirty="0">
            <a:latin typeface="+mj-lt"/>
            <a:ea typeface="Tahoma" panose="020B0604030504040204" pitchFamily="34" charset="0"/>
            <a:cs typeface="Tahoma" panose="020B0604030504040204" pitchFamily="34" charset="0"/>
          </a:endParaRPr>
        </a:p>
      </dsp:txBody>
      <dsp:txXfrm rot="-5400000">
        <a:off x="1" y="5066357"/>
        <a:ext cx="530888" cy="227524"/>
      </dsp:txXfrm>
    </dsp:sp>
    <dsp:sp modelId="{93FA0E15-27C2-4549-84D3-2F9988D1884E}">
      <dsp:nvSpPr>
        <dsp:cNvPr id="0" name=""/>
        <dsp:cNvSpPr/>
      </dsp:nvSpPr>
      <dsp:spPr>
        <a:xfrm rot="5400000">
          <a:off x="3638460" y="1693341"/>
          <a:ext cx="492967" cy="6708111"/>
        </a:xfrm>
        <a:prstGeom prst="round2SameRect">
          <a:avLst/>
        </a:prstGeom>
        <a:solidFill>
          <a:schemeClr val="lt1">
            <a:alpha val="90000"/>
            <a:hueOff val="0"/>
            <a:satOff val="0"/>
            <a:lumOff val="0"/>
            <a:alphaOff val="0"/>
          </a:schemeClr>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smtClean="0">
              <a:latin typeface="+mj-lt"/>
              <a:ea typeface="Tahoma" panose="020B0604030504040204" pitchFamily="34" charset="0"/>
              <a:cs typeface="Tahoma" panose="020B0604030504040204" pitchFamily="34" charset="0"/>
            </a:rPr>
            <a:t>Con trỏ và danh sách liên kết đơn</a:t>
          </a:r>
          <a:endParaRPr lang="en-US" sz="3200" b="0" kern="1200" dirty="0">
            <a:latin typeface="+mj-lt"/>
            <a:ea typeface="Tahoma" panose="020B0604030504040204" pitchFamily="34" charset="0"/>
            <a:cs typeface="Tahoma" panose="020B0604030504040204" pitchFamily="34" charset="0"/>
          </a:endParaRPr>
        </a:p>
      </dsp:txBody>
      <dsp:txXfrm rot="-5400000">
        <a:off x="530889" y="4824978"/>
        <a:ext cx="6684046" cy="4448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8D392-AD2D-459F-A187-A81CFA91270C}">
      <dsp:nvSpPr>
        <dsp:cNvPr id="0" name=""/>
        <dsp:cNvSpPr/>
      </dsp:nvSpPr>
      <dsp:spPr>
        <a:xfrm>
          <a:off x="720089" y="0"/>
          <a:ext cx="8161020" cy="3429000"/>
        </a:xfrm>
        <a:prstGeom prst="rightArrow">
          <a:avLst/>
        </a:prstGeom>
        <a:solidFill>
          <a:srgbClr val="FFC000"/>
        </a:solidFill>
        <a:ln>
          <a:noFill/>
        </a:ln>
        <a:effectLst/>
      </dsp:spPr>
      <dsp:style>
        <a:lnRef idx="0">
          <a:scrgbClr r="0" g="0" b="0"/>
        </a:lnRef>
        <a:fillRef idx="1">
          <a:scrgbClr r="0" g="0" b="0"/>
        </a:fillRef>
        <a:effectRef idx="0">
          <a:scrgbClr r="0" g="0" b="0"/>
        </a:effectRef>
        <a:fontRef idx="minor"/>
      </dsp:style>
    </dsp:sp>
    <dsp:sp modelId="{6D2C9869-9A00-49EA-9D16-7F898924416C}">
      <dsp:nvSpPr>
        <dsp:cNvPr id="0" name=""/>
        <dsp:cNvSpPr/>
      </dsp:nvSpPr>
      <dsp:spPr>
        <a:xfrm>
          <a:off x="0" y="1028700"/>
          <a:ext cx="2880360" cy="1371600"/>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lvl="0" algn="ctr" defTabSz="2622550">
            <a:lnSpc>
              <a:spcPct val="90000"/>
            </a:lnSpc>
            <a:spcBef>
              <a:spcPct val="0"/>
            </a:spcBef>
            <a:spcAft>
              <a:spcPct val="35000"/>
            </a:spcAft>
          </a:pPr>
          <a:r>
            <a:rPr lang="en-US" sz="5900" kern="1200" smtClean="0">
              <a:latin typeface="+mj-lt"/>
            </a:rPr>
            <a:t>Input</a:t>
          </a:r>
          <a:endParaRPr lang="en-US" sz="5900" kern="1200">
            <a:latin typeface="+mj-lt"/>
          </a:endParaRPr>
        </a:p>
      </dsp:txBody>
      <dsp:txXfrm>
        <a:off x="66956" y="1095656"/>
        <a:ext cx="2746448" cy="1237688"/>
      </dsp:txXfrm>
    </dsp:sp>
    <dsp:sp modelId="{7591FD7D-3D64-4E35-BD9E-618F299DED9D}">
      <dsp:nvSpPr>
        <dsp:cNvPr id="0" name=""/>
        <dsp:cNvSpPr/>
      </dsp:nvSpPr>
      <dsp:spPr>
        <a:xfrm>
          <a:off x="3360419" y="1028700"/>
          <a:ext cx="2880360" cy="137160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lvl="0" algn="ctr" defTabSz="2622550">
            <a:lnSpc>
              <a:spcPct val="90000"/>
            </a:lnSpc>
            <a:spcBef>
              <a:spcPct val="0"/>
            </a:spcBef>
            <a:spcAft>
              <a:spcPct val="35000"/>
            </a:spcAft>
          </a:pPr>
          <a:r>
            <a:rPr lang="en-US" sz="5900" kern="1200" smtClean="0">
              <a:latin typeface="+mj-lt"/>
            </a:rPr>
            <a:t>Process</a:t>
          </a:r>
          <a:endParaRPr lang="en-US" sz="5900" kern="1200">
            <a:latin typeface="+mj-lt"/>
          </a:endParaRPr>
        </a:p>
      </dsp:txBody>
      <dsp:txXfrm>
        <a:off x="3427375" y="1095656"/>
        <a:ext cx="2746448" cy="1237688"/>
      </dsp:txXfrm>
    </dsp:sp>
    <dsp:sp modelId="{8FECACDD-39B4-4D89-B75E-BD13A586EACD}">
      <dsp:nvSpPr>
        <dsp:cNvPr id="0" name=""/>
        <dsp:cNvSpPr/>
      </dsp:nvSpPr>
      <dsp:spPr>
        <a:xfrm>
          <a:off x="6720840" y="1028700"/>
          <a:ext cx="2880360" cy="137160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lvl="0" algn="ctr" defTabSz="2622550">
            <a:lnSpc>
              <a:spcPct val="90000"/>
            </a:lnSpc>
            <a:spcBef>
              <a:spcPct val="0"/>
            </a:spcBef>
            <a:spcAft>
              <a:spcPct val="35000"/>
            </a:spcAft>
          </a:pPr>
          <a:r>
            <a:rPr lang="en-US" sz="5900" kern="1200" smtClean="0">
              <a:latin typeface="+mj-lt"/>
            </a:rPr>
            <a:t>Output</a:t>
          </a:r>
          <a:endParaRPr lang="en-US" sz="5900" kern="1200">
            <a:latin typeface="+mj-lt"/>
          </a:endParaRPr>
        </a:p>
      </dsp:txBody>
      <dsp:txXfrm>
        <a:off x="6787796" y="1095656"/>
        <a:ext cx="2746448" cy="12376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9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9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9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E1AECE1-B894-4A2B-9F5A-12845E7EEAA0}" type="slidenum">
              <a:rPr lang="en-US"/>
              <a:pPr>
                <a:defRPr/>
              </a:pPr>
              <a:t>‹#›</a:t>
            </a:fld>
            <a:endParaRPr lang="en-US"/>
          </a:p>
        </p:txBody>
      </p:sp>
    </p:spTree>
    <p:extLst>
      <p:ext uri="{BB962C8B-B14F-4D97-AF65-F5344CB8AC3E}">
        <p14:creationId xmlns:p14="http://schemas.microsoft.com/office/powerpoint/2010/main" val="2960219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215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215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26C6F7B-D7DC-4AF6-9241-985922EFAB3F}" type="slidenum">
              <a:rPr lang="en-US"/>
              <a:pPr>
                <a:defRPr/>
              </a:pPr>
              <a:t>‹#›</a:t>
            </a:fld>
            <a:endParaRPr lang="en-US"/>
          </a:p>
        </p:txBody>
      </p:sp>
      <p:sp>
        <p:nvSpPr>
          <p:cNvPr id="77832" name="Rectangle 8"/>
          <p:cNvSpPr>
            <a:spLocks noChangeArrowheads="1"/>
          </p:cNvSpPr>
          <p:nvPr/>
        </p:nvSpPr>
        <p:spPr bwMode="auto">
          <a:xfrm>
            <a:off x="958850" y="685800"/>
            <a:ext cx="4953000" cy="3429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p>
        </p:txBody>
      </p:sp>
    </p:spTree>
    <p:extLst>
      <p:ext uri="{BB962C8B-B14F-4D97-AF65-F5344CB8AC3E}">
        <p14:creationId xmlns:p14="http://schemas.microsoft.com/office/powerpoint/2010/main" val="30341382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t>0-</a:t>
            </a:r>
            <a:fld id="{B02C4E05-1576-4790-AFB9-23DA976ACA13}" type="slidenum">
              <a:rPr lang="en-US" smtClean="0"/>
              <a:pPr/>
              <a:t>1</a:t>
            </a:fld>
            <a:endParaRPr lang="en-US"/>
          </a:p>
        </p:txBody>
      </p:sp>
      <p:sp>
        <p:nvSpPr>
          <p:cNvPr id="10243" name="Rectangle 2"/>
          <p:cNvSpPr>
            <a:spLocks noGrp="1" noRot="1" noChangeAspect="1" noChangeArrowheads="1" noTextEdit="1"/>
          </p:cNvSpPr>
          <p:nvPr>
            <p:ph type="sldImg"/>
          </p:nvPr>
        </p:nvSpPr>
        <p:spPr>
          <a:xfrm>
            <a:off x="207963" y="685800"/>
            <a:ext cx="6365875" cy="3581400"/>
          </a:xfrm>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305166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t>0-</a:t>
            </a:r>
            <a:fld id="{B02C4E05-1576-4790-AFB9-23DA976ACA13}" type="slidenum">
              <a:rPr lang="en-US" smtClean="0"/>
              <a:pPr/>
              <a:t>109</a:t>
            </a:fld>
            <a:endParaRPr lang="en-US"/>
          </a:p>
        </p:txBody>
      </p:sp>
      <p:sp>
        <p:nvSpPr>
          <p:cNvPr id="10243" name="Rectangle 2"/>
          <p:cNvSpPr>
            <a:spLocks noGrp="1" noRot="1" noChangeAspect="1" noChangeArrowheads="1" noTextEdit="1"/>
          </p:cNvSpPr>
          <p:nvPr>
            <p:ph type="sldImg"/>
          </p:nvPr>
        </p:nvSpPr>
        <p:spPr>
          <a:xfrm>
            <a:off x="207963" y="685800"/>
            <a:ext cx="6365875" cy="3581400"/>
          </a:xfrm>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ndParaRPr>
          </a:p>
        </p:txBody>
      </p:sp>
    </p:spTree>
    <p:extLst>
      <p:ext uri="{BB962C8B-B14F-4D97-AF65-F5344CB8AC3E}">
        <p14:creationId xmlns:p14="http://schemas.microsoft.com/office/powerpoint/2010/main" val="1309347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26C6F7B-D7DC-4AF6-9241-985922EFAB3F}" type="slidenum">
              <a:rPr lang="en-US" smtClean="0"/>
              <a:pPr>
                <a:defRPr/>
              </a:pPr>
              <a:t>120</a:t>
            </a:fld>
            <a:endParaRPr lang="en-US"/>
          </a:p>
        </p:txBody>
      </p:sp>
    </p:spTree>
    <p:extLst>
      <p:ext uri="{BB962C8B-B14F-4D97-AF65-F5344CB8AC3E}">
        <p14:creationId xmlns:p14="http://schemas.microsoft.com/office/powerpoint/2010/main" val="605700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26C6F7B-D7DC-4AF6-9241-985922EFAB3F}" type="slidenum">
              <a:rPr lang="en-US" smtClean="0"/>
              <a:pPr>
                <a:defRPr/>
              </a:pPr>
              <a:t>157</a:t>
            </a:fld>
            <a:endParaRPr lang="en-US"/>
          </a:p>
        </p:txBody>
      </p:sp>
    </p:spTree>
    <p:extLst>
      <p:ext uri="{BB962C8B-B14F-4D97-AF65-F5344CB8AC3E}">
        <p14:creationId xmlns:p14="http://schemas.microsoft.com/office/powerpoint/2010/main" val="559906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26C6F7B-D7DC-4AF6-9241-985922EFAB3F}" type="slidenum">
              <a:rPr lang="en-US" smtClean="0"/>
              <a:pPr>
                <a:defRPr/>
              </a:pPr>
              <a:t>159</a:t>
            </a:fld>
            <a:endParaRPr lang="en-US"/>
          </a:p>
        </p:txBody>
      </p:sp>
    </p:spTree>
    <p:extLst>
      <p:ext uri="{BB962C8B-B14F-4D97-AF65-F5344CB8AC3E}">
        <p14:creationId xmlns:p14="http://schemas.microsoft.com/office/powerpoint/2010/main" val="140951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8" name="Rectangle 7" title="right edge border">
            <a:extLst>
              <a:ext uri="{FF2B5EF4-FFF2-40B4-BE49-F238E27FC236}">
                <a16:creationId xmlns:a16="http://schemas.microsoft.com/office/drawing/2014/main" id="{60A0BB2C-FD93-4BC3-8C65-E614ABEA92CA}"/>
              </a:ext>
            </a:extLst>
          </p:cNvPr>
          <p:cNvSpPr/>
          <p:nvPr userDrawn="1"/>
        </p:nvSpPr>
        <p:spPr>
          <a:xfrm>
            <a:off x="152400" y="2667000"/>
            <a:ext cx="11887200" cy="4032253"/>
          </a:xfrm>
          <a:prstGeom prst="rect">
            <a:avLst/>
          </a:prstGeom>
          <a:solidFill>
            <a:srgbClr val="CE144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011" name="Rectangle 3"/>
          <p:cNvSpPr>
            <a:spLocks noGrp="1" noChangeArrowheads="1"/>
          </p:cNvSpPr>
          <p:nvPr>
            <p:ph type="ctrTitle"/>
          </p:nvPr>
        </p:nvSpPr>
        <p:spPr>
          <a:xfrm>
            <a:off x="914400" y="3429000"/>
            <a:ext cx="10363200" cy="1371600"/>
          </a:xfrm>
        </p:spPr>
        <p:txBody>
          <a:bodyPr/>
          <a:lstStyle>
            <a:lvl1pPr algn="ctr">
              <a:defRPr sz="4401">
                <a:effectLst>
                  <a:outerShdw blurRad="38100" dist="38100" dir="2700000" algn="tl">
                    <a:srgbClr val="000000">
                      <a:alpha val="43137"/>
                    </a:srgbClr>
                  </a:outerShdw>
                </a:effectLst>
                <a:latin typeface="+mj-lt"/>
                <a:ea typeface="Tahoma" panose="020B0604030504040204" pitchFamily="34" charset="0"/>
                <a:cs typeface="Tahoma" panose="020B0604030504040204" pitchFamily="34" charset="0"/>
              </a:defRPr>
            </a:lvl1pPr>
          </a:lstStyle>
          <a:p>
            <a:r>
              <a:rPr lang="en-US" dirty="0"/>
              <a:t>Click to edit Master title style</a:t>
            </a:r>
          </a:p>
        </p:txBody>
      </p:sp>
      <p:sp>
        <p:nvSpPr>
          <p:cNvPr id="6" name="Rectangle 6"/>
          <p:cNvSpPr>
            <a:spLocks noGrp="1" noChangeArrowheads="1"/>
          </p:cNvSpPr>
          <p:nvPr>
            <p:ph type="sldNum" sz="quarter" idx="11"/>
          </p:nvPr>
        </p:nvSpPr>
        <p:spPr>
          <a:xfrm>
            <a:off x="8813800" y="6461125"/>
            <a:ext cx="2844800" cy="168275"/>
          </a:xfrm>
        </p:spPr>
        <p:txBody>
          <a:bodyPr/>
          <a:lstStyle>
            <a:lvl1pPr>
              <a:defRPr/>
            </a:lvl1pPr>
          </a:lstStyle>
          <a:p>
            <a:pPr>
              <a:defRPr/>
            </a:pPr>
            <a:fld id="{DFAF609B-8D46-4E54-905F-327D056D23D6}" type="slidenum">
              <a:rPr lang="en-US" smtClean="0"/>
              <a:pPr>
                <a:defRPr/>
              </a:pPr>
              <a:t>‹#›</a:t>
            </a:fld>
            <a:endParaRPr lang="en-US" dirty="0"/>
          </a:p>
        </p:txBody>
      </p:sp>
      <p:sp>
        <p:nvSpPr>
          <p:cNvPr id="12" name="TextBox 11">
            <a:extLst>
              <a:ext uri="{FF2B5EF4-FFF2-40B4-BE49-F238E27FC236}">
                <a16:creationId xmlns:a16="http://schemas.microsoft.com/office/drawing/2014/main" id="{4B70D302-091D-48A7-9551-3719797C6E06}"/>
              </a:ext>
            </a:extLst>
          </p:cNvPr>
          <p:cNvSpPr txBox="1"/>
          <p:nvPr userDrawn="1"/>
        </p:nvSpPr>
        <p:spPr>
          <a:xfrm>
            <a:off x="3047171" y="5363691"/>
            <a:ext cx="6097656" cy="1029834"/>
          </a:xfrm>
          <a:prstGeom prst="rect">
            <a:avLst/>
          </a:prstGeom>
          <a:noFill/>
        </p:spPr>
        <p:txBody>
          <a:bodyPr wrap="square">
            <a:spAutoFit/>
          </a:bodyPr>
          <a:lstStyle/>
          <a:p>
            <a:pPr algn="ctr">
              <a:lnSpc>
                <a:spcPct val="150000"/>
              </a:lnSpc>
              <a:spcBef>
                <a:spcPts val="600"/>
              </a:spcBef>
            </a:pPr>
            <a:r>
              <a:rPr lang="en-US" sz="2000" b="1" dirty="0">
                <a:solidFill>
                  <a:schemeClr val="bg1"/>
                </a:solidFill>
                <a:effectLst>
                  <a:outerShdw blurRad="38100" dist="38100" dir="2700000" algn="tl">
                    <a:srgbClr val="000000">
                      <a:alpha val="43137"/>
                    </a:srgbClr>
                  </a:outerShdw>
                </a:effectLst>
                <a:latin typeface="+mj-lt"/>
                <a:ea typeface="Tahoma" panose="020B0604030504040204" pitchFamily="34" charset="0"/>
                <a:cs typeface="Tahoma" panose="020B0604030504040204" pitchFamily="34" charset="0"/>
              </a:rPr>
              <a:t>GIẢNG VIÊN</a:t>
            </a:r>
          </a:p>
          <a:p>
            <a:pPr algn="ctr">
              <a:lnSpc>
                <a:spcPct val="150000"/>
              </a:lnSpc>
              <a:spcBef>
                <a:spcPts val="600"/>
              </a:spcBef>
            </a:pPr>
            <a:r>
              <a:rPr lang="en-US" sz="2000" b="1" dirty="0">
                <a:solidFill>
                  <a:schemeClr val="bg1"/>
                </a:solidFill>
                <a:effectLst>
                  <a:outerShdw blurRad="38100" dist="38100" dir="2700000" algn="tl">
                    <a:srgbClr val="000000">
                      <a:alpha val="43137"/>
                    </a:srgbClr>
                  </a:outerShdw>
                </a:effectLst>
                <a:latin typeface="+mj-lt"/>
                <a:ea typeface="Tahoma" panose="020B0604030504040204" pitchFamily="34" charset="0"/>
                <a:cs typeface="Tahoma" panose="020B0604030504040204" pitchFamily="34" charset="0"/>
              </a:rPr>
              <a:t> TS. Hà Ngọc Long</a:t>
            </a:r>
          </a:p>
        </p:txBody>
      </p:sp>
    </p:spTree>
    <p:extLst>
      <p:ext uri="{BB962C8B-B14F-4D97-AF65-F5344CB8AC3E}">
        <p14:creationId xmlns:p14="http://schemas.microsoft.com/office/powerpoint/2010/main" val="10286823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sldNum" sz="quarter" idx="11"/>
          </p:nvPr>
        </p:nvSpPr>
        <p:spPr>
          <a:ln/>
        </p:spPr>
        <p:txBody>
          <a:bodyPr/>
          <a:lstStyle>
            <a:lvl1pPr>
              <a:defRPr/>
            </a:lvl1pPr>
          </a:lstStyle>
          <a:p>
            <a:pPr>
              <a:defRPr/>
            </a:pPr>
            <a:fld id="{AFBBEA1A-F0B0-4CBD-A42D-EA28856EED03}" type="slidenum">
              <a:rPr lang="en-US" smtClean="0"/>
              <a:pPr>
                <a:defRPr/>
              </a:pPr>
              <a:t>‹#›</a:t>
            </a:fld>
            <a:endParaRPr lang="en-US" dirty="0"/>
          </a:p>
        </p:txBody>
      </p:sp>
    </p:spTree>
    <p:extLst>
      <p:ext uri="{BB962C8B-B14F-4D97-AF65-F5344CB8AC3E}">
        <p14:creationId xmlns:p14="http://schemas.microsoft.com/office/powerpoint/2010/main" val="351798933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2" y="274645"/>
            <a:ext cx="8042031"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sldNum" sz="quarter" idx="11"/>
          </p:nvPr>
        </p:nvSpPr>
        <p:spPr>
          <a:ln/>
        </p:spPr>
        <p:txBody>
          <a:bodyPr/>
          <a:lstStyle>
            <a:lvl1pPr>
              <a:defRPr/>
            </a:lvl1pPr>
          </a:lstStyle>
          <a:p>
            <a:pPr>
              <a:defRPr/>
            </a:pPr>
            <a:fld id="{AFBBEA1A-F0B0-4CBD-A42D-EA28856EED03}" type="slidenum">
              <a:rPr lang="en-US" smtClean="0"/>
              <a:pPr>
                <a:defRPr/>
              </a:pPr>
              <a:t>‹#›</a:t>
            </a:fld>
            <a:endParaRPr lang="en-US" dirty="0"/>
          </a:p>
        </p:txBody>
      </p:sp>
    </p:spTree>
    <p:extLst>
      <p:ext uri="{BB962C8B-B14F-4D97-AF65-F5344CB8AC3E}">
        <p14:creationId xmlns:p14="http://schemas.microsoft.com/office/powerpoint/2010/main" val="26494364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8" name="Rectangle 7" title="right edge border">
            <a:extLst>
              <a:ext uri="{FF2B5EF4-FFF2-40B4-BE49-F238E27FC236}">
                <a16:creationId xmlns:a16="http://schemas.microsoft.com/office/drawing/2014/main" id="{60A0BB2C-FD93-4BC3-8C65-E614ABEA92CA}"/>
              </a:ext>
            </a:extLst>
          </p:cNvPr>
          <p:cNvSpPr/>
          <p:nvPr userDrawn="1"/>
        </p:nvSpPr>
        <p:spPr>
          <a:xfrm>
            <a:off x="152400" y="3733800"/>
            <a:ext cx="11887200" cy="2438400"/>
          </a:xfrm>
          <a:prstGeom prst="rect">
            <a:avLst/>
          </a:prstGeom>
          <a:solidFill>
            <a:srgbClr val="CE144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011" name="Rectangle 3"/>
          <p:cNvSpPr>
            <a:spLocks noGrp="1" noChangeArrowheads="1"/>
          </p:cNvSpPr>
          <p:nvPr>
            <p:ph type="ctrTitle"/>
          </p:nvPr>
        </p:nvSpPr>
        <p:spPr>
          <a:xfrm>
            <a:off x="838200" y="4267200"/>
            <a:ext cx="10439400" cy="1371600"/>
          </a:xfrm>
        </p:spPr>
        <p:txBody>
          <a:bodyPr/>
          <a:lstStyle>
            <a:lvl1pPr algn="ctr">
              <a:defRPr sz="4401">
                <a:effectLst>
                  <a:outerShdw blurRad="38100" dist="38100" dir="2700000" algn="tl">
                    <a:srgbClr val="000000">
                      <a:alpha val="43137"/>
                    </a:srgbClr>
                  </a:outerShdw>
                </a:effectLst>
                <a:latin typeface="+mj-lt"/>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7266059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304800" y="1143000"/>
            <a:ext cx="11582400" cy="5333999"/>
          </a:xfrm>
        </p:spPr>
        <p:txBody>
          <a:bodyPr/>
          <a:lstStyle>
            <a:lvl1pPr algn="just">
              <a:lnSpc>
                <a:spcPct val="140000"/>
              </a:lnSpc>
              <a:spcBef>
                <a:spcPts val="0"/>
              </a:spcBef>
              <a:defRPr sz="3000">
                <a:latin typeface="+mj-lt"/>
                <a:ea typeface="Tahoma" panose="020B0604030504040204" pitchFamily="34" charset="0"/>
                <a:cs typeface="Tahoma" panose="020B0604030504040204" pitchFamily="34" charset="0"/>
              </a:defRPr>
            </a:lvl1pPr>
            <a:lvl2pPr algn="just">
              <a:lnSpc>
                <a:spcPct val="140000"/>
              </a:lnSpc>
              <a:spcBef>
                <a:spcPts val="0"/>
              </a:spcBef>
              <a:defRPr sz="2400">
                <a:latin typeface="+mj-lt"/>
                <a:ea typeface="Tahoma" panose="020B0604030504040204" pitchFamily="34" charset="0"/>
                <a:cs typeface="Tahoma" panose="020B0604030504040204" pitchFamily="34" charset="0"/>
              </a:defRPr>
            </a:lvl2pPr>
            <a:lvl3pPr algn="just">
              <a:lnSpc>
                <a:spcPct val="140000"/>
              </a:lnSpc>
              <a:spcBef>
                <a:spcPts val="0"/>
              </a:spcBef>
              <a:defRPr sz="2000">
                <a:latin typeface="+mj-lt"/>
                <a:ea typeface="Tahoma" panose="020B0604030504040204" pitchFamily="34" charset="0"/>
                <a:cs typeface="Tahoma" panose="020B0604030504040204" pitchFamily="34" charset="0"/>
              </a:defRPr>
            </a:lvl3pPr>
            <a:lvl4pPr algn="just">
              <a:lnSpc>
                <a:spcPct val="140000"/>
              </a:lnSpc>
              <a:spcBef>
                <a:spcPts val="0"/>
              </a:spcBef>
              <a:defRPr sz="1800">
                <a:latin typeface="+mj-lt"/>
                <a:ea typeface="Tahoma" panose="020B0604030504040204" pitchFamily="34" charset="0"/>
                <a:cs typeface="Tahoma" panose="020B0604030504040204" pitchFamily="34" charset="0"/>
              </a:defRPr>
            </a:lvl4pPr>
            <a:lvl5pPr algn="just">
              <a:lnSpc>
                <a:spcPct val="140000"/>
              </a:lnSpc>
              <a:spcBef>
                <a:spcPts val="0"/>
              </a:spcBef>
              <a:defRPr sz="1800">
                <a:latin typeface="+mj-lt"/>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7"/>
          <p:cNvSpPr>
            <a:spLocks noGrp="1" noChangeArrowheads="1"/>
          </p:cNvSpPr>
          <p:nvPr>
            <p:ph type="sldNum" sz="quarter" idx="11"/>
          </p:nvPr>
        </p:nvSpPr>
        <p:spPr>
          <a:xfrm>
            <a:off x="9271000" y="6553200"/>
            <a:ext cx="2844800" cy="228600"/>
          </a:xfrm>
          <a:ln/>
        </p:spPr>
        <p:txBody>
          <a:bodyPr/>
          <a:lstStyle>
            <a:lvl1pPr>
              <a:lnSpc>
                <a:spcPct val="150000"/>
              </a:lnSpc>
              <a:spcBef>
                <a:spcPts val="600"/>
              </a:spcBef>
              <a:defRPr/>
            </a:lvl1pPr>
          </a:lstStyle>
          <a:p>
            <a:pPr>
              <a:defRPr/>
            </a:pPr>
            <a:fld id="{AFBBEA1A-F0B0-4CBD-A42D-EA28856EED03}" type="slidenum">
              <a:rPr lang="en-US" smtClean="0"/>
              <a:pPr>
                <a:defRPr/>
              </a:pPr>
              <a:t>‹#›</a:t>
            </a:fld>
            <a:endParaRPr lang="en-US" dirty="0"/>
          </a:p>
        </p:txBody>
      </p:sp>
    </p:spTree>
    <p:extLst>
      <p:ext uri="{BB962C8B-B14F-4D97-AF65-F5344CB8AC3E}">
        <p14:creationId xmlns:p14="http://schemas.microsoft.com/office/powerpoint/2010/main" val="257483679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47"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247" y="2906713"/>
            <a:ext cx="10363200" cy="1500187"/>
          </a:xfrm>
        </p:spPr>
        <p:txBody>
          <a:bodyPr anchor="b"/>
          <a:lstStyle>
            <a:lvl1pPr marL="0" indent="0">
              <a:buNone/>
              <a:defRPr sz="2000"/>
            </a:lvl1pPr>
            <a:lvl2pPr marL="457212" indent="0">
              <a:buNone/>
              <a:defRPr sz="1800"/>
            </a:lvl2pPr>
            <a:lvl3pPr marL="914423" indent="0">
              <a:buNone/>
              <a:defRPr sz="1600"/>
            </a:lvl3pPr>
            <a:lvl4pPr marL="1371634" indent="0">
              <a:buNone/>
              <a:defRPr sz="1400"/>
            </a:lvl4pPr>
            <a:lvl5pPr marL="1828846" indent="0">
              <a:buNone/>
              <a:defRPr sz="1400"/>
            </a:lvl5pPr>
            <a:lvl6pPr marL="2286057" indent="0">
              <a:buNone/>
              <a:defRPr sz="1400"/>
            </a:lvl6pPr>
            <a:lvl7pPr marL="2743269" indent="0">
              <a:buNone/>
              <a:defRPr sz="1400"/>
            </a:lvl7pPr>
            <a:lvl8pPr marL="3200480" indent="0">
              <a:buNone/>
              <a:defRPr sz="1400"/>
            </a:lvl8pPr>
            <a:lvl9pPr marL="3657691" indent="0">
              <a:buNone/>
              <a:defRPr sz="1400"/>
            </a:lvl9pPr>
          </a:lstStyle>
          <a:p>
            <a:pPr lvl="0"/>
            <a:r>
              <a:rPr lang="en-US" dirty="0"/>
              <a:t>Click to edit Master text styles</a:t>
            </a:r>
          </a:p>
        </p:txBody>
      </p:sp>
      <p:sp>
        <p:nvSpPr>
          <p:cNvPr id="5" name="Rectangle 7"/>
          <p:cNvSpPr>
            <a:spLocks noGrp="1" noChangeArrowheads="1"/>
          </p:cNvSpPr>
          <p:nvPr>
            <p:ph type="sldNum" sz="quarter" idx="11"/>
          </p:nvPr>
        </p:nvSpPr>
        <p:spPr>
          <a:ln/>
        </p:spPr>
        <p:txBody>
          <a:bodyPr/>
          <a:lstStyle>
            <a:lvl1pPr>
              <a:defRPr/>
            </a:lvl1pPr>
          </a:lstStyle>
          <a:p>
            <a:pPr>
              <a:defRPr/>
            </a:pPr>
            <a:fld id="{AFBBEA1A-F0B0-4CBD-A42D-EA28856EED03}" type="slidenum">
              <a:rPr lang="en-US" smtClean="0"/>
              <a:pPr>
                <a:defRPr/>
              </a:pPr>
              <a:t>‹#›</a:t>
            </a:fld>
            <a:endParaRPr lang="en-US" dirty="0"/>
          </a:p>
        </p:txBody>
      </p:sp>
    </p:spTree>
    <p:extLst>
      <p:ext uri="{BB962C8B-B14F-4D97-AF65-F5344CB8AC3E}">
        <p14:creationId xmlns:p14="http://schemas.microsoft.com/office/powerpoint/2010/main" val="10703531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3" y="1600206"/>
            <a:ext cx="539261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9785" y="1600206"/>
            <a:ext cx="539261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7"/>
          <p:cNvSpPr>
            <a:spLocks noGrp="1" noChangeArrowheads="1"/>
          </p:cNvSpPr>
          <p:nvPr>
            <p:ph type="sldNum" sz="quarter" idx="11"/>
          </p:nvPr>
        </p:nvSpPr>
        <p:spPr>
          <a:ln/>
        </p:spPr>
        <p:txBody>
          <a:bodyPr/>
          <a:lstStyle>
            <a:lvl1pPr>
              <a:defRPr/>
            </a:lvl1pPr>
          </a:lstStyle>
          <a:p>
            <a:pPr>
              <a:defRPr/>
            </a:pPr>
            <a:fld id="{AFBBEA1A-F0B0-4CBD-A42D-EA28856EED03}" type="slidenum">
              <a:rPr lang="en-US" smtClean="0"/>
              <a:pPr>
                <a:defRPr/>
              </a:pPr>
              <a:t>‹#›</a:t>
            </a:fld>
            <a:endParaRPr lang="en-US" dirty="0"/>
          </a:p>
        </p:txBody>
      </p:sp>
    </p:spTree>
    <p:extLst>
      <p:ext uri="{BB962C8B-B14F-4D97-AF65-F5344CB8AC3E}">
        <p14:creationId xmlns:p14="http://schemas.microsoft.com/office/powerpoint/2010/main" val="30847645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754" cy="63976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75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696" y="1535113"/>
            <a:ext cx="5388708" cy="63976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696" y="2174875"/>
            <a:ext cx="53887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a:spLocks noGrp="1" noChangeArrowheads="1"/>
          </p:cNvSpPr>
          <p:nvPr>
            <p:ph type="sldNum" sz="quarter" idx="11"/>
          </p:nvPr>
        </p:nvSpPr>
        <p:spPr>
          <a:ln/>
        </p:spPr>
        <p:txBody>
          <a:bodyPr/>
          <a:lstStyle>
            <a:lvl1pPr>
              <a:defRPr/>
            </a:lvl1pPr>
          </a:lstStyle>
          <a:p>
            <a:pPr>
              <a:defRPr/>
            </a:pPr>
            <a:fld id="{AFBBEA1A-F0B0-4CBD-A42D-EA28856EED03}" type="slidenum">
              <a:rPr lang="en-US" smtClean="0"/>
              <a:pPr>
                <a:defRPr/>
              </a:pPr>
              <a:t>‹#›</a:t>
            </a:fld>
            <a:endParaRPr lang="en-US" dirty="0"/>
          </a:p>
        </p:txBody>
      </p:sp>
    </p:spTree>
    <p:extLst>
      <p:ext uri="{BB962C8B-B14F-4D97-AF65-F5344CB8AC3E}">
        <p14:creationId xmlns:p14="http://schemas.microsoft.com/office/powerpoint/2010/main" val="16585903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7"/>
          <p:cNvSpPr>
            <a:spLocks noGrp="1" noChangeArrowheads="1"/>
          </p:cNvSpPr>
          <p:nvPr>
            <p:ph type="sldNum" sz="quarter" idx="11"/>
          </p:nvPr>
        </p:nvSpPr>
        <p:spPr>
          <a:ln/>
        </p:spPr>
        <p:txBody>
          <a:bodyPr/>
          <a:lstStyle>
            <a:lvl1pPr>
              <a:defRPr/>
            </a:lvl1pPr>
          </a:lstStyle>
          <a:p>
            <a:pPr>
              <a:defRPr/>
            </a:pPr>
            <a:fld id="{AFBBEA1A-F0B0-4CBD-A42D-EA28856EED03}" type="slidenum">
              <a:rPr lang="en-US" smtClean="0"/>
              <a:pPr>
                <a:defRPr/>
              </a:pPr>
              <a:t>‹#›</a:t>
            </a:fld>
            <a:endParaRPr lang="en-US" dirty="0"/>
          </a:p>
        </p:txBody>
      </p:sp>
    </p:spTree>
    <p:extLst>
      <p:ext uri="{BB962C8B-B14F-4D97-AF65-F5344CB8AC3E}">
        <p14:creationId xmlns:p14="http://schemas.microsoft.com/office/powerpoint/2010/main" val="4513578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7"/>
          <p:cNvSpPr>
            <a:spLocks noGrp="1" noChangeArrowheads="1"/>
          </p:cNvSpPr>
          <p:nvPr>
            <p:ph type="sldNum" sz="quarter" idx="11"/>
          </p:nvPr>
        </p:nvSpPr>
        <p:spPr>
          <a:ln/>
        </p:spPr>
        <p:txBody>
          <a:bodyPr/>
          <a:lstStyle>
            <a:lvl1pPr>
              <a:defRPr/>
            </a:lvl1pPr>
          </a:lstStyle>
          <a:p>
            <a:pPr>
              <a:defRPr/>
            </a:pPr>
            <a:fld id="{AFBBEA1A-F0B0-4CBD-A42D-EA28856EED03}" type="slidenum">
              <a:rPr lang="en-US" smtClean="0"/>
              <a:pPr>
                <a:defRPr/>
              </a:pPr>
              <a:t>‹#›</a:t>
            </a:fld>
            <a:endParaRPr lang="en-US" dirty="0"/>
          </a:p>
        </p:txBody>
      </p:sp>
    </p:spTree>
    <p:extLst>
      <p:ext uri="{BB962C8B-B14F-4D97-AF65-F5344CB8AC3E}">
        <p14:creationId xmlns:p14="http://schemas.microsoft.com/office/powerpoint/2010/main" val="31817401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4"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endParaRPr lang="en-US" noProof="0"/>
          </a:p>
        </p:txBody>
      </p:sp>
      <p:sp>
        <p:nvSpPr>
          <p:cNvPr id="4" name="Text Placeholder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US"/>
              <a:t>Click to edit Master text styles</a:t>
            </a:r>
          </a:p>
        </p:txBody>
      </p:sp>
      <p:sp>
        <p:nvSpPr>
          <p:cNvPr id="6" name="Rectangle 7"/>
          <p:cNvSpPr>
            <a:spLocks noGrp="1" noChangeArrowheads="1"/>
          </p:cNvSpPr>
          <p:nvPr>
            <p:ph type="sldNum" sz="quarter" idx="11"/>
          </p:nvPr>
        </p:nvSpPr>
        <p:spPr>
          <a:ln/>
        </p:spPr>
        <p:txBody>
          <a:bodyPr/>
          <a:lstStyle>
            <a:lvl1pPr>
              <a:defRPr/>
            </a:lvl1pPr>
          </a:lstStyle>
          <a:p>
            <a:pPr>
              <a:defRPr/>
            </a:pPr>
            <a:fld id="{AFBBEA1A-F0B0-4CBD-A42D-EA28856EED03}" type="slidenum">
              <a:rPr lang="en-US" smtClean="0"/>
              <a:pPr>
                <a:defRPr/>
              </a:pPr>
              <a:t>‹#›</a:t>
            </a:fld>
            <a:endParaRPr lang="en-US" dirty="0"/>
          </a:p>
        </p:txBody>
      </p:sp>
    </p:spTree>
    <p:extLst>
      <p:ext uri="{BB962C8B-B14F-4D97-AF65-F5344CB8AC3E}">
        <p14:creationId xmlns:p14="http://schemas.microsoft.com/office/powerpoint/2010/main" val="373675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angle 9" title="right edge border">
            <a:extLst>
              <a:ext uri="{FF2B5EF4-FFF2-40B4-BE49-F238E27FC236}">
                <a16:creationId xmlns:a16="http://schemas.microsoft.com/office/drawing/2014/main" id="{0755B9C4-A2E9-44C8-A0F2-459C40C4C11B}"/>
              </a:ext>
            </a:extLst>
          </p:cNvPr>
          <p:cNvSpPr/>
          <p:nvPr userDrawn="1"/>
        </p:nvSpPr>
        <p:spPr>
          <a:xfrm>
            <a:off x="76200" y="76200"/>
            <a:ext cx="11811000" cy="762000"/>
          </a:xfrm>
          <a:prstGeom prst="rect">
            <a:avLst/>
          </a:prstGeom>
          <a:solidFill>
            <a:srgbClr val="CE144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right edge border">
            <a:extLst>
              <a:ext uri="{FF2B5EF4-FFF2-40B4-BE49-F238E27FC236}">
                <a16:creationId xmlns:a16="http://schemas.microsoft.com/office/drawing/2014/main" id="{5B427B6C-DBCD-42C7-8039-C920A2DC7144}"/>
              </a:ext>
            </a:extLst>
          </p:cNvPr>
          <p:cNvSpPr/>
          <p:nvPr userDrawn="1"/>
        </p:nvSpPr>
        <p:spPr>
          <a:xfrm>
            <a:off x="0" y="6613525"/>
            <a:ext cx="12192000" cy="244475"/>
          </a:xfrm>
          <a:prstGeom prst="rect">
            <a:avLst/>
          </a:prstGeom>
          <a:solidFill>
            <a:srgbClr val="CE144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8" name="Rectangle 4"/>
          <p:cNvSpPr>
            <a:spLocks noGrp="1" noChangeArrowheads="1"/>
          </p:cNvSpPr>
          <p:nvPr>
            <p:ph type="title"/>
          </p:nvPr>
        </p:nvSpPr>
        <p:spPr bwMode="auto">
          <a:xfrm>
            <a:off x="609600" y="152400"/>
            <a:ext cx="109728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9" name="Rectangle 5"/>
          <p:cNvSpPr>
            <a:spLocks noGrp="1" noChangeArrowheads="1"/>
          </p:cNvSpPr>
          <p:nvPr>
            <p:ph type="body" idx="1"/>
          </p:nvPr>
        </p:nvSpPr>
        <p:spPr bwMode="auto">
          <a:xfrm>
            <a:off x="304800" y="1143000"/>
            <a:ext cx="11582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991" name="Rectangle 7"/>
          <p:cNvSpPr>
            <a:spLocks noGrp="1" noChangeArrowheads="1"/>
          </p:cNvSpPr>
          <p:nvPr>
            <p:ph type="sldNum" sz="quarter" idx="4"/>
          </p:nvPr>
        </p:nvSpPr>
        <p:spPr bwMode="auto">
          <a:xfrm>
            <a:off x="8813800" y="6613525"/>
            <a:ext cx="28448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00">
                <a:solidFill>
                  <a:schemeClr val="bg1"/>
                </a:solidFill>
                <a:latin typeface="+mj-lt"/>
              </a:defRPr>
            </a:lvl1pPr>
          </a:lstStyle>
          <a:p>
            <a:pPr>
              <a:spcBef>
                <a:spcPts val="600"/>
              </a:spcBef>
              <a:defRPr/>
            </a:pPr>
            <a:fld id="{AFBBEA1A-F0B0-4CBD-A42D-EA28856EED03}" type="slidenum">
              <a:rPr lang="en-US" smtClean="0"/>
              <a:pPr>
                <a:spcBef>
                  <a:spcPts val="600"/>
                </a:spcBef>
                <a:defRPr/>
              </a:pPr>
              <a:t>‹#›</a:t>
            </a:fld>
            <a:endParaRPr lang="en-US" dirty="0"/>
          </a:p>
        </p:txBody>
      </p:sp>
      <p:sp>
        <p:nvSpPr>
          <p:cNvPr id="9" name="Rectangle 8" title="right edge border">
            <a:extLst>
              <a:ext uri="{FF2B5EF4-FFF2-40B4-BE49-F238E27FC236}">
                <a16:creationId xmlns:a16="http://schemas.microsoft.com/office/drawing/2014/main" id="{3CEF15B9-AEE7-4622-BB57-DB52E235CE67}"/>
              </a:ext>
            </a:extLst>
          </p:cNvPr>
          <p:cNvSpPr/>
          <p:nvPr userDrawn="1"/>
        </p:nvSpPr>
        <p:spPr>
          <a:xfrm>
            <a:off x="12146281" y="0"/>
            <a:ext cx="45719" cy="6858000"/>
          </a:xfrm>
          <a:prstGeom prst="rect">
            <a:avLst/>
          </a:prstGeom>
          <a:solidFill>
            <a:srgbClr val="CE1449"/>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78" r:id="rId1"/>
    <p:sldLayoutId id="2147483783" r:id="rId2"/>
    <p:sldLayoutId id="2147483768" r:id="rId3"/>
    <p:sldLayoutId id="2147483769" r:id="rId4"/>
    <p:sldLayoutId id="2147483770" r:id="rId5"/>
    <p:sldLayoutId id="2147483771" r:id="rId6"/>
    <p:sldLayoutId id="2147483772" r:id="rId7"/>
    <p:sldLayoutId id="2147483773" r:id="rId8"/>
    <p:sldLayoutId id="2147483775" r:id="rId9"/>
    <p:sldLayoutId id="2147483776" r:id="rId10"/>
    <p:sldLayoutId id="2147483777" r:id="rId11"/>
  </p:sldLayoutIdLst>
  <p:timing>
    <p:tnLst>
      <p:par>
        <p:cTn id="1" dur="indefinite" restart="never" nodeType="tmRoot"/>
      </p:par>
    </p:tnLst>
  </p:timing>
  <p:hf hdr="0" dt="0"/>
  <p:txStyles>
    <p:titleStyle>
      <a:lvl1pPr algn="ctr" rtl="0" eaLnBrk="0" fontAlgn="base" hangingPunct="0">
        <a:spcBef>
          <a:spcPct val="0"/>
        </a:spcBef>
        <a:spcAft>
          <a:spcPct val="0"/>
        </a:spcAft>
        <a:defRPr sz="4000" b="1">
          <a:solidFill>
            <a:schemeClr val="bg1"/>
          </a:solidFill>
          <a:latin typeface="+mj-lt"/>
          <a:ea typeface="Tahoma" panose="020B0604030504040204" pitchFamily="34" charset="0"/>
          <a:cs typeface="Tahoma" panose="020B0604030504040204" pitchFamily="34" charset="0"/>
        </a:defRPr>
      </a:lvl1pPr>
      <a:lvl2pPr algn="l" rtl="0" eaLnBrk="0" fontAlgn="base" hangingPunct="0">
        <a:spcBef>
          <a:spcPct val="0"/>
        </a:spcBef>
        <a:spcAft>
          <a:spcPct val="0"/>
        </a:spcAft>
        <a:defRPr sz="3200" b="1">
          <a:solidFill>
            <a:schemeClr val="bg1"/>
          </a:solidFill>
          <a:latin typeface="Times New Roman" pitchFamily="18" charset="0"/>
        </a:defRPr>
      </a:lvl2pPr>
      <a:lvl3pPr algn="l" rtl="0" eaLnBrk="0" fontAlgn="base" hangingPunct="0">
        <a:spcBef>
          <a:spcPct val="0"/>
        </a:spcBef>
        <a:spcAft>
          <a:spcPct val="0"/>
        </a:spcAft>
        <a:defRPr sz="3200" b="1">
          <a:solidFill>
            <a:schemeClr val="bg1"/>
          </a:solidFill>
          <a:latin typeface="Times New Roman" pitchFamily="18" charset="0"/>
        </a:defRPr>
      </a:lvl3pPr>
      <a:lvl4pPr algn="l" rtl="0" eaLnBrk="0" fontAlgn="base" hangingPunct="0">
        <a:spcBef>
          <a:spcPct val="0"/>
        </a:spcBef>
        <a:spcAft>
          <a:spcPct val="0"/>
        </a:spcAft>
        <a:defRPr sz="3200" b="1">
          <a:solidFill>
            <a:schemeClr val="bg1"/>
          </a:solidFill>
          <a:latin typeface="Times New Roman" pitchFamily="18" charset="0"/>
        </a:defRPr>
      </a:lvl4pPr>
      <a:lvl5pPr algn="l" rtl="0" eaLnBrk="0" fontAlgn="base" hangingPunct="0">
        <a:spcBef>
          <a:spcPct val="0"/>
        </a:spcBef>
        <a:spcAft>
          <a:spcPct val="0"/>
        </a:spcAft>
        <a:defRPr sz="3200" b="1">
          <a:solidFill>
            <a:schemeClr val="bg1"/>
          </a:solidFill>
          <a:latin typeface="Times New Roman" pitchFamily="18" charset="0"/>
        </a:defRPr>
      </a:lvl5pPr>
      <a:lvl6pPr marL="457212" algn="l" rtl="0" fontAlgn="base">
        <a:spcBef>
          <a:spcPct val="0"/>
        </a:spcBef>
        <a:spcAft>
          <a:spcPct val="0"/>
        </a:spcAft>
        <a:defRPr sz="3200" b="1">
          <a:solidFill>
            <a:schemeClr val="bg1"/>
          </a:solidFill>
          <a:latin typeface="Times New Roman" pitchFamily="18" charset="0"/>
        </a:defRPr>
      </a:lvl6pPr>
      <a:lvl7pPr marL="914423" algn="l" rtl="0" fontAlgn="base">
        <a:spcBef>
          <a:spcPct val="0"/>
        </a:spcBef>
        <a:spcAft>
          <a:spcPct val="0"/>
        </a:spcAft>
        <a:defRPr sz="3200" b="1">
          <a:solidFill>
            <a:schemeClr val="bg1"/>
          </a:solidFill>
          <a:latin typeface="Times New Roman" pitchFamily="18" charset="0"/>
        </a:defRPr>
      </a:lvl7pPr>
      <a:lvl8pPr marL="1371634" algn="l" rtl="0" fontAlgn="base">
        <a:spcBef>
          <a:spcPct val="0"/>
        </a:spcBef>
        <a:spcAft>
          <a:spcPct val="0"/>
        </a:spcAft>
        <a:defRPr sz="3200" b="1">
          <a:solidFill>
            <a:schemeClr val="bg1"/>
          </a:solidFill>
          <a:latin typeface="Times New Roman" pitchFamily="18" charset="0"/>
        </a:defRPr>
      </a:lvl8pPr>
      <a:lvl9pPr marL="1828846" algn="l" rtl="0" fontAlgn="base">
        <a:spcBef>
          <a:spcPct val="0"/>
        </a:spcBef>
        <a:spcAft>
          <a:spcPct val="0"/>
        </a:spcAft>
        <a:defRPr sz="3200" b="1">
          <a:solidFill>
            <a:schemeClr val="bg1"/>
          </a:solidFill>
          <a:latin typeface="Times New Roman" pitchFamily="18" charset="0"/>
        </a:defRPr>
      </a:lvl9pPr>
    </p:titleStyle>
    <p:bodyStyle>
      <a:lvl1pPr marL="342908" indent="-342908" algn="just" rtl="0" eaLnBrk="0" fontAlgn="base" hangingPunct="0">
        <a:lnSpc>
          <a:spcPct val="150000"/>
        </a:lnSpc>
        <a:spcBef>
          <a:spcPts val="0"/>
        </a:spcBef>
        <a:spcAft>
          <a:spcPct val="0"/>
        </a:spcAft>
        <a:buChar char="•"/>
        <a:defRPr sz="3200">
          <a:solidFill>
            <a:schemeClr val="tx1"/>
          </a:solidFill>
          <a:latin typeface="+mj-lt"/>
          <a:ea typeface="Tahoma" panose="020B0604030504040204" pitchFamily="34" charset="0"/>
          <a:cs typeface="Tahoma" panose="020B0604030504040204" pitchFamily="34" charset="0"/>
        </a:defRPr>
      </a:lvl1pPr>
      <a:lvl2pPr marL="742969" indent="-285757" algn="just" rtl="0" eaLnBrk="0" fontAlgn="base" hangingPunct="0">
        <a:lnSpc>
          <a:spcPct val="150000"/>
        </a:lnSpc>
        <a:spcBef>
          <a:spcPts val="0"/>
        </a:spcBef>
        <a:spcAft>
          <a:spcPct val="0"/>
        </a:spcAft>
        <a:buChar char="–"/>
        <a:defRPr sz="2800">
          <a:solidFill>
            <a:schemeClr val="tx1"/>
          </a:solidFill>
          <a:latin typeface="+mj-lt"/>
          <a:ea typeface="Tahoma" panose="020B0604030504040204" pitchFamily="34" charset="0"/>
          <a:cs typeface="Tahoma" panose="020B0604030504040204" pitchFamily="34" charset="0"/>
        </a:defRPr>
      </a:lvl2pPr>
      <a:lvl3pPr marL="1143028" indent="-228606" algn="just" rtl="0" eaLnBrk="0" fontAlgn="base" hangingPunct="0">
        <a:lnSpc>
          <a:spcPct val="150000"/>
        </a:lnSpc>
        <a:spcBef>
          <a:spcPts val="0"/>
        </a:spcBef>
        <a:spcAft>
          <a:spcPct val="0"/>
        </a:spcAft>
        <a:buChar char="•"/>
        <a:defRPr sz="2400">
          <a:solidFill>
            <a:schemeClr val="tx1"/>
          </a:solidFill>
          <a:latin typeface="+mj-lt"/>
          <a:ea typeface="Tahoma" panose="020B0604030504040204" pitchFamily="34" charset="0"/>
          <a:cs typeface="Tahoma" panose="020B0604030504040204" pitchFamily="34" charset="0"/>
        </a:defRPr>
      </a:lvl3pPr>
      <a:lvl4pPr marL="1600240" indent="-228606" algn="just" rtl="0" eaLnBrk="0" fontAlgn="base" hangingPunct="0">
        <a:lnSpc>
          <a:spcPct val="150000"/>
        </a:lnSpc>
        <a:spcBef>
          <a:spcPts val="0"/>
        </a:spcBef>
        <a:spcAft>
          <a:spcPct val="0"/>
        </a:spcAft>
        <a:buChar char="–"/>
        <a:defRPr sz="2000">
          <a:solidFill>
            <a:schemeClr val="tx1"/>
          </a:solidFill>
          <a:latin typeface="+mj-lt"/>
          <a:ea typeface="Tahoma" panose="020B0604030504040204" pitchFamily="34" charset="0"/>
          <a:cs typeface="Tahoma" panose="020B0604030504040204" pitchFamily="34" charset="0"/>
        </a:defRPr>
      </a:lvl4pPr>
      <a:lvl5pPr marL="2057452" indent="-228606" algn="just" rtl="0" eaLnBrk="0" fontAlgn="base" hangingPunct="0">
        <a:lnSpc>
          <a:spcPct val="150000"/>
        </a:lnSpc>
        <a:spcBef>
          <a:spcPts val="0"/>
        </a:spcBef>
        <a:spcAft>
          <a:spcPct val="0"/>
        </a:spcAft>
        <a:buChar char="»"/>
        <a:defRPr sz="2000">
          <a:solidFill>
            <a:schemeClr val="tx1"/>
          </a:solidFill>
          <a:latin typeface="+mj-lt"/>
          <a:ea typeface="Tahoma" panose="020B0604030504040204" pitchFamily="34" charset="0"/>
          <a:cs typeface="Tahoma" panose="020B0604030504040204" pitchFamily="34" charset="0"/>
        </a:defRPr>
      </a:lvl5pPr>
      <a:lvl6pPr marL="2514663" indent="-228606" algn="l" rtl="0" fontAlgn="base">
        <a:spcBef>
          <a:spcPct val="20000"/>
        </a:spcBef>
        <a:spcAft>
          <a:spcPct val="0"/>
        </a:spcAft>
        <a:buChar char="»"/>
        <a:defRPr sz="2000">
          <a:solidFill>
            <a:schemeClr val="tx1"/>
          </a:solidFill>
          <a:latin typeface="+mn-lt"/>
        </a:defRPr>
      </a:lvl6pPr>
      <a:lvl7pPr marL="2971874" indent="-228606" algn="l" rtl="0" fontAlgn="base">
        <a:spcBef>
          <a:spcPct val="20000"/>
        </a:spcBef>
        <a:spcAft>
          <a:spcPct val="0"/>
        </a:spcAft>
        <a:buChar char="»"/>
        <a:defRPr sz="2000">
          <a:solidFill>
            <a:schemeClr val="tx1"/>
          </a:solidFill>
          <a:latin typeface="+mn-lt"/>
        </a:defRPr>
      </a:lvl7pPr>
      <a:lvl8pPr marL="3429086" indent="-228606" algn="l" rtl="0" fontAlgn="base">
        <a:spcBef>
          <a:spcPct val="20000"/>
        </a:spcBef>
        <a:spcAft>
          <a:spcPct val="0"/>
        </a:spcAft>
        <a:buChar char="»"/>
        <a:defRPr sz="2000">
          <a:solidFill>
            <a:schemeClr val="tx1"/>
          </a:solidFill>
          <a:latin typeface="+mn-lt"/>
        </a:defRPr>
      </a:lvl8pPr>
      <a:lvl9pPr marL="3886297" indent="-228606"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kM9ASKAni_s&amp;ab_channel=GCFLearnFree.org" TargetMode="External"/><Relationship Id="rId2" Type="http://schemas.openxmlformats.org/officeDocument/2006/relationships/hyperlink" Target="https://www.youtube.com/watch?v=oRkNaF0QvnI&amp;ab_channel=BBCIdeas" TargetMode="Externa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ctrTitle"/>
          </p:nvPr>
        </p:nvSpPr>
        <p:spPr>
          <a:xfrm>
            <a:off x="914400" y="2895600"/>
            <a:ext cx="10363200" cy="1905000"/>
          </a:xfrm>
        </p:spPr>
        <p:txBody>
          <a:bodyPr/>
          <a:lstStyle/>
          <a:p>
            <a:pPr>
              <a:tabLst>
                <a:tab pos="3832225" algn="l"/>
              </a:tabLst>
            </a:pPr>
            <a:r>
              <a:rPr lang="en-US" smtClean="0"/>
              <a:t>CHƯƠNG 1 </a:t>
            </a:r>
            <a:br>
              <a:rPr lang="en-US" smtClean="0"/>
            </a:br>
            <a:r>
              <a:rPr lang="en-US" smtClean="0"/>
              <a:t>GIỚI THIỆU VỀ MÔN HỌC</a:t>
            </a:r>
            <a:endParaRPr lang="en-US" dirty="0"/>
          </a:p>
        </p:txBody>
      </p:sp>
      <p:pic>
        <p:nvPicPr>
          <p:cNvPr id="6" name="Picture 2" descr="C++ Newbie Tour: Getting Started with C++ on Mac OSX"/>
          <p:cNvPicPr>
            <a:picLocks noChangeAspect="1" noChangeArrowheads="1"/>
          </p:cNvPicPr>
          <p:nvPr/>
        </p:nvPicPr>
        <p:blipFill rotWithShape="1">
          <a:blip r:embed="rId3">
            <a:extLst>
              <a:ext uri="{28A0092B-C50C-407E-A947-70E740481C1C}">
                <a14:useLocalDpi xmlns:a14="http://schemas.microsoft.com/office/drawing/2010/main" val="0"/>
              </a:ext>
            </a:extLst>
          </a:blip>
          <a:srcRect b="16847"/>
          <a:stretch/>
        </p:blipFill>
        <p:spPr bwMode="auto">
          <a:xfrm>
            <a:off x="2853556" y="304800"/>
            <a:ext cx="6484888" cy="2156978"/>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629"/>
    </mc:Choice>
    <mc:Fallback xmlns="">
      <p:transition spd="slow" advTm="162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t>Dữ</a:t>
            </a:r>
            <a:r>
              <a:rPr lang="en-US" altLang="en-US" dirty="0" smtClean="0"/>
              <a:t> </a:t>
            </a:r>
            <a:r>
              <a:rPr lang="en-US" altLang="en-US" dirty="0" err="1" smtClean="0"/>
              <a:t>liệu</a:t>
            </a:r>
            <a:r>
              <a:rPr lang="en-US" altLang="en-US" dirty="0" smtClean="0"/>
              <a:t> </a:t>
            </a:r>
            <a:r>
              <a:rPr lang="en-US" altLang="en-US" dirty="0" err="1" smtClean="0"/>
              <a:t>được</a:t>
            </a:r>
            <a:r>
              <a:rPr lang="en-US" altLang="en-US" dirty="0" smtClean="0"/>
              <a:t> </a:t>
            </a:r>
            <a:r>
              <a:rPr lang="en-US" altLang="en-US" dirty="0" err="1" smtClean="0"/>
              <a:t>lưu</a:t>
            </a:r>
            <a:r>
              <a:rPr lang="en-US" altLang="en-US" dirty="0" smtClean="0"/>
              <a:t> </a:t>
            </a:r>
            <a:r>
              <a:rPr lang="en-US" altLang="en-US" dirty="0" err="1" smtClean="0"/>
              <a:t>trữ</a:t>
            </a:r>
            <a:r>
              <a:rPr lang="en-US" altLang="en-US" dirty="0" smtClean="0"/>
              <a:t> </a:t>
            </a:r>
            <a:r>
              <a:rPr lang="en-US" altLang="en-US" dirty="0" err="1" smtClean="0"/>
              <a:t>như</a:t>
            </a:r>
            <a:r>
              <a:rPr lang="en-US" altLang="en-US" dirty="0" smtClean="0"/>
              <a:t> </a:t>
            </a:r>
            <a:r>
              <a:rPr lang="en-US" altLang="en-US" dirty="0" err="1" smtClean="0"/>
              <a:t>thế</a:t>
            </a:r>
            <a:r>
              <a:rPr lang="en-US" altLang="en-US" dirty="0" smtClean="0"/>
              <a:t> </a:t>
            </a:r>
            <a:r>
              <a:rPr lang="en-US" altLang="en-US" dirty="0" err="1" smtClean="0"/>
              <a:t>nào</a:t>
            </a:r>
            <a:r>
              <a:rPr lang="en-US" altLang="en-US" dirty="0" smtClean="0"/>
              <a:t>?</a:t>
            </a:r>
            <a:endParaRPr lang="en-US" dirty="0"/>
          </a:p>
        </p:txBody>
      </p:sp>
      <p:sp>
        <p:nvSpPr>
          <p:cNvPr id="3" name="Content Placeholder 2"/>
          <p:cNvSpPr>
            <a:spLocks noGrp="1"/>
          </p:cNvSpPr>
          <p:nvPr>
            <p:ph idx="1"/>
          </p:nvPr>
        </p:nvSpPr>
        <p:spPr>
          <a:xfrm>
            <a:off x="304800" y="1143000"/>
            <a:ext cx="6553200" cy="5333999"/>
          </a:xfrm>
        </p:spPr>
        <p:txBody>
          <a:bodyPr/>
          <a:lstStyle/>
          <a:p>
            <a:r>
              <a:rPr lang="en-US" sz="2300" dirty="0" err="1" smtClean="0"/>
              <a:t>Dữ</a:t>
            </a:r>
            <a:r>
              <a:rPr lang="en-US" sz="2300" dirty="0" smtClean="0"/>
              <a:t> </a:t>
            </a:r>
            <a:r>
              <a:rPr lang="en-US" sz="2300" dirty="0" err="1" smtClean="0"/>
              <a:t>liệu</a:t>
            </a:r>
            <a:r>
              <a:rPr lang="en-US" sz="2300" dirty="0" smtClean="0"/>
              <a:t> (Data) </a:t>
            </a:r>
            <a:r>
              <a:rPr lang="en-US" sz="2300" dirty="0" err="1" smtClean="0"/>
              <a:t>có</a:t>
            </a:r>
            <a:r>
              <a:rPr lang="en-US" sz="2300" dirty="0" smtClean="0"/>
              <a:t> </a:t>
            </a:r>
            <a:r>
              <a:rPr lang="en-US" sz="2300" dirty="0" err="1" smtClean="0"/>
              <a:t>nhiều</a:t>
            </a:r>
            <a:r>
              <a:rPr lang="en-US" sz="2300" dirty="0" smtClean="0"/>
              <a:t> </a:t>
            </a:r>
            <a:r>
              <a:rPr lang="en-US" sz="2300" dirty="0" err="1" smtClean="0"/>
              <a:t>dạng</a:t>
            </a:r>
            <a:r>
              <a:rPr lang="en-US" sz="2300" dirty="0" smtClean="0"/>
              <a:t> </a:t>
            </a:r>
            <a:r>
              <a:rPr lang="en-US" sz="2300" dirty="0" err="1" smtClean="0"/>
              <a:t>khác</a:t>
            </a:r>
            <a:r>
              <a:rPr lang="en-US" sz="2300" dirty="0" smtClean="0"/>
              <a:t> </a:t>
            </a:r>
            <a:r>
              <a:rPr lang="en-US" sz="2300" dirty="0" err="1" smtClean="0"/>
              <a:t>nhau</a:t>
            </a:r>
            <a:r>
              <a:rPr lang="en-US" sz="2300" dirty="0" smtClean="0"/>
              <a:t>, </a:t>
            </a:r>
            <a:r>
              <a:rPr lang="en-US" sz="2300" dirty="0" err="1" smtClean="0"/>
              <a:t>như</a:t>
            </a:r>
            <a:r>
              <a:rPr lang="en-US" sz="2300" dirty="0" smtClean="0"/>
              <a:t> </a:t>
            </a:r>
            <a:r>
              <a:rPr lang="en-US" sz="2300" dirty="0" err="1" smtClean="0"/>
              <a:t>số</a:t>
            </a:r>
            <a:r>
              <a:rPr lang="en-US" sz="2300" dirty="0" smtClean="0"/>
              <a:t>, </a:t>
            </a:r>
            <a:r>
              <a:rPr lang="en-US" sz="2300" dirty="0" err="1" smtClean="0"/>
              <a:t>ký</a:t>
            </a:r>
            <a:r>
              <a:rPr lang="en-US" sz="2300" dirty="0" smtClean="0"/>
              <a:t> </a:t>
            </a:r>
            <a:r>
              <a:rPr lang="en-US" sz="2300" dirty="0" err="1" smtClean="0"/>
              <a:t>tự</a:t>
            </a:r>
            <a:r>
              <a:rPr lang="en-US" sz="2300" dirty="0" smtClean="0"/>
              <a:t>, </a:t>
            </a:r>
            <a:r>
              <a:rPr lang="en-US" sz="2300" dirty="0" err="1" smtClean="0"/>
              <a:t>chuỗi</a:t>
            </a:r>
            <a:r>
              <a:rPr lang="en-US" sz="2300" dirty="0" smtClean="0"/>
              <a:t> </a:t>
            </a:r>
            <a:r>
              <a:rPr lang="en-US" sz="2300" dirty="0" err="1" smtClean="0"/>
              <a:t>ký</a:t>
            </a:r>
            <a:r>
              <a:rPr lang="en-US" sz="2300" dirty="0" smtClean="0"/>
              <a:t> </a:t>
            </a:r>
            <a:r>
              <a:rPr lang="en-US" sz="2300" dirty="0" err="1" smtClean="0"/>
              <a:t>tự</a:t>
            </a:r>
            <a:r>
              <a:rPr lang="en-US" sz="2300" dirty="0" smtClean="0"/>
              <a:t>. </a:t>
            </a:r>
            <a:r>
              <a:rPr lang="en-US" sz="2300" dirty="0" err="1" smtClean="0"/>
              <a:t>Chúng</a:t>
            </a:r>
            <a:r>
              <a:rPr lang="en-US" sz="2300" dirty="0" smtClean="0"/>
              <a:t> </a:t>
            </a:r>
            <a:r>
              <a:rPr lang="en-US" sz="2300" dirty="0" err="1" smtClean="0"/>
              <a:t>thường</a:t>
            </a:r>
            <a:r>
              <a:rPr lang="en-US" sz="2300" dirty="0" smtClean="0"/>
              <a:t> </a:t>
            </a:r>
            <a:r>
              <a:rPr lang="en-US" sz="2300" dirty="0" err="1" smtClean="0"/>
              <a:t>được</a:t>
            </a:r>
            <a:r>
              <a:rPr lang="en-US" sz="2300" dirty="0" smtClean="0"/>
              <a:t> </a:t>
            </a:r>
            <a:r>
              <a:rPr lang="en-US" sz="2300" dirty="0" err="1" smtClean="0"/>
              <a:t>mã</a:t>
            </a:r>
            <a:r>
              <a:rPr lang="en-US" sz="2300" dirty="0" smtClean="0"/>
              <a:t> </a:t>
            </a:r>
            <a:r>
              <a:rPr lang="en-US" sz="2300" dirty="0" err="1" smtClean="0"/>
              <a:t>hóa</a:t>
            </a:r>
            <a:r>
              <a:rPr lang="en-US" sz="2300" dirty="0" smtClean="0"/>
              <a:t> </a:t>
            </a:r>
            <a:r>
              <a:rPr lang="en-US" sz="2300" dirty="0" err="1" smtClean="0"/>
              <a:t>dưới</a:t>
            </a:r>
            <a:r>
              <a:rPr lang="en-US" sz="2300" dirty="0" smtClean="0"/>
              <a:t> </a:t>
            </a:r>
            <a:r>
              <a:rPr lang="en-US" sz="2300" dirty="0" err="1" smtClean="0"/>
              <a:t>dạng</a:t>
            </a:r>
            <a:r>
              <a:rPr lang="en-US" sz="2300" dirty="0" smtClean="0"/>
              <a:t> </a:t>
            </a:r>
            <a:r>
              <a:rPr lang="en-US" sz="2300" dirty="0" err="1" smtClean="0"/>
              <a:t>một</a:t>
            </a:r>
            <a:r>
              <a:rPr lang="en-US" sz="2300" dirty="0" smtClean="0"/>
              <a:t> </a:t>
            </a:r>
            <a:r>
              <a:rPr lang="en-US" sz="2300" dirty="0" err="1" smtClean="0"/>
              <a:t>chuỗi</a:t>
            </a:r>
            <a:r>
              <a:rPr lang="en-US" sz="2300" dirty="0" smtClean="0"/>
              <a:t> </a:t>
            </a:r>
            <a:r>
              <a:rPr lang="en-US" sz="2300" dirty="0" err="1" smtClean="0"/>
              <a:t>các</a:t>
            </a:r>
            <a:r>
              <a:rPr lang="en-US" sz="2300" dirty="0" smtClean="0"/>
              <a:t> bit (0 </a:t>
            </a:r>
            <a:r>
              <a:rPr lang="en-US" sz="2300" dirty="0" err="1" smtClean="0"/>
              <a:t>và</a:t>
            </a:r>
            <a:r>
              <a:rPr lang="en-US" sz="2300" dirty="0" smtClean="0"/>
              <a:t> 1). </a:t>
            </a:r>
          </a:p>
          <a:p>
            <a:r>
              <a:rPr lang="en-US" sz="2300" dirty="0" err="1" smtClean="0"/>
              <a:t>Máy</a:t>
            </a:r>
            <a:r>
              <a:rPr lang="en-US" sz="2300" dirty="0" smtClean="0"/>
              <a:t> </a:t>
            </a:r>
            <a:r>
              <a:rPr lang="en-US" sz="2300" dirty="0" err="1" smtClean="0"/>
              <a:t>tính</a:t>
            </a:r>
            <a:r>
              <a:rPr lang="en-US" sz="2300" dirty="0" smtClean="0"/>
              <a:t> </a:t>
            </a:r>
            <a:r>
              <a:rPr lang="en-US" sz="2300" dirty="0" err="1" smtClean="0"/>
              <a:t>sử</a:t>
            </a:r>
            <a:r>
              <a:rPr lang="en-US" sz="2300" dirty="0" smtClean="0"/>
              <a:t> </a:t>
            </a:r>
            <a:r>
              <a:rPr lang="en-US" sz="2300" dirty="0" err="1" smtClean="0"/>
              <a:t>dụng</a:t>
            </a:r>
            <a:r>
              <a:rPr lang="en-US" sz="2300" dirty="0" smtClean="0"/>
              <a:t> 0 </a:t>
            </a:r>
            <a:r>
              <a:rPr lang="en-US" sz="2300" dirty="0" err="1" smtClean="0"/>
              <a:t>và</a:t>
            </a:r>
            <a:r>
              <a:rPr lang="en-US" sz="2300" dirty="0" smtClean="0"/>
              <a:t> 1 </a:t>
            </a:r>
            <a:r>
              <a:rPr lang="en-US" sz="2300" dirty="0" err="1" smtClean="0"/>
              <a:t>bởi</a:t>
            </a:r>
            <a:r>
              <a:rPr lang="en-US" sz="2300" dirty="0" smtClean="0"/>
              <a:t> </a:t>
            </a:r>
            <a:r>
              <a:rPr lang="en-US" sz="2300" dirty="0" err="1" smtClean="0"/>
              <a:t>vì</a:t>
            </a:r>
            <a:r>
              <a:rPr lang="en-US" sz="2300" dirty="0" smtClean="0"/>
              <a:t> </a:t>
            </a:r>
            <a:r>
              <a:rPr lang="en-US" sz="2300" dirty="0" err="1" smtClean="0"/>
              <a:t>thiết</a:t>
            </a:r>
            <a:r>
              <a:rPr lang="en-US" sz="2300" dirty="0" smtClean="0"/>
              <a:t> </a:t>
            </a:r>
            <a:r>
              <a:rPr lang="en-US" sz="2300" dirty="0" err="1" smtClean="0"/>
              <a:t>bị</a:t>
            </a:r>
            <a:r>
              <a:rPr lang="en-US" sz="2300" dirty="0" smtClean="0"/>
              <a:t> </a:t>
            </a:r>
            <a:r>
              <a:rPr lang="en-US" sz="2300" dirty="0" err="1" smtClean="0"/>
              <a:t>điện</a:t>
            </a:r>
            <a:r>
              <a:rPr lang="en-US" sz="2300" dirty="0" smtClean="0"/>
              <a:t> </a:t>
            </a:r>
            <a:r>
              <a:rPr lang="en-US" sz="2300" dirty="0" err="1" smtClean="0"/>
              <a:t>tử</a:t>
            </a:r>
            <a:r>
              <a:rPr lang="en-US" sz="2300" dirty="0" smtClean="0"/>
              <a:t> </a:t>
            </a:r>
            <a:r>
              <a:rPr lang="en-US" sz="2300" dirty="0" err="1" smtClean="0"/>
              <a:t>có</a:t>
            </a:r>
            <a:r>
              <a:rPr lang="en-US" sz="2300" dirty="0" smtClean="0"/>
              <a:t> 2 </a:t>
            </a:r>
            <a:r>
              <a:rPr lang="en-US" sz="2300" dirty="0" err="1" smtClean="0"/>
              <a:t>trạng</a:t>
            </a:r>
            <a:r>
              <a:rPr lang="en-US" sz="2300" dirty="0" smtClean="0"/>
              <a:t> </a:t>
            </a:r>
            <a:r>
              <a:rPr lang="en-US" sz="2300" dirty="0" err="1" smtClean="0"/>
              <a:t>thái</a:t>
            </a:r>
            <a:r>
              <a:rPr lang="en-US" sz="2300" dirty="0" smtClean="0"/>
              <a:t> </a:t>
            </a:r>
            <a:r>
              <a:rPr lang="en-US" sz="2300" dirty="0" err="1" smtClean="0"/>
              <a:t>ổn</a:t>
            </a:r>
            <a:r>
              <a:rPr lang="en-US" sz="2300" dirty="0" smtClean="0"/>
              <a:t> </a:t>
            </a:r>
            <a:r>
              <a:rPr lang="en-US" sz="2300" dirty="0" err="1" smtClean="0"/>
              <a:t>định</a:t>
            </a:r>
            <a:r>
              <a:rPr lang="en-US" sz="2300" dirty="0" smtClean="0"/>
              <a:t> (</a:t>
            </a:r>
            <a:r>
              <a:rPr lang="en-US" sz="2300" dirty="0" err="1" smtClean="0"/>
              <a:t>có</a:t>
            </a:r>
            <a:r>
              <a:rPr lang="en-US" sz="2300" dirty="0" smtClean="0"/>
              <a:t> </a:t>
            </a:r>
            <a:r>
              <a:rPr lang="en-US" sz="2300" dirty="0" err="1" smtClean="0"/>
              <a:t>điện</a:t>
            </a:r>
            <a:r>
              <a:rPr lang="en-US" sz="2300" dirty="0" smtClean="0"/>
              <a:t> </a:t>
            </a:r>
            <a:r>
              <a:rPr lang="en-US" sz="2300" dirty="0" err="1" smtClean="0"/>
              <a:t>và</a:t>
            </a:r>
            <a:r>
              <a:rPr lang="en-US" sz="2300" dirty="0" smtClean="0"/>
              <a:t> </a:t>
            </a:r>
            <a:r>
              <a:rPr lang="en-US" sz="2300" dirty="0" err="1" smtClean="0"/>
              <a:t>không</a:t>
            </a:r>
            <a:r>
              <a:rPr lang="en-US" sz="2300" dirty="0" smtClean="0"/>
              <a:t> </a:t>
            </a:r>
            <a:r>
              <a:rPr lang="en-US" sz="2300" dirty="0" err="1" smtClean="0"/>
              <a:t>có</a:t>
            </a:r>
            <a:r>
              <a:rPr lang="en-US" sz="2300" dirty="0" smtClean="0"/>
              <a:t> </a:t>
            </a:r>
            <a:r>
              <a:rPr lang="en-US" sz="2300" dirty="0" err="1" smtClean="0"/>
              <a:t>điện</a:t>
            </a:r>
            <a:r>
              <a:rPr lang="en-US" sz="2300" dirty="0" smtClean="0"/>
              <a:t>).</a:t>
            </a:r>
          </a:p>
          <a:p>
            <a:r>
              <a:rPr lang="en-US" sz="2300" dirty="0" err="1" smtClean="0"/>
              <a:t>Lập</a:t>
            </a:r>
            <a:r>
              <a:rPr lang="en-US" sz="2300" dirty="0" smtClean="0"/>
              <a:t> </a:t>
            </a:r>
            <a:r>
              <a:rPr lang="en-US" sz="2300" dirty="0" err="1" smtClean="0"/>
              <a:t>trình</a:t>
            </a:r>
            <a:r>
              <a:rPr lang="en-US" sz="2300" dirty="0" smtClean="0"/>
              <a:t> </a:t>
            </a:r>
            <a:r>
              <a:rPr lang="en-US" sz="2300" dirty="0" err="1" smtClean="0"/>
              <a:t>viên</a:t>
            </a:r>
            <a:r>
              <a:rPr lang="en-US" sz="2300" dirty="0" smtClean="0"/>
              <a:t> </a:t>
            </a:r>
            <a:r>
              <a:rPr lang="en-US" sz="2300" dirty="0" err="1" smtClean="0"/>
              <a:t>không</a:t>
            </a:r>
            <a:r>
              <a:rPr lang="en-US" sz="2300" dirty="0" smtClean="0"/>
              <a:t> </a:t>
            </a:r>
            <a:r>
              <a:rPr lang="en-US" sz="2300" dirty="0" err="1" smtClean="0"/>
              <a:t>cần</a:t>
            </a:r>
            <a:r>
              <a:rPr lang="en-US" sz="2300" dirty="0" smtClean="0"/>
              <a:t> </a:t>
            </a:r>
            <a:r>
              <a:rPr lang="en-US" sz="2300" dirty="0" err="1" smtClean="0"/>
              <a:t>quan</a:t>
            </a:r>
            <a:r>
              <a:rPr lang="en-US" sz="2300" dirty="0" smtClean="0"/>
              <a:t> </a:t>
            </a:r>
            <a:r>
              <a:rPr lang="en-US" sz="2300" dirty="0" err="1" smtClean="0"/>
              <a:t>tâm</a:t>
            </a:r>
            <a:r>
              <a:rPr lang="en-US" sz="2300" dirty="0" smtClean="0"/>
              <a:t> </a:t>
            </a:r>
            <a:r>
              <a:rPr lang="en-US" sz="2300" dirty="0" err="1" smtClean="0"/>
              <a:t>nhiều</a:t>
            </a:r>
            <a:r>
              <a:rPr lang="en-US" sz="2300" dirty="0" smtClean="0"/>
              <a:t> </a:t>
            </a:r>
            <a:r>
              <a:rPr lang="en-US" sz="2300" dirty="0" err="1" smtClean="0"/>
              <a:t>đến</a:t>
            </a:r>
            <a:r>
              <a:rPr lang="en-US" sz="2300" dirty="0" smtClean="0"/>
              <a:t> </a:t>
            </a:r>
            <a:r>
              <a:rPr lang="en-US" sz="2300" dirty="0" err="1" smtClean="0"/>
              <a:t>việc</a:t>
            </a:r>
            <a:r>
              <a:rPr lang="en-US" sz="2300" dirty="0" smtClean="0"/>
              <a:t> </a:t>
            </a:r>
            <a:r>
              <a:rPr lang="en-US" sz="2300" dirty="0" err="1" smtClean="0"/>
              <a:t>mã</a:t>
            </a:r>
            <a:r>
              <a:rPr lang="en-US" sz="2300" dirty="0" smtClean="0"/>
              <a:t> </a:t>
            </a:r>
            <a:r>
              <a:rPr lang="en-US" sz="2300" dirty="0" err="1" smtClean="0"/>
              <a:t>hóa</a:t>
            </a:r>
            <a:r>
              <a:rPr lang="en-US" sz="2300" dirty="0" smtClean="0"/>
              <a:t> </a:t>
            </a:r>
            <a:r>
              <a:rPr lang="en-US" sz="2300" dirty="0" err="1" smtClean="0"/>
              <a:t>và</a:t>
            </a:r>
            <a:r>
              <a:rPr lang="en-US" sz="2300" dirty="0" smtClean="0"/>
              <a:t> </a:t>
            </a:r>
            <a:r>
              <a:rPr lang="en-US" sz="2300" dirty="0" err="1" smtClean="0"/>
              <a:t>giải</a:t>
            </a:r>
            <a:r>
              <a:rPr lang="en-US" sz="2300" dirty="0" smtClean="0"/>
              <a:t> </a:t>
            </a:r>
            <a:r>
              <a:rPr lang="en-US" sz="2300" dirty="0" err="1" smtClean="0"/>
              <a:t>mã</a:t>
            </a:r>
            <a:r>
              <a:rPr lang="en-US" sz="2300" dirty="0" smtClean="0"/>
              <a:t> </a:t>
            </a:r>
            <a:r>
              <a:rPr lang="en-US" sz="2300" dirty="0" err="1" smtClean="0"/>
              <a:t>dữ</a:t>
            </a:r>
            <a:r>
              <a:rPr lang="en-US" sz="2300" dirty="0" smtClean="0"/>
              <a:t> </a:t>
            </a:r>
            <a:r>
              <a:rPr lang="en-US" sz="2300" dirty="0" err="1" smtClean="0"/>
              <a:t>liệu</a:t>
            </a:r>
            <a:r>
              <a:rPr lang="en-US" sz="2300" dirty="0" smtClean="0"/>
              <a:t> (</a:t>
            </a:r>
            <a:r>
              <a:rPr lang="en-US" sz="2300" dirty="0" err="1" smtClean="0"/>
              <a:t>hệ</a:t>
            </a:r>
            <a:r>
              <a:rPr lang="en-US" sz="2300" dirty="0" smtClean="0"/>
              <a:t> </a:t>
            </a:r>
            <a:r>
              <a:rPr lang="en-US" sz="2300" dirty="0" err="1" smtClean="0"/>
              <a:t>thống</a:t>
            </a:r>
            <a:r>
              <a:rPr lang="en-US" sz="2300" dirty="0" smtClean="0"/>
              <a:t> </a:t>
            </a:r>
            <a:r>
              <a:rPr lang="en-US" sz="2300" dirty="0" err="1" smtClean="0"/>
              <a:t>sẽ</a:t>
            </a:r>
            <a:r>
              <a:rPr lang="en-US" sz="2300" dirty="0" smtClean="0"/>
              <a:t> </a:t>
            </a:r>
            <a:r>
              <a:rPr lang="en-US" sz="2300" dirty="0" err="1" smtClean="0"/>
              <a:t>hỗ</a:t>
            </a:r>
            <a:r>
              <a:rPr lang="en-US" sz="2300" dirty="0" smtClean="0"/>
              <a:t> </a:t>
            </a:r>
            <a:r>
              <a:rPr lang="en-US" sz="2300" dirty="0" err="1" smtClean="0"/>
              <a:t>trợ</a:t>
            </a:r>
            <a:r>
              <a:rPr lang="en-US" sz="2300" dirty="0" smtClean="0"/>
              <a:t> </a:t>
            </a:r>
            <a:r>
              <a:rPr lang="en-US" sz="2300" dirty="0" err="1" smtClean="0"/>
              <a:t>việc</a:t>
            </a:r>
            <a:r>
              <a:rPr lang="en-US" sz="2300" dirty="0" smtClean="0"/>
              <a:t> </a:t>
            </a:r>
            <a:r>
              <a:rPr lang="en-US" sz="2300" dirty="0" err="1" smtClean="0"/>
              <a:t>này</a:t>
            </a:r>
            <a:r>
              <a:rPr lang="en-US" sz="2300" dirty="0" smtClean="0"/>
              <a:t>).</a:t>
            </a:r>
          </a:p>
          <a:p>
            <a:r>
              <a:rPr lang="en-US" sz="2300" dirty="0" err="1" smtClean="0"/>
              <a:t>Ví</a:t>
            </a:r>
            <a:r>
              <a:rPr lang="en-US" sz="2300" dirty="0" smtClean="0"/>
              <a:t> </a:t>
            </a:r>
            <a:r>
              <a:rPr lang="en-US" sz="2300" dirty="0" err="1" smtClean="0"/>
              <a:t>dụ</a:t>
            </a:r>
            <a:r>
              <a:rPr lang="en-US" sz="2300" dirty="0" smtClean="0"/>
              <a:t>, </a:t>
            </a:r>
            <a:r>
              <a:rPr lang="en-US" sz="2300" dirty="0" err="1" smtClean="0"/>
              <a:t>chữ</a:t>
            </a:r>
            <a:r>
              <a:rPr lang="en-US" sz="2300" dirty="0" smtClean="0"/>
              <a:t> ‘J’ </a:t>
            </a:r>
            <a:r>
              <a:rPr lang="en-US" sz="2300" dirty="0" err="1" smtClean="0"/>
              <a:t>được</a:t>
            </a:r>
            <a:r>
              <a:rPr lang="en-US" sz="2300" dirty="0" smtClean="0"/>
              <a:t> </a:t>
            </a:r>
            <a:r>
              <a:rPr lang="en-US" sz="2300" dirty="0" err="1" smtClean="0"/>
              <a:t>biểu</a:t>
            </a:r>
            <a:r>
              <a:rPr lang="en-US" sz="2300" dirty="0" smtClean="0"/>
              <a:t> </a:t>
            </a:r>
            <a:r>
              <a:rPr lang="en-US" sz="2300" dirty="0" err="1" smtClean="0"/>
              <a:t>diễn</a:t>
            </a:r>
            <a:r>
              <a:rPr lang="en-US" sz="2300" dirty="0" smtClean="0"/>
              <a:t> </a:t>
            </a:r>
            <a:r>
              <a:rPr lang="en-US" sz="2300" dirty="0" err="1" smtClean="0"/>
              <a:t>dưới</a:t>
            </a:r>
            <a:r>
              <a:rPr lang="en-US" sz="2300" dirty="0" smtClean="0"/>
              <a:t> </a:t>
            </a:r>
            <a:r>
              <a:rPr lang="en-US" sz="2300" dirty="0" err="1" smtClean="0"/>
              <a:t>dạng</a:t>
            </a:r>
            <a:r>
              <a:rPr lang="en-US" sz="2300" dirty="0" smtClean="0"/>
              <a:t> 01001010 </a:t>
            </a:r>
            <a:r>
              <a:rPr lang="en-US" sz="2300" dirty="0" err="1" smtClean="0"/>
              <a:t>trong</a:t>
            </a:r>
            <a:r>
              <a:rPr lang="en-US" sz="2300" dirty="0" smtClean="0"/>
              <a:t> 1 byte. </a:t>
            </a:r>
            <a:r>
              <a:rPr lang="en-US" sz="2300" dirty="0" err="1" smtClean="0"/>
              <a:t>Nếu</a:t>
            </a:r>
            <a:r>
              <a:rPr lang="en-US" sz="2300" dirty="0"/>
              <a:t> </a:t>
            </a:r>
            <a:r>
              <a:rPr lang="en-US" sz="2300" dirty="0" err="1" smtClean="0"/>
              <a:t>dữ</a:t>
            </a:r>
            <a:r>
              <a:rPr lang="en-US" sz="2300" dirty="0" smtClean="0"/>
              <a:t> </a:t>
            </a:r>
            <a:r>
              <a:rPr lang="en-US" sz="2300" dirty="0" err="1" smtClean="0"/>
              <a:t>liệu</a:t>
            </a:r>
            <a:r>
              <a:rPr lang="en-US" sz="2300" dirty="0" smtClean="0"/>
              <a:t> </a:t>
            </a:r>
            <a:r>
              <a:rPr lang="en-US" sz="2300" dirty="0" err="1" smtClean="0"/>
              <a:t>cần</a:t>
            </a:r>
            <a:r>
              <a:rPr lang="en-US" sz="2300" dirty="0" smtClean="0"/>
              <a:t> </a:t>
            </a:r>
            <a:r>
              <a:rPr lang="en-US" sz="2300" dirty="0" err="1" smtClean="0"/>
              <a:t>nhiều</a:t>
            </a:r>
            <a:r>
              <a:rPr lang="en-US" sz="2300" dirty="0" smtClean="0"/>
              <a:t> </a:t>
            </a:r>
            <a:r>
              <a:rPr lang="en-US" sz="2300" dirty="0" err="1" smtClean="0"/>
              <a:t>hơn</a:t>
            </a:r>
            <a:r>
              <a:rPr lang="en-US" sz="2300" dirty="0" smtClean="0"/>
              <a:t> 1 byte, </a:t>
            </a:r>
            <a:r>
              <a:rPr lang="en-US" sz="2300" dirty="0" err="1" smtClean="0"/>
              <a:t>máy</a:t>
            </a:r>
            <a:r>
              <a:rPr lang="en-US" sz="2300" dirty="0" smtClean="0"/>
              <a:t> </a:t>
            </a:r>
            <a:r>
              <a:rPr lang="en-US" sz="2300" dirty="0" err="1" smtClean="0"/>
              <a:t>tính</a:t>
            </a:r>
            <a:r>
              <a:rPr lang="en-US" sz="2300" dirty="0" smtClean="0"/>
              <a:t> </a:t>
            </a:r>
            <a:r>
              <a:rPr lang="en-US" sz="2300" dirty="0" err="1" smtClean="0"/>
              <a:t>sẽ</a:t>
            </a:r>
            <a:r>
              <a:rPr lang="en-US" sz="2300" dirty="0" smtClean="0"/>
              <a:t> </a:t>
            </a:r>
            <a:r>
              <a:rPr lang="en-US" sz="2300" dirty="0" err="1" smtClean="0"/>
              <a:t>sử</a:t>
            </a:r>
            <a:r>
              <a:rPr lang="en-US" sz="2300" dirty="0" smtClean="0"/>
              <a:t> </a:t>
            </a:r>
            <a:r>
              <a:rPr lang="en-US" sz="2300" dirty="0" err="1" smtClean="0"/>
              <a:t>dụng</a:t>
            </a:r>
            <a:r>
              <a:rPr lang="en-US" sz="2300" dirty="0" smtClean="0"/>
              <a:t> </a:t>
            </a:r>
            <a:r>
              <a:rPr lang="en-US" sz="2300" dirty="0" err="1" smtClean="0"/>
              <a:t>những</a:t>
            </a:r>
            <a:r>
              <a:rPr lang="en-US" sz="2300" dirty="0" smtClean="0"/>
              <a:t> byte </a:t>
            </a:r>
            <a:r>
              <a:rPr lang="en-US" sz="2300" dirty="0" err="1" smtClean="0"/>
              <a:t>liền</a:t>
            </a:r>
            <a:r>
              <a:rPr lang="en-US" sz="2300" dirty="0" smtClean="0"/>
              <a:t> </a:t>
            </a:r>
            <a:r>
              <a:rPr lang="en-US" sz="2300" dirty="0" err="1" smtClean="0"/>
              <a:t>kề</a:t>
            </a:r>
            <a:r>
              <a:rPr lang="en-US" sz="2300" dirty="0" smtClean="0"/>
              <a:t>.</a:t>
            </a:r>
            <a:endParaRPr lang="en-US" sz="23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10</a:t>
            </a:fld>
            <a:endParaRPr lang="en-US" dirty="0"/>
          </a:p>
        </p:txBody>
      </p:sp>
      <p:graphicFrame>
        <p:nvGraphicFramePr>
          <p:cNvPr id="5" name="Object 5"/>
          <p:cNvGraphicFramePr>
            <a:graphicFrameLocks noChangeAspect="1"/>
          </p:cNvGraphicFramePr>
          <p:nvPr>
            <p:extLst/>
          </p:nvPr>
        </p:nvGraphicFramePr>
        <p:xfrm>
          <a:off x="6858000" y="1524000"/>
          <a:ext cx="5994400" cy="4495800"/>
        </p:xfrm>
        <a:graphic>
          <a:graphicData uri="http://schemas.openxmlformats.org/presentationml/2006/ole">
            <mc:AlternateContent xmlns:mc="http://schemas.openxmlformats.org/markup-compatibility/2006">
              <mc:Choice xmlns:v="urn:schemas-microsoft-com:vml" Requires="v">
                <p:oleObj spid="_x0000_s6217" name="Picture" r:id="rId3" imgW="2820600" imgH="2114640" progId="Word.Picture.8">
                  <p:embed/>
                </p:oleObj>
              </mc:Choice>
              <mc:Fallback>
                <p:oleObj name="Picture" r:id="rId3" imgW="2820600" imgH="2114640" progId="Word.Picture.8">
                  <p:embed/>
                  <p:pic>
                    <p:nvPicPr>
                      <p:cNvPr id="5" name="Object 5"/>
                      <p:cNvPicPr>
                        <a:picLocks noChangeAspect="1" noChangeArrowheads="1"/>
                      </p:cNvPicPr>
                      <p:nvPr/>
                    </p:nvPicPr>
                    <p:blipFill>
                      <a:blip r:embed="rId4"/>
                      <a:srcRect/>
                      <a:stretch>
                        <a:fillRect/>
                      </a:stretch>
                    </p:blipFill>
                    <p:spPr bwMode="auto">
                      <a:xfrm>
                        <a:off x="6858000" y="1524000"/>
                        <a:ext cx="5994400" cy="4495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343667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71800" y="2394268"/>
            <a:ext cx="7772400" cy="4141726"/>
          </a:xfrm>
          <a:prstGeom prst="rect">
            <a:avLst/>
          </a:prstGeom>
        </p:spPr>
      </p:pic>
      <p:sp>
        <p:nvSpPr>
          <p:cNvPr id="2" name="Title 1"/>
          <p:cNvSpPr>
            <a:spLocks noGrp="1"/>
          </p:cNvSpPr>
          <p:nvPr>
            <p:ph type="title"/>
          </p:nvPr>
        </p:nvSpPr>
        <p:spPr/>
        <p:txBody>
          <a:bodyPr/>
          <a:lstStyle/>
          <a:p>
            <a:r>
              <a:rPr lang="en-US"/>
              <a:t>Step 2 — Design Solution </a:t>
            </a:r>
            <a:r>
              <a:rPr lang="en-US" smtClean="0"/>
              <a:t>(2/6</a:t>
            </a:r>
            <a:r>
              <a:rPr lang="en-US"/>
              <a:t>)</a:t>
            </a:r>
          </a:p>
        </p:txBody>
      </p:sp>
      <p:sp>
        <p:nvSpPr>
          <p:cNvPr id="3" name="Content Placeholder 2"/>
          <p:cNvSpPr>
            <a:spLocks noGrp="1"/>
          </p:cNvSpPr>
          <p:nvPr>
            <p:ph idx="1"/>
          </p:nvPr>
        </p:nvSpPr>
        <p:spPr/>
        <p:txBody>
          <a:bodyPr/>
          <a:lstStyle/>
          <a:p>
            <a:r>
              <a:rPr lang="vi-VN"/>
              <a:t>Sơ đồ phân cấp chức năng- hierarchy chart?</a:t>
            </a:r>
          </a:p>
          <a:p>
            <a:pPr marL="0" indent="0">
              <a:buNone/>
            </a:pPr>
            <a:r>
              <a:rPr lang="vi-VN" b="1"/>
              <a:t>➢ Trực quan hóa các modules chương trình</a:t>
            </a:r>
          </a:p>
          <a:p>
            <a:pPr marL="0" indent="0">
              <a:buNone/>
            </a:pPr>
            <a:r>
              <a:rPr lang="vi-VN" b="1"/>
              <a:t>➢ Còn gọi là sơ đồ cấu trúc</a:t>
            </a:r>
            <a:endParaRPr lang="en-US" b="1"/>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100</a:t>
            </a:fld>
            <a:endParaRPr lang="en-US" dirty="0"/>
          </a:p>
        </p:txBody>
      </p:sp>
    </p:spTree>
    <p:extLst>
      <p:ext uri="{BB962C8B-B14F-4D97-AF65-F5344CB8AC3E}">
        <p14:creationId xmlns:p14="http://schemas.microsoft.com/office/powerpoint/2010/main" val="39410259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2 — Design Solution </a:t>
            </a:r>
            <a:r>
              <a:rPr lang="en-US" smtClean="0"/>
              <a:t>(3/6</a:t>
            </a:r>
            <a:r>
              <a:rPr lang="en-US"/>
              <a:t>)</a:t>
            </a:r>
          </a:p>
        </p:txBody>
      </p:sp>
      <p:sp>
        <p:nvSpPr>
          <p:cNvPr id="3" name="Content Placeholder 2"/>
          <p:cNvSpPr>
            <a:spLocks noGrp="1"/>
          </p:cNvSpPr>
          <p:nvPr>
            <p:ph idx="1"/>
          </p:nvPr>
        </p:nvSpPr>
        <p:spPr>
          <a:xfrm>
            <a:off x="304800" y="1143000"/>
            <a:ext cx="9372600" cy="5333999"/>
          </a:xfrm>
        </p:spPr>
        <p:txBody>
          <a:bodyPr/>
          <a:lstStyle/>
          <a:p>
            <a:r>
              <a:rPr lang="en-US"/>
              <a:t>Object-oriented (OO) design là gì</a:t>
            </a:r>
            <a:r>
              <a:rPr lang="en-US" smtClean="0"/>
              <a:t>?</a:t>
            </a:r>
          </a:p>
          <a:p>
            <a:r>
              <a:rPr lang="en-US" b="1" smtClean="0"/>
              <a:t>Lập trình viên</a:t>
            </a:r>
            <a:r>
              <a:rPr lang="vi-VN" b="1" smtClean="0"/>
              <a:t> </a:t>
            </a:r>
            <a:r>
              <a:rPr lang="vi-VN" b="1"/>
              <a:t>đóng gói dữ liệu và các thủ </a:t>
            </a:r>
            <a:r>
              <a:rPr lang="vi-VN" b="1" smtClean="0"/>
              <a:t>tục</a:t>
            </a:r>
            <a:r>
              <a:rPr lang="en-US" b="1" smtClean="0"/>
              <a:t> </a:t>
            </a:r>
            <a:r>
              <a:rPr lang="vi-VN" b="1" smtClean="0"/>
              <a:t>xử </a:t>
            </a:r>
            <a:r>
              <a:rPr lang="vi-VN" b="1"/>
              <a:t>lý dữ liệu trong 1 object</a:t>
            </a:r>
          </a:p>
          <a:p>
            <a:pPr lvl="1"/>
            <a:r>
              <a:rPr lang="vi-VN" sz="2800" smtClean="0"/>
              <a:t>Các </a:t>
            </a:r>
            <a:r>
              <a:rPr lang="vi-VN" sz="2800"/>
              <a:t>objects được nhóm lại thành </a:t>
            </a:r>
            <a:r>
              <a:rPr lang="vi-VN" sz="2800" smtClean="0"/>
              <a:t>các</a:t>
            </a:r>
            <a:r>
              <a:rPr lang="en-US" sz="2800" smtClean="0"/>
              <a:t> </a:t>
            </a:r>
            <a:r>
              <a:rPr lang="vi-VN" sz="2800" smtClean="0"/>
              <a:t>classes</a:t>
            </a:r>
            <a:endParaRPr lang="vi-VN" sz="2800"/>
          </a:p>
          <a:p>
            <a:pPr lvl="1"/>
            <a:r>
              <a:rPr lang="vi-VN" sz="2800" smtClean="0"/>
              <a:t>Biểu </a:t>
            </a:r>
            <a:r>
              <a:rPr lang="vi-VN" sz="2800"/>
              <a:t>đồ lớp thể hiện trực quan </a:t>
            </a:r>
            <a:r>
              <a:rPr lang="vi-VN" sz="2800" smtClean="0"/>
              <a:t>các</a:t>
            </a:r>
            <a:r>
              <a:rPr lang="en-US" sz="2800" smtClean="0"/>
              <a:t> </a:t>
            </a:r>
            <a:r>
              <a:rPr lang="vi-VN" sz="2800" smtClean="0"/>
              <a:t>quan </a:t>
            </a:r>
            <a:r>
              <a:rPr lang="vi-VN" sz="2800"/>
              <a:t>hệ phân cấp quan hệ của </a:t>
            </a:r>
            <a:r>
              <a:rPr lang="vi-VN" sz="2800" smtClean="0"/>
              <a:t>các</a:t>
            </a:r>
            <a:r>
              <a:rPr lang="en-US" sz="2800" smtClean="0"/>
              <a:t> </a:t>
            </a:r>
            <a:r>
              <a:rPr lang="vi-VN" sz="2800" smtClean="0"/>
              <a:t>classes</a:t>
            </a:r>
            <a:endParaRPr lang="en-US" sz="280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101</a:t>
            </a:fld>
            <a:endParaRPr lang="en-US" dirty="0"/>
          </a:p>
        </p:txBody>
      </p:sp>
      <p:pic>
        <p:nvPicPr>
          <p:cNvPr id="5" name="Picture 4"/>
          <p:cNvPicPr>
            <a:picLocks noChangeAspect="1"/>
          </p:cNvPicPr>
          <p:nvPr/>
        </p:nvPicPr>
        <p:blipFill>
          <a:blip r:embed="rId2"/>
          <a:stretch>
            <a:fillRect/>
          </a:stretch>
        </p:blipFill>
        <p:spPr>
          <a:xfrm>
            <a:off x="9906000" y="1055309"/>
            <a:ext cx="1790816" cy="5387796"/>
          </a:xfrm>
          <a:prstGeom prst="rect">
            <a:avLst/>
          </a:prstGeom>
        </p:spPr>
      </p:pic>
    </p:spTree>
    <p:extLst>
      <p:ext uri="{BB962C8B-B14F-4D97-AF65-F5344CB8AC3E}">
        <p14:creationId xmlns:p14="http://schemas.microsoft.com/office/powerpoint/2010/main" val="26706239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2 — Design Solution </a:t>
            </a:r>
            <a:r>
              <a:rPr lang="en-US" smtClean="0"/>
              <a:t>(4/6</a:t>
            </a:r>
            <a:r>
              <a:rPr lang="en-US"/>
              <a:t>)</a:t>
            </a:r>
          </a:p>
        </p:txBody>
      </p:sp>
      <p:sp>
        <p:nvSpPr>
          <p:cNvPr id="3" name="Content Placeholder 2"/>
          <p:cNvSpPr>
            <a:spLocks noGrp="1"/>
          </p:cNvSpPr>
          <p:nvPr>
            <p:ph idx="1"/>
          </p:nvPr>
        </p:nvSpPr>
        <p:spPr>
          <a:xfrm>
            <a:off x="304800" y="1143000"/>
            <a:ext cx="5105400" cy="5333999"/>
          </a:xfrm>
        </p:spPr>
        <p:txBody>
          <a:bodyPr/>
          <a:lstStyle/>
          <a:p>
            <a:r>
              <a:rPr lang="en-US" smtClean="0"/>
              <a:t>Cấu trúc rẽ nhánh</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102</a:t>
            </a:fld>
            <a:endParaRPr lang="en-US" dirty="0"/>
          </a:p>
        </p:txBody>
      </p:sp>
      <p:pic>
        <p:nvPicPr>
          <p:cNvPr id="5" name="Picture 4"/>
          <p:cNvPicPr>
            <a:picLocks noChangeAspect="1"/>
          </p:cNvPicPr>
          <p:nvPr/>
        </p:nvPicPr>
        <p:blipFill>
          <a:blip r:embed="rId2"/>
          <a:stretch>
            <a:fillRect/>
          </a:stretch>
        </p:blipFill>
        <p:spPr>
          <a:xfrm>
            <a:off x="381000" y="1752600"/>
            <a:ext cx="4839100" cy="4791109"/>
          </a:xfrm>
          <a:prstGeom prst="rect">
            <a:avLst/>
          </a:prstGeom>
        </p:spPr>
      </p:pic>
      <p:sp>
        <p:nvSpPr>
          <p:cNvPr id="6" name="Content Placeholder 2"/>
          <p:cNvSpPr txBox="1">
            <a:spLocks/>
          </p:cNvSpPr>
          <p:nvPr/>
        </p:nvSpPr>
        <p:spPr bwMode="auto">
          <a:xfrm>
            <a:off x="5410200" y="1143000"/>
            <a:ext cx="6477000" cy="533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just" rtl="0" eaLnBrk="0" fontAlgn="base" hangingPunct="0">
              <a:lnSpc>
                <a:spcPct val="140000"/>
              </a:lnSpc>
              <a:spcBef>
                <a:spcPts val="0"/>
              </a:spcBef>
              <a:spcAft>
                <a:spcPct val="0"/>
              </a:spcAft>
              <a:buChar char="•"/>
              <a:defRPr sz="3000">
                <a:solidFill>
                  <a:schemeClr val="tx1"/>
                </a:solidFill>
                <a:latin typeface="+mj-lt"/>
                <a:ea typeface="Tahoma" panose="020B0604030504040204" pitchFamily="34" charset="0"/>
                <a:cs typeface="Tahoma" panose="020B0604030504040204" pitchFamily="34" charset="0"/>
              </a:defRPr>
            </a:lvl1pPr>
            <a:lvl2pPr marL="742969" indent="-285757" algn="just" rtl="0" eaLnBrk="0" fontAlgn="base" hangingPunct="0">
              <a:lnSpc>
                <a:spcPct val="140000"/>
              </a:lnSpc>
              <a:spcBef>
                <a:spcPts val="0"/>
              </a:spcBef>
              <a:spcAft>
                <a:spcPct val="0"/>
              </a:spcAft>
              <a:buChar char="–"/>
              <a:defRPr sz="2400">
                <a:solidFill>
                  <a:schemeClr val="tx1"/>
                </a:solidFill>
                <a:latin typeface="+mj-lt"/>
                <a:ea typeface="Tahoma" panose="020B0604030504040204" pitchFamily="34" charset="0"/>
                <a:cs typeface="Tahoma" panose="020B0604030504040204" pitchFamily="34" charset="0"/>
              </a:defRPr>
            </a:lvl2pPr>
            <a:lvl3pPr marL="1143028" indent="-228606" algn="just" rtl="0" eaLnBrk="0" fontAlgn="base" hangingPunct="0">
              <a:lnSpc>
                <a:spcPct val="140000"/>
              </a:lnSpc>
              <a:spcBef>
                <a:spcPts val="0"/>
              </a:spcBef>
              <a:spcAft>
                <a:spcPct val="0"/>
              </a:spcAft>
              <a:buChar char="•"/>
              <a:defRPr sz="2000">
                <a:solidFill>
                  <a:schemeClr val="tx1"/>
                </a:solidFill>
                <a:latin typeface="+mj-lt"/>
                <a:ea typeface="Tahoma" panose="020B0604030504040204" pitchFamily="34" charset="0"/>
                <a:cs typeface="Tahoma" panose="020B0604030504040204" pitchFamily="34" charset="0"/>
              </a:defRPr>
            </a:lvl3pPr>
            <a:lvl4pPr marL="1600240"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4pPr>
            <a:lvl5pPr marL="2057452"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5pPr>
            <a:lvl6pPr marL="2514663" indent="-228606" algn="l" rtl="0" fontAlgn="base">
              <a:spcBef>
                <a:spcPct val="20000"/>
              </a:spcBef>
              <a:spcAft>
                <a:spcPct val="0"/>
              </a:spcAft>
              <a:buChar char="»"/>
              <a:defRPr sz="2000">
                <a:solidFill>
                  <a:schemeClr val="tx1"/>
                </a:solidFill>
                <a:latin typeface="+mn-lt"/>
              </a:defRPr>
            </a:lvl6pPr>
            <a:lvl7pPr marL="2971874" indent="-228606" algn="l" rtl="0" fontAlgn="base">
              <a:spcBef>
                <a:spcPct val="20000"/>
              </a:spcBef>
              <a:spcAft>
                <a:spcPct val="0"/>
              </a:spcAft>
              <a:buChar char="»"/>
              <a:defRPr sz="2000">
                <a:solidFill>
                  <a:schemeClr val="tx1"/>
                </a:solidFill>
                <a:latin typeface="+mn-lt"/>
              </a:defRPr>
            </a:lvl7pPr>
            <a:lvl8pPr marL="3429086" indent="-228606" algn="l" rtl="0" fontAlgn="base">
              <a:spcBef>
                <a:spcPct val="20000"/>
              </a:spcBef>
              <a:spcAft>
                <a:spcPct val="0"/>
              </a:spcAft>
              <a:buChar char="»"/>
              <a:defRPr sz="2000">
                <a:solidFill>
                  <a:schemeClr val="tx1"/>
                </a:solidFill>
                <a:latin typeface="+mn-lt"/>
              </a:defRPr>
            </a:lvl8pPr>
            <a:lvl9pPr marL="3886297" indent="-228606" algn="l" rtl="0" fontAlgn="base">
              <a:spcBef>
                <a:spcPct val="20000"/>
              </a:spcBef>
              <a:spcAft>
                <a:spcPct val="0"/>
              </a:spcAft>
              <a:buChar char="»"/>
              <a:defRPr sz="2000">
                <a:solidFill>
                  <a:schemeClr val="tx1"/>
                </a:solidFill>
                <a:latin typeface="+mn-lt"/>
              </a:defRPr>
            </a:lvl9pPr>
          </a:lstStyle>
          <a:p>
            <a:r>
              <a:rPr lang="vi-VN" b="1" kern="0"/>
              <a:t>Chỉ ra action </a:t>
            </a:r>
            <a:r>
              <a:rPr lang="vi-VN" b="1" kern="0" smtClean="0"/>
              <a:t>tương</a:t>
            </a:r>
            <a:r>
              <a:rPr lang="en-US" b="1" kern="0" smtClean="0"/>
              <a:t> </a:t>
            </a:r>
            <a:r>
              <a:rPr lang="vi-VN" b="1" kern="0" smtClean="0"/>
              <a:t>ứng </a:t>
            </a:r>
            <a:r>
              <a:rPr lang="vi-VN" b="1" kern="0"/>
              <a:t>điều kiện</a:t>
            </a:r>
          </a:p>
          <a:p>
            <a:r>
              <a:rPr lang="en-US" b="1" kern="0" smtClean="0"/>
              <a:t>Có </a:t>
            </a:r>
            <a:r>
              <a:rPr lang="vi-VN" b="1" kern="0" smtClean="0"/>
              <a:t>2 </a:t>
            </a:r>
            <a:r>
              <a:rPr lang="vi-VN" b="1" kern="0"/>
              <a:t>kiểu</a:t>
            </a:r>
          </a:p>
          <a:p>
            <a:pPr lvl="1"/>
            <a:r>
              <a:rPr lang="vi-VN" sz="2800" kern="0" smtClean="0"/>
              <a:t>Case </a:t>
            </a:r>
            <a:r>
              <a:rPr lang="vi-VN" sz="2800" kern="0"/>
              <a:t>control structure</a:t>
            </a:r>
          </a:p>
          <a:p>
            <a:pPr lvl="1"/>
            <a:r>
              <a:rPr lang="vi-VN" sz="2800" kern="0" smtClean="0"/>
              <a:t>If-then-else control</a:t>
            </a:r>
            <a:r>
              <a:rPr lang="en-US" sz="2800" kern="0" smtClean="0"/>
              <a:t> </a:t>
            </a:r>
            <a:r>
              <a:rPr lang="vi-VN" sz="2800" kern="0" smtClean="0"/>
              <a:t>structure—dựa </a:t>
            </a:r>
            <a:r>
              <a:rPr lang="vi-VN" sz="2800" kern="0"/>
              <a:t>theo </a:t>
            </a:r>
            <a:r>
              <a:rPr lang="vi-VN" sz="2800" kern="0" smtClean="0"/>
              <a:t>2</a:t>
            </a:r>
            <a:r>
              <a:rPr lang="en-US" sz="2800" kern="0" smtClean="0"/>
              <a:t> </a:t>
            </a:r>
            <a:r>
              <a:rPr lang="vi-VN" sz="2800" kern="0" smtClean="0"/>
              <a:t>khả </a:t>
            </a:r>
            <a:r>
              <a:rPr lang="vi-VN" sz="2800" kern="0"/>
              <a:t>năng: </a:t>
            </a:r>
            <a:r>
              <a:rPr lang="vi-VN" sz="2800" b="1" kern="0"/>
              <a:t>true</a:t>
            </a:r>
            <a:r>
              <a:rPr lang="vi-VN" sz="2800" kern="0"/>
              <a:t> or </a:t>
            </a:r>
            <a:r>
              <a:rPr lang="vi-VN" sz="2800" b="1" kern="0"/>
              <a:t>false</a:t>
            </a:r>
            <a:endParaRPr lang="en-US" sz="2800" b="1" kern="0"/>
          </a:p>
        </p:txBody>
      </p:sp>
    </p:spTree>
    <p:extLst>
      <p:ext uri="{BB962C8B-B14F-4D97-AF65-F5344CB8AC3E}">
        <p14:creationId xmlns:p14="http://schemas.microsoft.com/office/powerpoint/2010/main" val="8748289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2 — Design Solution </a:t>
            </a:r>
            <a:r>
              <a:rPr lang="en-US" smtClean="0"/>
              <a:t>(5/6</a:t>
            </a:r>
            <a:r>
              <a:rPr lang="en-US"/>
              <a:t>)</a:t>
            </a:r>
          </a:p>
        </p:txBody>
      </p:sp>
      <p:sp>
        <p:nvSpPr>
          <p:cNvPr id="3" name="Content Placeholder 2"/>
          <p:cNvSpPr>
            <a:spLocks noGrp="1"/>
          </p:cNvSpPr>
          <p:nvPr>
            <p:ph idx="1"/>
          </p:nvPr>
        </p:nvSpPr>
        <p:spPr>
          <a:xfrm>
            <a:off x="304800" y="1143000"/>
            <a:ext cx="4495800" cy="5333999"/>
          </a:xfrm>
        </p:spPr>
        <p:txBody>
          <a:bodyPr/>
          <a:lstStyle/>
          <a:p>
            <a:r>
              <a:rPr lang="vi-VN"/>
              <a:t>Case control structure</a:t>
            </a:r>
          </a:p>
          <a:p>
            <a:pPr marL="0" indent="0">
              <a:buNone/>
            </a:pPr>
            <a:r>
              <a:rPr lang="vi-VN" b="1"/>
              <a:t>➢ Dựa theo 3 hoặc nhiều hơn các khả năng</a:t>
            </a:r>
            <a:endParaRPr lang="en-US" b="1"/>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103</a:t>
            </a:fld>
            <a:endParaRPr lang="en-US" dirty="0"/>
          </a:p>
        </p:txBody>
      </p:sp>
      <p:pic>
        <p:nvPicPr>
          <p:cNvPr id="5" name="Picture 4"/>
          <p:cNvPicPr>
            <a:picLocks noChangeAspect="1"/>
          </p:cNvPicPr>
          <p:nvPr/>
        </p:nvPicPr>
        <p:blipFill>
          <a:blip r:embed="rId2"/>
          <a:stretch>
            <a:fillRect/>
          </a:stretch>
        </p:blipFill>
        <p:spPr>
          <a:xfrm>
            <a:off x="4800600" y="1217519"/>
            <a:ext cx="7113860" cy="5318476"/>
          </a:xfrm>
          <a:prstGeom prst="rect">
            <a:avLst/>
          </a:prstGeom>
        </p:spPr>
      </p:pic>
    </p:spTree>
    <p:extLst>
      <p:ext uri="{BB962C8B-B14F-4D97-AF65-F5344CB8AC3E}">
        <p14:creationId xmlns:p14="http://schemas.microsoft.com/office/powerpoint/2010/main" val="39079654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2 — Design Solution </a:t>
            </a:r>
            <a:r>
              <a:rPr lang="en-US" smtClean="0"/>
              <a:t>(6/6</a:t>
            </a:r>
            <a:r>
              <a:rPr lang="en-US"/>
              <a:t>)</a:t>
            </a:r>
          </a:p>
        </p:txBody>
      </p:sp>
      <p:sp>
        <p:nvSpPr>
          <p:cNvPr id="3" name="Content Placeholder 2"/>
          <p:cNvSpPr>
            <a:spLocks noGrp="1"/>
          </p:cNvSpPr>
          <p:nvPr>
            <p:ph idx="1"/>
          </p:nvPr>
        </p:nvSpPr>
        <p:spPr>
          <a:xfrm>
            <a:off x="304800" y="1143001"/>
            <a:ext cx="11582400" cy="1524000"/>
          </a:xfrm>
        </p:spPr>
        <p:txBody>
          <a:bodyPr/>
          <a:lstStyle/>
          <a:p>
            <a:r>
              <a:rPr lang="en-US"/>
              <a:t>Cấu trúc lặp</a:t>
            </a:r>
          </a:p>
          <a:p>
            <a:pPr marL="0" indent="0">
              <a:buNone/>
            </a:pPr>
            <a:r>
              <a:rPr lang="en-US" b="1"/>
              <a:t>➢ Cho phép CT thực hiện 1 hay nhiều actions lặp đi </a:t>
            </a:r>
            <a:r>
              <a:rPr lang="en-US" b="1" smtClean="0"/>
              <a:t>lặp lại</a:t>
            </a:r>
            <a:endParaRPr lang="en-US" b="1"/>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104</a:t>
            </a:fld>
            <a:endParaRPr lang="en-US" dirty="0"/>
          </a:p>
        </p:txBody>
      </p:sp>
      <p:sp>
        <p:nvSpPr>
          <p:cNvPr id="5" name="Content Placeholder 2"/>
          <p:cNvSpPr txBox="1">
            <a:spLocks/>
          </p:cNvSpPr>
          <p:nvPr/>
        </p:nvSpPr>
        <p:spPr bwMode="auto">
          <a:xfrm>
            <a:off x="304800" y="2667001"/>
            <a:ext cx="5410200" cy="380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just" rtl="0" eaLnBrk="0" fontAlgn="base" hangingPunct="0">
              <a:lnSpc>
                <a:spcPct val="140000"/>
              </a:lnSpc>
              <a:spcBef>
                <a:spcPts val="0"/>
              </a:spcBef>
              <a:spcAft>
                <a:spcPct val="0"/>
              </a:spcAft>
              <a:buChar char="•"/>
              <a:defRPr sz="3000">
                <a:solidFill>
                  <a:schemeClr val="tx1"/>
                </a:solidFill>
                <a:latin typeface="+mj-lt"/>
                <a:ea typeface="Tahoma" panose="020B0604030504040204" pitchFamily="34" charset="0"/>
                <a:cs typeface="Tahoma" panose="020B0604030504040204" pitchFamily="34" charset="0"/>
              </a:defRPr>
            </a:lvl1pPr>
            <a:lvl2pPr marL="742969" indent="-285757" algn="just" rtl="0" eaLnBrk="0" fontAlgn="base" hangingPunct="0">
              <a:lnSpc>
                <a:spcPct val="140000"/>
              </a:lnSpc>
              <a:spcBef>
                <a:spcPts val="0"/>
              </a:spcBef>
              <a:spcAft>
                <a:spcPct val="0"/>
              </a:spcAft>
              <a:buChar char="–"/>
              <a:defRPr sz="2400">
                <a:solidFill>
                  <a:schemeClr val="tx1"/>
                </a:solidFill>
                <a:latin typeface="+mj-lt"/>
                <a:ea typeface="Tahoma" panose="020B0604030504040204" pitchFamily="34" charset="0"/>
                <a:cs typeface="Tahoma" panose="020B0604030504040204" pitchFamily="34" charset="0"/>
              </a:defRPr>
            </a:lvl2pPr>
            <a:lvl3pPr marL="1143028" indent="-228606" algn="just" rtl="0" eaLnBrk="0" fontAlgn="base" hangingPunct="0">
              <a:lnSpc>
                <a:spcPct val="140000"/>
              </a:lnSpc>
              <a:spcBef>
                <a:spcPts val="0"/>
              </a:spcBef>
              <a:spcAft>
                <a:spcPct val="0"/>
              </a:spcAft>
              <a:buChar char="•"/>
              <a:defRPr sz="2000">
                <a:solidFill>
                  <a:schemeClr val="tx1"/>
                </a:solidFill>
                <a:latin typeface="+mj-lt"/>
                <a:ea typeface="Tahoma" panose="020B0604030504040204" pitchFamily="34" charset="0"/>
                <a:cs typeface="Tahoma" panose="020B0604030504040204" pitchFamily="34" charset="0"/>
              </a:defRPr>
            </a:lvl3pPr>
            <a:lvl4pPr marL="1600240"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4pPr>
            <a:lvl5pPr marL="2057452"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5pPr>
            <a:lvl6pPr marL="2514663" indent="-228606" algn="l" rtl="0" fontAlgn="base">
              <a:spcBef>
                <a:spcPct val="20000"/>
              </a:spcBef>
              <a:spcAft>
                <a:spcPct val="0"/>
              </a:spcAft>
              <a:buChar char="»"/>
              <a:defRPr sz="2000">
                <a:solidFill>
                  <a:schemeClr val="tx1"/>
                </a:solidFill>
                <a:latin typeface="+mn-lt"/>
              </a:defRPr>
            </a:lvl6pPr>
            <a:lvl7pPr marL="2971874" indent="-228606" algn="l" rtl="0" fontAlgn="base">
              <a:spcBef>
                <a:spcPct val="20000"/>
              </a:spcBef>
              <a:spcAft>
                <a:spcPct val="0"/>
              </a:spcAft>
              <a:buChar char="»"/>
              <a:defRPr sz="2000">
                <a:solidFill>
                  <a:schemeClr val="tx1"/>
                </a:solidFill>
                <a:latin typeface="+mn-lt"/>
              </a:defRPr>
            </a:lvl7pPr>
            <a:lvl8pPr marL="3429086" indent="-228606" algn="l" rtl="0" fontAlgn="base">
              <a:spcBef>
                <a:spcPct val="20000"/>
              </a:spcBef>
              <a:spcAft>
                <a:spcPct val="0"/>
              </a:spcAft>
              <a:buChar char="»"/>
              <a:defRPr sz="2000">
                <a:solidFill>
                  <a:schemeClr val="tx1"/>
                </a:solidFill>
                <a:latin typeface="+mn-lt"/>
              </a:defRPr>
            </a:lvl8pPr>
            <a:lvl9pPr marL="3886297" indent="-228606" algn="l" rtl="0" fontAlgn="base">
              <a:spcBef>
                <a:spcPct val="20000"/>
              </a:spcBef>
              <a:spcAft>
                <a:spcPct val="0"/>
              </a:spcAft>
              <a:buChar char="»"/>
              <a:defRPr sz="2000">
                <a:solidFill>
                  <a:schemeClr val="tx1"/>
                </a:solidFill>
                <a:latin typeface="+mn-lt"/>
              </a:defRPr>
            </a:lvl9pPr>
          </a:lstStyle>
          <a:p>
            <a:r>
              <a:rPr lang="en-US" b="1" kern="0"/>
              <a:t>Do-while </a:t>
            </a:r>
            <a:r>
              <a:rPr lang="en-US" b="1" kern="0" smtClean="0"/>
              <a:t>control structure </a:t>
            </a:r>
            <a:r>
              <a:rPr lang="en-US" kern="0" smtClean="0"/>
              <a:t>— lặp khi điều </a:t>
            </a:r>
            <a:r>
              <a:rPr lang="en-US" kern="0"/>
              <a:t>kiện còn đúng</a:t>
            </a:r>
          </a:p>
          <a:p>
            <a:r>
              <a:rPr lang="en-US" b="1" kern="0" smtClean="0"/>
              <a:t>Do-until control structure </a:t>
            </a:r>
            <a:r>
              <a:rPr lang="en-US" kern="0" smtClean="0"/>
              <a:t>— Lặp cho đến </a:t>
            </a:r>
            <a:r>
              <a:rPr lang="en-US" kern="0"/>
              <a:t>khi điều kiện đúng</a:t>
            </a:r>
          </a:p>
        </p:txBody>
      </p:sp>
      <p:pic>
        <p:nvPicPr>
          <p:cNvPr id="6" name="Picture 5"/>
          <p:cNvPicPr>
            <a:picLocks noChangeAspect="1"/>
          </p:cNvPicPr>
          <p:nvPr/>
        </p:nvPicPr>
        <p:blipFill>
          <a:blip r:embed="rId2"/>
          <a:stretch>
            <a:fillRect/>
          </a:stretch>
        </p:blipFill>
        <p:spPr>
          <a:xfrm>
            <a:off x="5855342" y="2457873"/>
            <a:ext cx="6031858" cy="4019126"/>
          </a:xfrm>
          <a:prstGeom prst="rect">
            <a:avLst/>
          </a:prstGeom>
        </p:spPr>
      </p:pic>
    </p:spTree>
    <p:extLst>
      <p:ext uri="{BB962C8B-B14F-4D97-AF65-F5344CB8AC3E}">
        <p14:creationId xmlns:p14="http://schemas.microsoft.com/office/powerpoint/2010/main" val="26502958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3 — Validate Design</a:t>
            </a:r>
          </a:p>
        </p:txBody>
      </p:sp>
      <p:sp>
        <p:nvSpPr>
          <p:cNvPr id="3" name="Content Placeholder 2"/>
          <p:cNvSpPr>
            <a:spLocks noGrp="1"/>
          </p:cNvSpPr>
          <p:nvPr>
            <p:ph idx="1"/>
          </p:nvPr>
        </p:nvSpPr>
        <p:spPr/>
        <p:txBody>
          <a:bodyPr/>
          <a:lstStyle/>
          <a:p>
            <a:r>
              <a:rPr lang="en-US"/>
              <a:t>Những điều cần làm trong giai đoạn này?</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105</a:t>
            </a:fld>
            <a:endParaRPr lang="en-US" dirty="0"/>
          </a:p>
        </p:txBody>
      </p:sp>
      <p:pic>
        <p:nvPicPr>
          <p:cNvPr id="5" name="Picture 4"/>
          <p:cNvPicPr>
            <a:picLocks noChangeAspect="1"/>
          </p:cNvPicPr>
          <p:nvPr/>
        </p:nvPicPr>
        <p:blipFill>
          <a:blip r:embed="rId2"/>
          <a:stretch>
            <a:fillRect/>
          </a:stretch>
        </p:blipFill>
        <p:spPr>
          <a:xfrm>
            <a:off x="2439988" y="1896980"/>
            <a:ext cx="7312024" cy="4618120"/>
          </a:xfrm>
          <a:prstGeom prst="rect">
            <a:avLst/>
          </a:prstGeom>
        </p:spPr>
      </p:pic>
    </p:spTree>
    <p:extLst>
      <p:ext uri="{BB962C8B-B14F-4D97-AF65-F5344CB8AC3E}">
        <p14:creationId xmlns:p14="http://schemas.microsoft.com/office/powerpoint/2010/main" val="23637304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4 — Implement Design</a:t>
            </a:r>
          </a:p>
        </p:txBody>
      </p:sp>
      <p:sp>
        <p:nvSpPr>
          <p:cNvPr id="3" name="Content Placeholder 2"/>
          <p:cNvSpPr>
            <a:spLocks noGrp="1"/>
          </p:cNvSpPr>
          <p:nvPr>
            <p:ph idx="1"/>
          </p:nvPr>
        </p:nvSpPr>
        <p:spPr/>
        <p:txBody>
          <a:bodyPr/>
          <a:lstStyle/>
          <a:p>
            <a:r>
              <a:rPr lang="vi-VN" b="1"/>
              <a:t>implementation?</a:t>
            </a:r>
          </a:p>
          <a:p>
            <a:pPr marL="0" indent="0">
              <a:buNone/>
            </a:pPr>
            <a:r>
              <a:rPr lang="vi-VN"/>
              <a:t>➢ </a:t>
            </a:r>
            <a:r>
              <a:rPr lang="vi-VN" b="1"/>
              <a:t>Viết code : </a:t>
            </a:r>
            <a:r>
              <a:rPr lang="vi-VN"/>
              <a:t>dịch từ thiết kế thành program</a:t>
            </a:r>
          </a:p>
          <a:p>
            <a:pPr lvl="1"/>
            <a:r>
              <a:rPr lang="vi-VN" smtClean="0"/>
              <a:t>Syntax—Quy </a:t>
            </a:r>
            <a:r>
              <a:rPr lang="vi-VN"/>
              <a:t>tắc xác định cách viết các lệnh</a:t>
            </a:r>
          </a:p>
          <a:p>
            <a:pPr lvl="1"/>
            <a:r>
              <a:rPr lang="vi-VN" smtClean="0"/>
              <a:t>Comments—program </a:t>
            </a:r>
            <a:r>
              <a:rPr lang="vi-VN"/>
              <a:t>documentation</a:t>
            </a:r>
          </a:p>
          <a:p>
            <a:pPr marL="0" indent="0">
              <a:buNone/>
            </a:pPr>
            <a:r>
              <a:rPr lang="vi-VN"/>
              <a:t>➢ </a:t>
            </a:r>
            <a:r>
              <a:rPr lang="vi-VN" b="1"/>
              <a:t>Extreme programming (XP</a:t>
            </a:r>
            <a:r>
              <a:rPr lang="vi-VN" b="1" smtClean="0"/>
              <a:t>)</a:t>
            </a:r>
            <a:r>
              <a:rPr lang="en-US" b="1" smtClean="0"/>
              <a:t> </a:t>
            </a:r>
            <a:r>
              <a:rPr lang="vi-VN" smtClean="0"/>
              <a:t>—</a:t>
            </a:r>
            <a:r>
              <a:rPr lang="en-US" b="1" smtClean="0"/>
              <a:t> </a:t>
            </a:r>
            <a:r>
              <a:rPr lang="vi-VN" smtClean="0"/>
              <a:t>coding </a:t>
            </a:r>
            <a:r>
              <a:rPr lang="vi-VN"/>
              <a:t>và testing ngay sau khi </a:t>
            </a:r>
            <a:r>
              <a:rPr lang="vi-VN" smtClean="0"/>
              <a:t>các</a:t>
            </a:r>
            <a:r>
              <a:rPr lang="en-US" smtClean="0"/>
              <a:t> </a:t>
            </a:r>
            <a:r>
              <a:rPr lang="vi-VN" smtClean="0"/>
              <a:t>yêu </a:t>
            </a:r>
            <a:r>
              <a:rPr lang="vi-VN"/>
              <a:t>cầu được xác định</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106</a:t>
            </a:fld>
            <a:endParaRPr lang="en-US" dirty="0"/>
          </a:p>
        </p:txBody>
      </p:sp>
    </p:spTree>
    <p:extLst>
      <p:ext uri="{BB962C8B-B14F-4D97-AF65-F5344CB8AC3E}">
        <p14:creationId xmlns:p14="http://schemas.microsoft.com/office/powerpoint/2010/main" val="3066417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5 — Test Solution</a:t>
            </a:r>
          </a:p>
        </p:txBody>
      </p:sp>
      <p:sp>
        <p:nvSpPr>
          <p:cNvPr id="3" name="Content Placeholder 2"/>
          <p:cNvSpPr>
            <a:spLocks noGrp="1"/>
          </p:cNvSpPr>
          <p:nvPr>
            <p:ph idx="1"/>
          </p:nvPr>
        </p:nvSpPr>
        <p:spPr/>
        <p:txBody>
          <a:bodyPr/>
          <a:lstStyle/>
          <a:p>
            <a:r>
              <a:rPr lang="en-US"/>
              <a:t>Những việc cần làm ?</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107</a:t>
            </a:fld>
            <a:endParaRPr lang="en-US" dirty="0"/>
          </a:p>
        </p:txBody>
      </p:sp>
      <p:pic>
        <p:nvPicPr>
          <p:cNvPr id="5" name="Picture 4"/>
          <p:cNvPicPr>
            <a:picLocks noChangeAspect="1"/>
          </p:cNvPicPr>
          <p:nvPr/>
        </p:nvPicPr>
        <p:blipFill>
          <a:blip r:embed="rId2"/>
          <a:stretch>
            <a:fillRect/>
          </a:stretch>
        </p:blipFill>
        <p:spPr>
          <a:xfrm>
            <a:off x="280435" y="2133600"/>
            <a:ext cx="11383435" cy="3429000"/>
          </a:xfrm>
          <a:prstGeom prst="rect">
            <a:avLst/>
          </a:prstGeom>
        </p:spPr>
      </p:pic>
    </p:spTree>
    <p:extLst>
      <p:ext uri="{BB962C8B-B14F-4D97-AF65-F5344CB8AC3E}">
        <p14:creationId xmlns:p14="http://schemas.microsoft.com/office/powerpoint/2010/main" val="22035557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6 — Document Solution</a:t>
            </a:r>
          </a:p>
        </p:txBody>
      </p:sp>
      <p:sp>
        <p:nvSpPr>
          <p:cNvPr id="3" name="Content Placeholder 2"/>
          <p:cNvSpPr>
            <a:spLocks noGrp="1"/>
          </p:cNvSpPr>
          <p:nvPr>
            <p:ph idx="1"/>
          </p:nvPr>
        </p:nvSpPr>
        <p:spPr/>
        <p:txBody>
          <a:bodyPr/>
          <a:lstStyle/>
          <a:p>
            <a:r>
              <a:rPr lang="vi-VN"/>
              <a:t>Là bước không </a:t>
            </a:r>
            <a:r>
              <a:rPr lang="vi-VN" smtClean="0"/>
              <a:t>kém</a:t>
            </a:r>
            <a:r>
              <a:rPr lang="en-US" smtClean="0"/>
              <a:t> phần</a:t>
            </a:r>
            <a:r>
              <a:rPr lang="vi-VN" smtClean="0"/>
              <a:t> </a:t>
            </a:r>
            <a:r>
              <a:rPr lang="vi-VN"/>
              <a:t>quan trọng</a:t>
            </a:r>
          </a:p>
          <a:p>
            <a:pPr marL="0" indent="0">
              <a:buNone/>
            </a:pPr>
            <a:r>
              <a:rPr lang="vi-VN" b="1"/>
              <a:t>➢ 2 hoạt động</a:t>
            </a:r>
            <a:endParaRPr lang="en-US" b="1"/>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108</a:t>
            </a:fld>
            <a:endParaRPr lang="en-US" dirty="0"/>
          </a:p>
        </p:txBody>
      </p:sp>
      <p:pic>
        <p:nvPicPr>
          <p:cNvPr id="5" name="Picture 4"/>
          <p:cNvPicPr>
            <a:picLocks noChangeAspect="1"/>
          </p:cNvPicPr>
          <p:nvPr/>
        </p:nvPicPr>
        <p:blipFill>
          <a:blip r:embed="rId2"/>
          <a:stretch>
            <a:fillRect/>
          </a:stretch>
        </p:blipFill>
        <p:spPr>
          <a:xfrm>
            <a:off x="1981200" y="2559976"/>
            <a:ext cx="9323878" cy="3955123"/>
          </a:xfrm>
          <a:prstGeom prst="rect">
            <a:avLst/>
          </a:prstGeom>
        </p:spPr>
      </p:pic>
    </p:spTree>
    <p:extLst>
      <p:ext uri="{BB962C8B-B14F-4D97-AF65-F5344CB8AC3E}">
        <p14:creationId xmlns:p14="http://schemas.microsoft.com/office/powerpoint/2010/main" val="199436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ctrTitle"/>
          </p:nvPr>
        </p:nvSpPr>
        <p:spPr>
          <a:xfrm>
            <a:off x="914400" y="2895600"/>
            <a:ext cx="10363200" cy="1905000"/>
          </a:xfrm>
        </p:spPr>
        <p:txBody>
          <a:bodyPr/>
          <a:lstStyle/>
          <a:p>
            <a:pPr>
              <a:tabLst>
                <a:tab pos="3832225" algn="l"/>
              </a:tabLst>
            </a:pPr>
            <a:r>
              <a:rPr lang="en-US" smtClean="0"/>
              <a:t>CHƯƠNG 2</a:t>
            </a:r>
            <a:br>
              <a:rPr lang="en-US" smtClean="0"/>
            </a:br>
            <a:r>
              <a:rPr lang="en-US" smtClean="0"/>
              <a:t>CÁC CẤU TRÚC ĐIỀU KHIỂN</a:t>
            </a:r>
            <a:endParaRPr lang="en-US" dirty="0"/>
          </a:p>
        </p:txBody>
      </p:sp>
      <p:pic>
        <p:nvPicPr>
          <p:cNvPr id="6" name="Picture 2" descr="C++ Newbie Tour: Getting Started with C++ on Mac OSX"/>
          <p:cNvPicPr>
            <a:picLocks noChangeAspect="1" noChangeArrowheads="1"/>
          </p:cNvPicPr>
          <p:nvPr/>
        </p:nvPicPr>
        <p:blipFill rotWithShape="1">
          <a:blip r:embed="rId3">
            <a:extLst>
              <a:ext uri="{28A0092B-C50C-407E-A947-70E740481C1C}">
                <a14:useLocalDpi xmlns:a14="http://schemas.microsoft.com/office/drawing/2010/main" val="0"/>
              </a:ext>
            </a:extLst>
          </a:blip>
          <a:srcRect b="16847"/>
          <a:stretch/>
        </p:blipFill>
        <p:spPr bwMode="auto">
          <a:xfrm>
            <a:off x="2853556" y="304800"/>
            <a:ext cx="6484888" cy="215697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261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Hoạt động của chương trình máy </a:t>
            </a:r>
            <a:r>
              <a:rPr lang="vi-VN" smtClean="0"/>
              <a:t>tính</a:t>
            </a:r>
            <a:r>
              <a:rPr lang="en-US" smtClean="0"/>
              <a:t> (1/2)</a:t>
            </a:r>
            <a:r>
              <a:rPr lang="vi-VN" smtClean="0"/>
              <a:t> </a:t>
            </a:r>
            <a:endParaRPr lang="en-US"/>
          </a:p>
        </p:txBody>
      </p:sp>
      <p:sp>
        <p:nvSpPr>
          <p:cNvPr id="3" name="Content Placeholder 2"/>
          <p:cNvSpPr>
            <a:spLocks noGrp="1"/>
          </p:cNvSpPr>
          <p:nvPr>
            <p:ph idx="1"/>
          </p:nvPr>
        </p:nvSpPr>
        <p:spPr>
          <a:xfrm>
            <a:off x="304800" y="1143000"/>
            <a:ext cx="8610600" cy="5333999"/>
          </a:xfrm>
        </p:spPr>
        <p:txBody>
          <a:bodyPr/>
          <a:lstStyle/>
          <a:p>
            <a:r>
              <a:rPr lang="vi-VN" sz="2600"/>
              <a:t>Chương trình máy tính được </a:t>
            </a:r>
            <a:r>
              <a:rPr lang="vi-VN" sz="2600" smtClean="0"/>
              <a:t>nạp</a:t>
            </a:r>
            <a:r>
              <a:rPr lang="en-US" sz="2600" smtClean="0"/>
              <a:t> </a:t>
            </a:r>
            <a:r>
              <a:rPr lang="vi-VN" sz="2600" smtClean="0"/>
              <a:t>vào </a:t>
            </a:r>
            <a:r>
              <a:rPr lang="vi-VN" sz="2600"/>
              <a:t>bộ nhớ chính (</a:t>
            </a:r>
            <a:r>
              <a:rPr lang="vi-VN" sz="2600" smtClean="0"/>
              <a:t>primary</a:t>
            </a:r>
            <a:r>
              <a:rPr lang="en-US" sz="2600" smtClean="0"/>
              <a:t> </a:t>
            </a:r>
            <a:r>
              <a:rPr lang="vi-VN" sz="2600" smtClean="0"/>
              <a:t>memory</a:t>
            </a:r>
            <a:r>
              <a:rPr lang="vi-VN" sz="2600"/>
              <a:t>) như là một tập các </a:t>
            </a:r>
            <a:r>
              <a:rPr lang="vi-VN" sz="2600" smtClean="0"/>
              <a:t>lệnh</a:t>
            </a:r>
            <a:r>
              <a:rPr lang="en-US" sz="2600" smtClean="0"/>
              <a:t> </a:t>
            </a:r>
            <a:r>
              <a:rPr lang="vi-VN" sz="2600" smtClean="0"/>
              <a:t>viết </a:t>
            </a:r>
            <a:r>
              <a:rPr lang="vi-VN" sz="2600"/>
              <a:t>bằng ngôn ngữ mà máy </a:t>
            </a:r>
            <a:r>
              <a:rPr lang="vi-VN" sz="2600" smtClean="0"/>
              <a:t>tính</a:t>
            </a:r>
            <a:r>
              <a:rPr lang="en-US" sz="2600" smtClean="0"/>
              <a:t> </a:t>
            </a:r>
            <a:r>
              <a:rPr lang="vi-VN" sz="2600" smtClean="0"/>
              <a:t>hiểu </a:t>
            </a:r>
            <a:r>
              <a:rPr lang="vi-VN" sz="2600"/>
              <a:t>được, tức là một dãy tuần </a:t>
            </a:r>
            <a:r>
              <a:rPr lang="vi-VN" sz="2600" smtClean="0"/>
              <a:t>tự</a:t>
            </a:r>
            <a:r>
              <a:rPr lang="en-US" sz="2600" smtClean="0"/>
              <a:t> </a:t>
            </a:r>
            <a:r>
              <a:rPr lang="vi-VN" sz="2600" smtClean="0"/>
              <a:t>các </a:t>
            </a:r>
            <a:r>
              <a:rPr lang="vi-VN" sz="2600"/>
              <a:t>số nhị phân (binary digits).</a:t>
            </a:r>
          </a:p>
          <a:p>
            <a:r>
              <a:rPr lang="vi-VN" sz="2600" smtClean="0"/>
              <a:t>Tại </a:t>
            </a:r>
            <a:r>
              <a:rPr lang="vi-VN" sz="2600"/>
              <a:t>bất cứ một thời điểm nào, </a:t>
            </a:r>
            <a:r>
              <a:rPr lang="vi-VN" sz="2600" smtClean="0"/>
              <a:t>máy</a:t>
            </a:r>
            <a:r>
              <a:rPr lang="en-US" sz="2600" smtClean="0"/>
              <a:t> </a:t>
            </a:r>
            <a:r>
              <a:rPr lang="vi-VN" sz="2600" smtClean="0"/>
              <a:t>tính </a:t>
            </a:r>
            <a:r>
              <a:rPr lang="vi-VN" sz="2600"/>
              <a:t>sẽ ở một trạng thái (state) </a:t>
            </a:r>
            <a:r>
              <a:rPr lang="vi-VN" sz="2600" smtClean="0"/>
              <a:t>nào</a:t>
            </a:r>
            <a:r>
              <a:rPr lang="en-US" sz="2600" smtClean="0"/>
              <a:t> </a:t>
            </a:r>
            <a:r>
              <a:rPr lang="vi-VN" sz="2600" smtClean="0"/>
              <a:t>đó</a:t>
            </a:r>
            <a:r>
              <a:rPr lang="vi-VN" sz="2600"/>
              <a:t>. Đặc điểm cơ bản của </a:t>
            </a:r>
            <a:r>
              <a:rPr lang="vi-VN" sz="2600" smtClean="0"/>
              <a:t>trạng</a:t>
            </a:r>
            <a:r>
              <a:rPr lang="en-US" sz="2600" smtClean="0"/>
              <a:t> </a:t>
            </a:r>
            <a:r>
              <a:rPr lang="vi-VN" sz="2600" smtClean="0"/>
              <a:t>thái </a:t>
            </a:r>
            <a:r>
              <a:rPr lang="vi-VN" sz="2600"/>
              <a:t>là con trỏ lệnh (</a:t>
            </a:r>
            <a:r>
              <a:rPr lang="vi-VN" sz="2600" smtClean="0"/>
              <a:t>instruction</a:t>
            </a:r>
            <a:r>
              <a:rPr lang="en-US" sz="2600" smtClean="0"/>
              <a:t> </a:t>
            </a:r>
            <a:r>
              <a:rPr lang="vi-VN" sz="2600" smtClean="0"/>
              <a:t>pointer</a:t>
            </a:r>
            <a:r>
              <a:rPr lang="vi-VN" sz="2600"/>
              <a:t>) trỏ tới lệnh tiếp theo </a:t>
            </a:r>
            <a:r>
              <a:rPr lang="vi-VN" sz="2600" smtClean="0"/>
              <a:t>để</a:t>
            </a:r>
            <a:r>
              <a:rPr lang="en-US" sz="2600" smtClean="0"/>
              <a:t> </a:t>
            </a:r>
            <a:r>
              <a:rPr lang="vi-VN" sz="2600" smtClean="0"/>
              <a:t>thực </a:t>
            </a:r>
            <a:r>
              <a:rPr lang="vi-VN" sz="2600"/>
              <a:t>hiện.</a:t>
            </a:r>
          </a:p>
          <a:p>
            <a:r>
              <a:rPr lang="vi-VN" sz="2600" smtClean="0"/>
              <a:t>Thứ </a:t>
            </a:r>
            <a:r>
              <a:rPr lang="vi-VN" sz="2600"/>
              <a:t>tự thực hiện các nhóm </a:t>
            </a:r>
            <a:r>
              <a:rPr lang="vi-VN" sz="2600" smtClean="0"/>
              <a:t>lệnh</a:t>
            </a:r>
            <a:r>
              <a:rPr lang="en-US" sz="2600" smtClean="0"/>
              <a:t> </a:t>
            </a:r>
            <a:r>
              <a:rPr lang="vi-VN" sz="2600" smtClean="0"/>
              <a:t>được </a:t>
            </a:r>
            <a:r>
              <a:rPr lang="vi-VN" sz="2600"/>
              <a:t>gọi là luồng điều khiển (</a:t>
            </a:r>
            <a:r>
              <a:rPr lang="vi-VN" sz="2600" smtClean="0"/>
              <a:t>flow</a:t>
            </a:r>
            <a:r>
              <a:rPr lang="en-US" sz="2600" smtClean="0"/>
              <a:t> </a:t>
            </a:r>
            <a:r>
              <a:rPr lang="vi-VN" sz="2600" smtClean="0"/>
              <a:t>of </a:t>
            </a:r>
            <a:r>
              <a:rPr lang="vi-VN" sz="2600"/>
              <a:t>control)</a:t>
            </a:r>
            <a:endParaRPr lang="en-US" sz="260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11</a:t>
            </a:fld>
            <a:endParaRPr lang="en-US" dirty="0"/>
          </a:p>
        </p:txBody>
      </p:sp>
      <p:pic>
        <p:nvPicPr>
          <p:cNvPr id="6" name="Picture 5"/>
          <p:cNvPicPr>
            <a:picLocks noChangeAspect="1"/>
          </p:cNvPicPr>
          <p:nvPr/>
        </p:nvPicPr>
        <p:blipFill>
          <a:blip r:embed="rId2"/>
          <a:stretch>
            <a:fillRect/>
          </a:stretch>
        </p:blipFill>
        <p:spPr>
          <a:xfrm>
            <a:off x="8915401" y="901475"/>
            <a:ext cx="3125180" cy="5385355"/>
          </a:xfrm>
          <a:prstGeom prst="rect">
            <a:avLst/>
          </a:prstGeom>
        </p:spPr>
      </p:pic>
    </p:spTree>
    <p:extLst>
      <p:ext uri="{BB962C8B-B14F-4D97-AF65-F5344CB8AC3E}">
        <p14:creationId xmlns:p14="http://schemas.microsoft.com/office/powerpoint/2010/main" val="398299432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Nội</a:t>
            </a:r>
            <a:r>
              <a:rPr lang="en-US" dirty="0" smtClean="0"/>
              <a:t> dung </a:t>
            </a:r>
            <a:r>
              <a:rPr lang="en-US" dirty="0" err="1" smtClean="0"/>
              <a:t>chính</a:t>
            </a:r>
            <a:endParaRPr lang="en-US" dirty="0"/>
          </a:p>
        </p:txBody>
      </p:sp>
      <p:sp>
        <p:nvSpPr>
          <p:cNvPr id="4" name="Content Placeholder 3"/>
          <p:cNvSpPr>
            <a:spLocks noGrp="1"/>
          </p:cNvSpPr>
          <p:nvPr>
            <p:ph idx="1"/>
          </p:nvPr>
        </p:nvSpPr>
        <p:spPr/>
        <p:txBody>
          <a:bodyPr/>
          <a:lstStyle/>
          <a:p>
            <a:pPr marL="514350" indent="-514350">
              <a:lnSpc>
                <a:spcPct val="130000"/>
              </a:lnSpc>
              <a:buFont typeface="+mj-lt"/>
              <a:buAutoNum type="arabicPeriod"/>
            </a:pPr>
            <a:r>
              <a:rPr lang="en-US" b="1" dirty="0" err="1" smtClean="0"/>
              <a:t>Cấu</a:t>
            </a:r>
            <a:r>
              <a:rPr lang="en-US" b="1" dirty="0" smtClean="0"/>
              <a:t> </a:t>
            </a:r>
            <a:r>
              <a:rPr lang="en-US" b="1" dirty="0" err="1"/>
              <a:t>trúc</a:t>
            </a:r>
            <a:r>
              <a:rPr lang="en-US" b="1" dirty="0"/>
              <a:t> </a:t>
            </a:r>
            <a:r>
              <a:rPr lang="en-US" b="1" dirty="0" err="1"/>
              <a:t>lệnh</a:t>
            </a:r>
            <a:r>
              <a:rPr lang="en-US" b="1" dirty="0"/>
              <a:t> </a:t>
            </a:r>
            <a:r>
              <a:rPr lang="en-US" b="1" dirty="0" err="1"/>
              <a:t>khối</a:t>
            </a:r>
            <a:endParaRPr lang="en-US" b="1" dirty="0"/>
          </a:p>
          <a:p>
            <a:pPr marL="514350" indent="-514350">
              <a:lnSpc>
                <a:spcPct val="130000"/>
              </a:lnSpc>
              <a:buFont typeface="+mj-lt"/>
              <a:buAutoNum type="arabicPeriod"/>
            </a:pPr>
            <a:r>
              <a:rPr lang="en-US" b="1" dirty="0" err="1" smtClean="0"/>
              <a:t>Cấu</a:t>
            </a:r>
            <a:r>
              <a:rPr lang="en-US" b="1" dirty="0" smtClean="0"/>
              <a:t> </a:t>
            </a:r>
            <a:r>
              <a:rPr lang="en-US" b="1" dirty="0" err="1"/>
              <a:t>trúc</a:t>
            </a:r>
            <a:r>
              <a:rPr lang="en-US" b="1" dirty="0"/>
              <a:t> </a:t>
            </a:r>
            <a:r>
              <a:rPr lang="en-US" b="1" dirty="0" err="1"/>
              <a:t>rẽ</a:t>
            </a:r>
            <a:r>
              <a:rPr lang="en-US" b="1" dirty="0"/>
              <a:t> </a:t>
            </a:r>
            <a:r>
              <a:rPr lang="en-US" b="1" dirty="0" err="1"/>
              <a:t>nhánh</a:t>
            </a:r>
            <a:endParaRPr lang="en-US" b="1" dirty="0"/>
          </a:p>
          <a:p>
            <a:pPr lvl="1">
              <a:lnSpc>
                <a:spcPct val="130000"/>
              </a:lnSpc>
            </a:pPr>
            <a:r>
              <a:rPr lang="en-US" dirty="0" err="1" smtClean="0"/>
              <a:t>Cấu</a:t>
            </a:r>
            <a:r>
              <a:rPr lang="en-US" dirty="0" smtClean="0"/>
              <a:t> </a:t>
            </a:r>
            <a:r>
              <a:rPr lang="en-US" dirty="0" err="1"/>
              <a:t>trúc</a:t>
            </a:r>
            <a:r>
              <a:rPr lang="en-US" dirty="0"/>
              <a:t> </a:t>
            </a:r>
            <a:r>
              <a:rPr lang="en-US" b="1" dirty="0">
                <a:latin typeface="Courier New" panose="02070309020205020404" pitchFamily="49" charset="0"/>
                <a:cs typeface="Courier New" panose="02070309020205020404" pitchFamily="49" charset="0"/>
              </a:rPr>
              <a:t>if</a:t>
            </a:r>
            <a:r>
              <a:rPr lang="en-US" dirty="0"/>
              <a:t>, </a:t>
            </a:r>
            <a:r>
              <a:rPr lang="en-US" b="1" dirty="0">
                <a:latin typeface="Courier New" panose="02070309020205020404" pitchFamily="49" charset="0"/>
                <a:cs typeface="Courier New" panose="02070309020205020404" pitchFamily="49" charset="0"/>
              </a:rPr>
              <a:t>if</a:t>
            </a:r>
            <a:r>
              <a:rPr lang="en-US" dirty="0"/>
              <a:t> … </a:t>
            </a:r>
            <a:r>
              <a:rPr lang="en-US" b="1" dirty="0">
                <a:latin typeface="Courier New" panose="02070309020205020404" pitchFamily="49" charset="0"/>
                <a:cs typeface="Courier New" panose="02070309020205020404" pitchFamily="49" charset="0"/>
              </a:rPr>
              <a:t>else</a:t>
            </a:r>
          </a:p>
          <a:p>
            <a:pPr lvl="1">
              <a:lnSpc>
                <a:spcPct val="130000"/>
              </a:lnSpc>
            </a:pPr>
            <a:r>
              <a:rPr lang="en-US" dirty="0" err="1" smtClean="0"/>
              <a:t>Cấu</a:t>
            </a:r>
            <a:r>
              <a:rPr lang="en-US" dirty="0" smtClean="0"/>
              <a:t> </a:t>
            </a:r>
            <a:r>
              <a:rPr lang="en-US" dirty="0" err="1"/>
              <a:t>trúc</a:t>
            </a:r>
            <a:r>
              <a:rPr lang="en-US" dirty="0"/>
              <a:t> </a:t>
            </a:r>
            <a:r>
              <a:rPr lang="en-US" dirty="0" err="1"/>
              <a:t>lựa</a:t>
            </a:r>
            <a:r>
              <a:rPr lang="en-US" dirty="0"/>
              <a:t> </a:t>
            </a:r>
            <a:r>
              <a:rPr lang="en-US" dirty="0" err="1"/>
              <a:t>chọn</a:t>
            </a:r>
            <a:r>
              <a:rPr lang="en-US" dirty="0"/>
              <a:t> </a:t>
            </a:r>
            <a:r>
              <a:rPr lang="en-US" b="1" dirty="0">
                <a:latin typeface="Courier New" panose="02070309020205020404" pitchFamily="49" charset="0"/>
                <a:cs typeface="Courier New" panose="02070309020205020404" pitchFamily="49" charset="0"/>
              </a:rPr>
              <a:t>switch</a:t>
            </a:r>
          </a:p>
          <a:p>
            <a:pPr marL="514350" indent="-514350">
              <a:lnSpc>
                <a:spcPct val="130000"/>
              </a:lnSpc>
              <a:buFont typeface="+mj-lt"/>
              <a:buAutoNum type="arabicPeriod"/>
            </a:pPr>
            <a:r>
              <a:rPr lang="en-US" b="1" dirty="0" err="1" smtClean="0"/>
              <a:t>Cấu</a:t>
            </a:r>
            <a:r>
              <a:rPr lang="en-US" b="1" dirty="0" smtClean="0"/>
              <a:t> </a:t>
            </a:r>
            <a:r>
              <a:rPr lang="en-US" b="1" dirty="0" err="1"/>
              <a:t>trúc</a:t>
            </a:r>
            <a:r>
              <a:rPr lang="en-US" b="1" dirty="0"/>
              <a:t> </a:t>
            </a:r>
            <a:r>
              <a:rPr lang="en-US" b="1" dirty="0" err="1"/>
              <a:t>lặp</a:t>
            </a:r>
            <a:endParaRPr lang="en-US" b="1" dirty="0"/>
          </a:p>
          <a:p>
            <a:pPr lvl="1">
              <a:lnSpc>
                <a:spcPct val="130000"/>
              </a:lnSpc>
            </a:pPr>
            <a:r>
              <a:rPr lang="en-US" dirty="0" err="1" smtClean="0"/>
              <a:t>Vòng</a:t>
            </a:r>
            <a:r>
              <a:rPr lang="en-US" dirty="0" smtClean="0"/>
              <a:t> </a:t>
            </a:r>
            <a:r>
              <a:rPr lang="en-US" dirty="0" err="1"/>
              <a:t>lặp</a:t>
            </a:r>
            <a:r>
              <a:rPr lang="en-US" dirty="0"/>
              <a:t> </a:t>
            </a:r>
            <a:r>
              <a:rPr lang="en-US" b="1" dirty="0">
                <a:latin typeface="Courier New" panose="02070309020205020404" pitchFamily="49" charset="0"/>
                <a:cs typeface="Courier New" panose="02070309020205020404" pitchFamily="49" charset="0"/>
              </a:rPr>
              <a:t>for</a:t>
            </a:r>
          </a:p>
          <a:p>
            <a:pPr lvl="1">
              <a:lnSpc>
                <a:spcPct val="130000"/>
              </a:lnSpc>
            </a:pPr>
            <a:r>
              <a:rPr lang="en-US" dirty="0" err="1" smtClean="0"/>
              <a:t>Vòng</a:t>
            </a:r>
            <a:r>
              <a:rPr lang="en-US" dirty="0" smtClean="0"/>
              <a:t> </a:t>
            </a:r>
            <a:r>
              <a:rPr lang="en-US" dirty="0" err="1"/>
              <a:t>lặp</a:t>
            </a:r>
            <a:r>
              <a:rPr lang="en-US" dirty="0"/>
              <a:t> </a:t>
            </a:r>
            <a:r>
              <a:rPr lang="en-US" b="1" dirty="0">
                <a:latin typeface="Courier New" panose="02070309020205020404" pitchFamily="49" charset="0"/>
                <a:cs typeface="Courier New" panose="02070309020205020404" pitchFamily="49" charset="0"/>
              </a:rPr>
              <a:t>while</a:t>
            </a:r>
            <a:r>
              <a:rPr lang="en-US" dirty="0"/>
              <a:t> </a:t>
            </a:r>
            <a:r>
              <a:rPr lang="en-US" dirty="0" err="1"/>
              <a:t>và</a:t>
            </a:r>
            <a:r>
              <a:rPr lang="en-US" dirty="0"/>
              <a:t> </a:t>
            </a:r>
            <a:r>
              <a:rPr lang="en-US" b="1" dirty="0">
                <a:latin typeface="Courier New" panose="02070309020205020404" pitchFamily="49" charset="0"/>
                <a:cs typeface="Courier New" panose="02070309020205020404" pitchFamily="49" charset="0"/>
              </a:rPr>
              <a:t>do</a:t>
            </a:r>
            <a:r>
              <a:rPr lang="en-US" dirty="0"/>
              <a:t> </a:t>
            </a:r>
            <a:r>
              <a:rPr lang="en-US" b="1" dirty="0">
                <a:latin typeface="Courier New" panose="02070309020205020404" pitchFamily="49" charset="0"/>
                <a:cs typeface="Courier New" panose="02070309020205020404" pitchFamily="49" charset="0"/>
              </a:rPr>
              <a:t>while</a:t>
            </a:r>
          </a:p>
          <a:p>
            <a:pPr marL="514350" indent="-514350">
              <a:lnSpc>
                <a:spcPct val="130000"/>
              </a:lnSpc>
              <a:buFont typeface="+mj-lt"/>
              <a:buAutoNum type="arabicPeriod"/>
            </a:pPr>
            <a:r>
              <a:rPr lang="en-US" b="1" dirty="0" err="1" smtClean="0"/>
              <a:t>Các</a:t>
            </a:r>
            <a:r>
              <a:rPr lang="en-US" b="1" dirty="0" smtClean="0"/>
              <a:t> </a:t>
            </a:r>
            <a:r>
              <a:rPr lang="en-US" b="1" dirty="0" err="1"/>
              <a:t>lệnh</a:t>
            </a:r>
            <a:r>
              <a:rPr lang="en-US" b="1" dirty="0"/>
              <a:t> </a:t>
            </a:r>
            <a:r>
              <a:rPr lang="en-US" b="1" dirty="0" err="1"/>
              <a:t>thay</a:t>
            </a:r>
            <a:r>
              <a:rPr lang="en-US" b="1" dirty="0"/>
              <a:t> </a:t>
            </a:r>
            <a:r>
              <a:rPr lang="en-US" b="1" dirty="0" err="1"/>
              <a:t>đổi</a:t>
            </a:r>
            <a:r>
              <a:rPr lang="en-US" b="1" dirty="0"/>
              <a:t> </a:t>
            </a:r>
            <a:r>
              <a:rPr lang="en-US" b="1" dirty="0" err="1"/>
              <a:t>cấu</a:t>
            </a:r>
            <a:r>
              <a:rPr lang="en-US" b="1" dirty="0"/>
              <a:t> </a:t>
            </a:r>
            <a:r>
              <a:rPr lang="en-US" b="1" dirty="0" err="1"/>
              <a:t>trúc</a:t>
            </a:r>
            <a:r>
              <a:rPr lang="en-US" b="1" dirty="0"/>
              <a:t> </a:t>
            </a:r>
            <a:r>
              <a:rPr lang="en-US" b="1" dirty="0" err="1"/>
              <a:t>lập</a:t>
            </a:r>
            <a:r>
              <a:rPr lang="en-US" b="1" dirty="0"/>
              <a:t> </a:t>
            </a:r>
            <a:r>
              <a:rPr lang="en-US" b="1" dirty="0" err="1"/>
              <a:t>trình</a:t>
            </a:r>
            <a:endParaRPr lang="en-US" b="1" dirty="0"/>
          </a:p>
          <a:p>
            <a:pPr lvl="1">
              <a:lnSpc>
                <a:spcPct val="130000"/>
              </a:lnSpc>
            </a:pPr>
            <a:r>
              <a:rPr lang="en-US" dirty="0" err="1" smtClean="0"/>
              <a:t>Câu</a:t>
            </a:r>
            <a:r>
              <a:rPr lang="en-US" dirty="0" smtClean="0"/>
              <a:t> </a:t>
            </a:r>
            <a:r>
              <a:rPr lang="en-US" dirty="0" err="1"/>
              <a:t>lệnh</a:t>
            </a:r>
            <a:r>
              <a:rPr lang="en-US" dirty="0"/>
              <a:t> </a:t>
            </a:r>
            <a:r>
              <a:rPr lang="en-US" b="1" dirty="0">
                <a:latin typeface="Courier New" panose="02070309020205020404" pitchFamily="49" charset="0"/>
                <a:cs typeface="Courier New" panose="02070309020205020404" pitchFamily="49" charset="0"/>
              </a:rPr>
              <a:t>continue</a:t>
            </a:r>
          </a:p>
          <a:p>
            <a:pPr lvl="1">
              <a:lnSpc>
                <a:spcPct val="130000"/>
              </a:lnSpc>
            </a:pPr>
            <a:r>
              <a:rPr lang="en-US" dirty="0" err="1" smtClean="0"/>
              <a:t>Câu</a:t>
            </a:r>
            <a:r>
              <a:rPr lang="en-US" dirty="0" smtClean="0"/>
              <a:t> </a:t>
            </a:r>
            <a:r>
              <a:rPr lang="en-US" dirty="0" err="1"/>
              <a:t>lệnh</a:t>
            </a:r>
            <a:r>
              <a:rPr lang="en-US" dirty="0"/>
              <a:t> </a:t>
            </a:r>
            <a:r>
              <a:rPr lang="en-US" b="1" dirty="0">
                <a:latin typeface="Courier New" panose="02070309020205020404" pitchFamily="49" charset="0"/>
                <a:cs typeface="Courier New" panose="02070309020205020404" pitchFamily="49" charset="0"/>
              </a:rPr>
              <a:t>break</a:t>
            </a:r>
          </a:p>
        </p:txBody>
      </p:sp>
    </p:spTree>
    <p:extLst>
      <p:ext uri="{BB962C8B-B14F-4D97-AF65-F5344CB8AC3E}">
        <p14:creationId xmlns:p14="http://schemas.microsoft.com/office/powerpoint/2010/main" val="241377909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Lệnh đơn &gt;&lt; Lệnh ghép</a:t>
            </a:r>
            <a:endParaRPr lang="en-US" dirty="0"/>
          </a:p>
        </p:txBody>
      </p:sp>
      <p:sp>
        <p:nvSpPr>
          <p:cNvPr id="3" name="Content Placeholder 2"/>
          <p:cNvSpPr>
            <a:spLocks noGrp="1"/>
          </p:cNvSpPr>
          <p:nvPr>
            <p:ph idx="1"/>
          </p:nvPr>
        </p:nvSpPr>
        <p:spPr/>
        <p:txBody>
          <a:bodyPr/>
          <a:lstStyle/>
          <a:p>
            <a:r>
              <a:rPr lang="vi-VN" b="1" dirty="0"/>
              <a:t>Lệnh đơn:</a:t>
            </a:r>
          </a:p>
          <a:p>
            <a:pPr lvl="1"/>
            <a:r>
              <a:rPr lang="vi-VN" dirty="0" smtClean="0"/>
              <a:t>Là</a:t>
            </a:r>
            <a:r>
              <a:rPr lang="en-US" dirty="0" smtClean="0"/>
              <a:t> </a:t>
            </a:r>
            <a:r>
              <a:rPr lang="vi-VN" dirty="0" smtClean="0"/>
              <a:t>biểu </a:t>
            </a:r>
            <a:r>
              <a:rPr lang="vi-VN" dirty="0"/>
              <a:t>thức theo sau bởi dấu ‘;’</a:t>
            </a:r>
          </a:p>
          <a:p>
            <a:pPr lvl="1"/>
            <a:r>
              <a:rPr lang="vi-VN" dirty="0" smtClean="0"/>
              <a:t>Ví </a:t>
            </a:r>
            <a:r>
              <a:rPr lang="vi-VN" dirty="0"/>
              <a:t>du: </a:t>
            </a:r>
            <a:r>
              <a:rPr lang="vi-VN" b="1" dirty="0" smtClean="0">
                <a:latin typeface="Courier New" panose="02070309020205020404" pitchFamily="49" charset="0"/>
                <a:cs typeface="Courier New" panose="02070309020205020404" pitchFamily="49" charset="0"/>
              </a:rPr>
              <a:t>x</a:t>
            </a:r>
            <a:r>
              <a:rPr lang="en-US" b="1" dirty="0" smtClean="0">
                <a:latin typeface="Courier New" panose="02070309020205020404" pitchFamily="49" charset="0"/>
                <a:cs typeface="Courier New" panose="02070309020205020404" pitchFamily="49" charset="0"/>
              </a:rPr>
              <a:t> </a:t>
            </a:r>
            <a:r>
              <a:rPr lang="vi-VN" b="1" dirty="0" smtClean="0">
                <a:latin typeface="Courier New" panose="02070309020205020404" pitchFamily="49" charset="0"/>
                <a:cs typeface="Courier New" panose="02070309020205020404" pitchFamily="49" charset="0"/>
              </a:rPr>
              <a:t>= </a:t>
            </a:r>
            <a:r>
              <a:rPr lang="vi-VN" b="1" dirty="0">
                <a:latin typeface="Courier New" panose="02070309020205020404" pitchFamily="49" charset="0"/>
                <a:cs typeface="Courier New" panose="02070309020205020404" pitchFamily="49" charset="0"/>
              </a:rPr>
              <a:t>0; i++; printf(“Hello”);</a:t>
            </a:r>
          </a:p>
          <a:p>
            <a:r>
              <a:rPr lang="vi-VN" b="1" dirty="0" smtClean="0"/>
              <a:t>Lệnh </a:t>
            </a:r>
            <a:r>
              <a:rPr lang="vi-VN" b="1" dirty="0"/>
              <a:t>ghép (khối lệnh)</a:t>
            </a:r>
          </a:p>
          <a:p>
            <a:pPr lvl="1"/>
            <a:r>
              <a:rPr lang="vi-VN" dirty="0" smtClean="0"/>
              <a:t>Là</a:t>
            </a:r>
            <a:r>
              <a:rPr lang="en-US" dirty="0" smtClean="0"/>
              <a:t> </a:t>
            </a:r>
            <a:r>
              <a:rPr lang="vi-VN" dirty="0" smtClean="0"/>
              <a:t>tập </a:t>
            </a:r>
            <a:r>
              <a:rPr lang="vi-VN" dirty="0"/>
              <a:t>hợp các câu lệnh (đơn và ghép) </a:t>
            </a:r>
            <a:r>
              <a:rPr lang="vi-VN" dirty="0" smtClean="0"/>
              <a:t>được</a:t>
            </a:r>
            <a:r>
              <a:rPr lang="en-US" dirty="0" smtClean="0"/>
              <a:t> </a:t>
            </a:r>
            <a:r>
              <a:rPr lang="vi-VN" dirty="0" smtClean="0"/>
              <a:t>đặt </a:t>
            </a:r>
            <a:r>
              <a:rPr lang="vi-VN" dirty="0"/>
              <a:t>trong cặp ngoặc nhọn { }</a:t>
            </a:r>
          </a:p>
          <a:p>
            <a:pPr lvl="1"/>
            <a:r>
              <a:rPr lang="vi-VN" dirty="0" smtClean="0"/>
              <a:t>C </a:t>
            </a:r>
            <a:r>
              <a:rPr lang="vi-VN" dirty="0"/>
              <a:t>cho phép khai báo biến trong một khối lệnh</a:t>
            </a:r>
          </a:p>
          <a:p>
            <a:pPr lvl="2"/>
            <a:r>
              <a:rPr lang="vi-VN" sz="2400" dirty="0" smtClean="0"/>
              <a:t>Phần </a:t>
            </a:r>
            <a:r>
              <a:rPr lang="vi-VN" sz="2400" dirty="0"/>
              <a:t>khai báo phải nằm trước các câu lệnh</a:t>
            </a:r>
          </a:p>
          <a:p>
            <a:pPr lvl="1"/>
            <a:r>
              <a:rPr lang="vi-VN" b="1" i="1" u="sng" dirty="0" smtClean="0"/>
              <a:t>Chú </a:t>
            </a:r>
            <a:r>
              <a:rPr lang="vi-VN" b="1" i="1" u="sng" dirty="0"/>
              <a:t>ý:</a:t>
            </a:r>
          </a:p>
          <a:p>
            <a:pPr lvl="2"/>
            <a:r>
              <a:rPr lang="vi-VN" sz="2400" dirty="0" smtClean="0"/>
              <a:t>Lệnh </a:t>
            </a:r>
            <a:r>
              <a:rPr lang="vi-VN" sz="2400" dirty="0"/>
              <a:t>ghép có thể đặt tại bất cứ chỗ nào mà cú </a:t>
            </a:r>
            <a:r>
              <a:rPr lang="vi-VN" sz="2400" dirty="0" smtClean="0"/>
              <a:t>pháp</a:t>
            </a:r>
            <a:r>
              <a:rPr lang="en-US" sz="2400" dirty="0" smtClean="0"/>
              <a:t> </a:t>
            </a:r>
            <a:r>
              <a:rPr lang="vi-VN" sz="2400" dirty="0" smtClean="0"/>
              <a:t>cho </a:t>
            </a:r>
            <a:r>
              <a:rPr lang="vi-VN" sz="2400" dirty="0"/>
              <a:t>phép đặt 1 câu lệnh đơn</a:t>
            </a:r>
          </a:p>
          <a:p>
            <a:pPr lvl="2"/>
            <a:r>
              <a:rPr lang="vi-VN" sz="2400" dirty="0" smtClean="0"/>
              <a:t>Không </a:t>
            </a:r>
            <a:r>
              <a:rPr lang="vi-VN" sz="2400" dirty="0"/>
              <a:t>đặt dấu ‘;’ sau một lệnh khối</a:t>
            </a:r>
            <a:endParaRPr lang="en-US" sz="24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111</a:t>
            </a:fld>
            <a:endParaRPr lang="en-US" dirty="0"/>
          </a:p>
        </p:txBody>
      </p:sp>
    </p:spTree>
    <p:extLst>
      <p:ext uri="{BB962C8B-B14F-4D97-AF65-F5344CB8AC3E}">
        <p14:creationId xmlns:p14="http://schemas.microsoft.com/office/powerpoint/2010/main" val="35073547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lồng</a:t>
            </a:r>
            <a:r>
              <a:rPr lang="en-US" dirty="0"/>
              <a:t> </a:t>
            </a:r>
            <a:r>
              <a:rPr lang="en-US" dirty="0" err="1"/>
              <a:t>nhau</a:t>
            </a:r>
            <a:endParaRPr lang="en-US" dirty="0"/>
          </a:p>
        </p:txBody>
      </p:sp>
      <p:sp>
        <p:nvSpPr>
          <p:cNvPr id="3" name="Content Placeholder 2"/>
          <p:cNvSpPr>
            <a:spLocks noGrp="1"/>
          </p:cNvSpPr>
          <p:nvPr>
            <p:ph idx="1"/>
          </p:nvPr>
        </p:nvSpPr>
        <p:spPr/>
        <p:txBody>
          <a:bodyPr/>
          <a:lstStyle/>
          <a:p>
            <a:r>
              <a:rPr lang="vi-VN" dirty="0"/>
              <a:t>Trong lệnh ghép chứa lệnh ghép khác</a:t>
            </a:r>
          </a:p>
          <a:p>
            <a:pPr lvl="1"/>
            <a:r>
              <a:rPr lang="vi-VN" sz="2800" dirty="0" smtClean="0"/>
              <a:t>Sự </a:t>
            </a:r>
            <a:r>
              <a:rPr lang="vi-VN" sz="2800" dirty="0"/>
              <a:t>lồng nhau không hạn chế</a:t>
            </a:r>
            <a:endParaRPr lang="vi-VN" dirty="0"/>
          </a:p>
          <a:p>
            <a:pPr marL="1262063" indent="0">
              <a:lnSpc>
                <a:spcPct val="120000"/>
              </a:lnSpc>
              <a:buNone/>
            </a:pPr>
            <a:r>
              <a:rPr lang="vi-VN" sz="2800" dirty="0">
                <a:latin typeface="Courier New" panose="02070309020205020404" pitchFamily="49" charset="0"/>
                <a:cs typeface="Courier New" panose="02070309020205020404" pitchFamily="49" charset="0"/>
              </a:rPr>
              <a:t>{</a:t>
            </a:r>
            <a:r>
              <a:rPr lang="vi-VN" sz="2800" b="1" dirty="0">
                <a:solidFill>
                  <a:srgbClr val="00B050"/>
                </a:solidFill>
                <a:latin typeface="Courier New" panose="02070309020205020404" pitchFamily="49" charset="0"/>
                <a:cs typeface="Courier New" panose="02070309020205020404" pitchFamily="49" charset="0"/>
              </a:rPr>
              <a:t>//Khai báo đối tượng cục bộ trong </a:t>
            </a:r>
            <a:r>
              <a:rPr lang="vi-VN" sz="2800" b="1" dirty="0" smtClean="0">
                <a:solidFill>
                  <a:srgbClr val="00B050"/>
                </a:solidFill>
                <a:latin typeface="Courier New" panose="02070309020205020404" pitchFamily="49" charset="0"/>
                <a:cs typeface="Courier New" panose="02070309020205020404" pitchFamily="49" charset="0"/>
              </a:rPr>
              <a:t>khối</a:t>
            </a:r>
            <a:r>
              <a:rPr lang="en-US" sz="2800" b="1" dirty="0" smtClean="0">
                <a:solidFill>
                  <a:srgbClr val="00B050"/>
                </a:solidFill>
                <a:latin typeface="Courier New" panose="02070309020205020404" pitchFamily="49" charset="0"/>
                <a:cs typeface="Courier New" panose="02070309020205020404" pitchFamily="49" charset="0"/>
              </a:rPr>
              <a:t> </a:t>
            </a:r>
          </a:p>
          <a:p>
            <a:pPr marL="1262063" indent="0">
              <a:lnSpc>
                <a:spcPct val="120000"/>
              </a:lnSpc>
              <a:buNone/>
            </a:pP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a:t>
            </a:r>
            <a:r>
              <a:rPr lang="vi-VN" sz="2800" b="1" i="1" dirty="0" smtClean="0">
                <a:latin typeface="Courier New" panose="02070309020205020404" pitchFamily="49" charset="0"/>
                <a:cs typeface="Courier New" panose="02070309020205020404" pitchFamily="49" charset="0"/>
              </a:rPr>
              <a:t>lenh</a:t>
            </a:r>
            <a:r>
              <a:rPr lang="vi-VN" sz="2800" dirty="0">
                <a:latin typeface="Courier New" panose="02070309020205020404" pitchFamily="49" charset="0"/>
                <a:cs typeface="Courier New" panose="02070309020205020404" pitchFamily="49" charset="0"/>
              </a:rPr>
              <a:t>;</a:t>
            </a:r>
          </a:p>
          <a:p>
            <a:pPr marL="2176463" indent="0">
              <a:lnSpc>
                <a:spcPct val="120000"/>
              </a:lnSpc>
              <a:buNone/>
            </a:pPr>
            <a:r>
              <a:rPr lang="vi-VN" sz="2800" dirty="0">
                <a:latin typeface="Courier New" panose="02070309020205020404" pitchFamily="49" charset="0"/>
                <a:cs typeface="Courier New" panose="02070309020205020404" pitchFamily="49" charset="0"/>
              </a:rPr>
              <a:t>{</a:t>
            </a:r>
            <a:r>
              <a:rPr lang="vi-VN" sz="2800" b="1" dirty="0">
                <a:solidFill>
                  <a:srgbClr val="00B050"/>
                </a:solidFill>
                <a:latin typeface="Courier New" panose="02070309020205020404" pitchFamily="49" charset="0"/>
                <a:cs typeface="Courier New" panose="02070309020205020404" pitchFamily="49" charset="0"/>
              </a:rPr>
              <a:t>//Khai báo đối tượng cục bộ trong khối</a:t>
            </a:r>
          </a:p>
          <a:p>
            <a:pPr marL="3148013" indent="0">
              <a:lnSpc>
                <a:spcPct val="120000"/>
              </a:lnSpc>
              <a:buNone/>
            </a:pPr>
            <a:r>
              <a:rPr lang="vi-VN" sz="2800" b="1" i="1" dirty="0">
                <a:latin typeface="Courier New" panose="02070309020205020404" pitchFamily="49" charset="0"/>
                <a:cs typeface="Courier New" panose="02070309020205020404" pitchFamily="49" charset="0"/>
              </a:rPr>
              <a:t>lenh</a:t>
            </a:r>
            <a:r>
              <a:rPr lang="vi-VN" sz="2800" dirty="0">
                <a:latin typeface="Courier New" panose="02070309020205020404" pitchFamily="49" charset="0"/>
                <a:cs typeface="Courier New" panose="02070309020205020404" pitchFamily="49" charset="0"/>
              </a:rPr>
              <a:t>;</a:t>
            </a:r>
          </a:p>
          <a:p>
            <a:pPr marL="3148013" indent="0">
              <a:lnSpc>
                <a:spcPct val="120000"/>
              </a:lnSpc>
              <a:buNone/>
            </a:pPr>
            <a:r>
              <a:rPr lang="vi-VN" sz="2800" dirty="0">
                <a:latin typeface="Courier New" panose="02070309020205020404" pitchFamily="49" charset="0"/>
                <a:cs typeface="Courier New" panose="02070309020205020404" pitchFamily="49" charset="0"/>
              </a:rPr>
              <a:t>...</a:t>
            </a:r>
          </a:p>
          <a:p>
            <a:pPr marL="2176463" indent="0">
              <a:lnSpc>
                <a:spcPct val="120000"/>
              </a:lnSpc>
              <a:buNone/>
            </a:pPr>
            <a:r>
              <a:rPr lang="vi-VN" sz="2800" dirty="0">
                <a:latin typeface="Courier New" panose="02070309020205020404" pitchFamily="49" charset="0"/>
                <a:cs typeface="Courier New" panose="02070309020205020404" pitchFamily="49" charset="0"/>
              </a:rPr>
              <a:t>}</a:t>
            </a:r>
          </a:p>
          <a:p>
            <a:pPr marL="1262063" indent="0">
              <a:lnSpc>
                <a:spcPct val="120000"/>
              </a:lnSpc>
              <a:buNone/>
            </a:pPr>
            <a:r>
              <a:rPr lang="en-US" sz="2800" dirty="0" smtClean="0">
                <a:latin typeface="Courier New" panose="02070309020205020404" pitchFamily="49" charset="0"/>
                <a:cs typeface="Courier New" panose="02070309020205020404" pitchFamily="49" charset="0"/>
              </a:rPr>
              <a:t>	  </a:t>
            </a:r>
            <a:r>
              <a:rPr lang="vi-VN" sz="2800" dirty="0" smtClean="0">
                <a:latin typeface="Courier New" panose="02070309020205020404" pitchFamily="49" charset="0"/>
                <a:cs typeface="Courier New" panose="02070309020205020404" pitchFamily="49" charset="0"/>
              </a:rPr>
              <a:t>...</a:t>
            </a:r>
            <a:endParaRPr lang="vi-VN" sz="2800" dirty="0">
              <a:latin typeface="Courier New" panose="02070309020205020404" pitchFamily="49" charset="0"/>
              <a:cs typeface="Courier New" panose="02070309020205020404" pitchFamily="49" charset="0"/>
            </a:endParaRPr>
          </a:p>
          <a:p>
            <a:pPr marL="1262063" indent="0">
              <a:lnSpc>
                <a:spcPct val="120000"/>
              </a:lnSpc>
              <a:buNone/>
            </a:pPr>
            <a:r>
              <a:rPr lang="vi-VN" sz="28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112</a:t>
            </a:fld>
            <a:endParaRPr lang="en-US" dirty="0"/>
          </a:p>
        </p:txBody>
      </p:sp>
      <p:sp>
        <p:nvSpPr>
          <p:cNvPr id="5" name="Rounded Rectangle 4"/>
          <p:cNvSpPr/>
          <p:nvPr/>
        </p:nvSpPr>
        <p:spPr bwMode="auto">
          <a:xfrm>
            <a:off x="1447800" y="2438401"/>
            <a:ext cx="9525000" cy="4114800"/>
          </a:xfrm>
          <a:prstGeom prst="roundRect">
            <a:avLst>
              <a:gd name="adj" fmla="val 6923"/>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Rectangle 5"/>
          <p:cNvSpPr/>
          <p:nvPr/>
        </p:nvSpPr>
        <p:spPr>
          <a:xfrm>
            <a:off x="7289800" y="4953000"/>
            <a:ext cx="3962400" cy="830997"/>
          </a:xfrm>
          <a:prstGeom prst="rect">
            <a:avLst/>
          </a:prstGeom>
          <a:solidFill>
            <a:schemeClr val="bg1"/>
          </a:solidFill>
          <a:ln>
            <a:solidFill>
              <a:schemeClr val="tx1"/>
            </a:solidFill>
          </a:ln>
        </p:spPr>
        <p:txBody>
          <a:bodyPr wrap="square">
            <a:spAutoFit/>
          </a:bodyPr>
          <a:lstStyle/>
          <a:p>
            <a:pPr algn="ctr"/>
            <a:r>
              <a:rPr lang="vi-VN" sz="2400" b="1" dirty="0">
                <a:latin typeface="+mj-lt"/>
              </a:rPr>
              <a:t>Nếu các đối tượng </a:t>
            </a:r>
            <a:r>
              <a:rPr lang="vi-VN" sz="2400" b="1" dirty="0" smtClean="0">
                <a:latin typeface="+mj-lt"/>
              </a:rPr>
              <a:t>được</a:t>
            </a:r>
            <a:r>
              <a:rPr lang="en-US" sz="2400" b="1" dirty="0" smtClean="0">
                <a:latin typeface="+mj-lt"/>
              </a:rPr>
              <a:t> </a:t>
            </a:r>
            <a:r>
              <a:rPr lang="en-US" sz="2400" b="1" dirty="0" err="1" smtClean="0">
                <a:latin typeface="+mj-lt"/>
              </a:rPr>
              <a:t>khai</a:t>
            </a:r>
            <a:r>
              <a:rPr lang="en-US" sz="2400" b="1" dirty="0" smtClean="0">
                <a:latin typeface="+mj-lt"/>
              </a:rPr>
              <a:t> </a:t>
            </a:r>
            <a:r>
              <a:rPr lang="en-US" sz="2400" b="1" dirty="0" err="1">
                <a:latin typeface="+mj-lt"/>
              </a:rPr>
              <a:t>báo</a:t>
            </a:r>
            <a:r>
              <a:rPr lang="en-US" sz="2400" b="1" dirty="0">
                <a:latin typeface="+mj-lt"/>
              </a:rPr>
              <a:t> </a:t>
            </a:r>
            <a:r>
              <a:rPr lang="en-US" sz="2400" b="1" dirty="0" err="1">
                <a:latin typeface="+mj-lt"/>
              </a:rPr>
              <a:t>trùng</a:t>
            </a:r>
            <a:r>
              <a:rPr lang="en-US" sz="2400" b="1" dirty="0">
                <a:latin typeface="+mj-lt"/>
              </a:rPr>
              <a:t> </a:t>
            </a:r>
            <a:r>
              <a:rPr lang="en-US" sz="2400" b="1" dirty="0" err="1">
                <a:latin typeface="+mj-lt"/>
              </a:rPr>
              <a:t>tên</a:t>
            </a:r>
            <a:r>
              <a:rPr lang="en-US" sz="2400" b="1" dirty="0">
                <a:latin typeface="+mj-lt"/>
              </a:rPr>
              <a:t> </a:t>
            </a:r>
            <a:r>
              <a:rPr lang="en-US" sz="2400" b="1" dirty="0" err="1">
                <a:latin typeface="+mj-lt"/>
              </a:rPr>
              <a:t>nhau</a:t>
            </a:r>
            <a:r>
              <a:rPr lang="en-US" sz="2400" b="1" dirty="0">
                <a:latin typeface="+mj-lt"/>
              </a:rPr>
              <a:t> ?</a:t>
            </a:r>
            <a:endParaRPr lang="en-US" sz="2400" dirty="0">
              <a:latin typeface="+mj-lt"/>
            </a:endParaRPr>
          </a:p>
        </p:txBody>
      </p:sp>
    </p:spTree>
    <p:extLst>
      <p:ext uri="{BB962C8B-B14F-4D97-AF65-F5344CB8AC3E}">
        <p14:creationId xmlns:p14="http://schemas.microsoft.com/office/powerpoint/2010/main" val="1113357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113</a:t>
            </a:fld>
            <a:endParaRPr lang="en-US" dirty="0"/>
          </a:p>
        </p:txBody>
      </p:sp>
      <p:sp>
        <p:nvSpPr>
          <p:cNvPr id="5" name="Rectangle 4"/>
          <p:cNvSpPr/>
          <p:nvPr/>
        </p:nvSpPr>
        <p:spPr>
          <a:xfrm>
            <a:off x="762000" y="1049258"/>
            <a:ext cx="10820400" cy="5170646"/>
          </a:xfrm>
          <a:prstGeom prst="rect">
            <a:avLst/>
          </a:prstGeom>
          <a:solidFill>
            <a:schemeClr val="accent4">
              <a:lumMod val="85000"/>
              <a:lumOff val="15000"/>
            </a:schemeClr>
          </a:solidFill>
        </p:spPr>
        <p:txBody>
          <a:bodyPr wrap="square">
            <a:spAutoFit/>
          </a:bodyPr>
          <a:lstStyle/>
          <a:p>
            <a:r>
              <a:rPr lang="en-US" sz="2200" dirty="0">
                <a:solidFill>
                  <a:srgbClr val="C586C0"/>
                </a:solidFill>
                <a:latin typeface="Consolas" panose="020B0609020204030204" pitchFamily="49" charset="0"/>
              </a:rPr>
              <a:t>#include</a:t>
            </a:r>
            <a:r>
              <a:rPr lang="en-US" sz="2200" dirty="0">
                <a:solidFill>
                  <a:srgbClr val="569CD6"/>
                </a:solidFill>
                <a:latin typeface="Consolas" panose="020B0609020204030204" pitchFamily="49" charset="0"/>
              </a:rPr>
              <a:t> </a:t>
            </a:r>
            <a:r>
              <a:rPr lang="en-US" sz="2200" dirty="0">
                <a:solidFill>
                  <a:srgbClr val="CE9178"/>
                </a:solidFill>
                <a:latin typeface="Consolas" panose="020B0609020204030204" pitchFamily="49" charset="0"/>
              </a:rPr>
              <a:t>&lt;</a:t>
            </a:r>
            <a:r>
              <a:rPr lang="en-US" sz="2200" dirty="0" err="1">
                <a:solidFill>
                  <a:srgbClr val="CE9178"/>
                </a:solidFill>
                <a:latin typeface="Consolas" panose="020B0609020204030204" pitchFamily="49" charset="0"/>
              </a:rPr>
              <a:t>conio.h</a:t>
            </a:r>
            <a:r>
              <a:rPr lang="en-US" sz="2200" dirty="0">
                <a:solidFill>
                  <a:srgbClr val="CE9178"/>
                </a:solidFill>
                <a:latin typeface="Consolas" panose="020B0609020204030204" pitchFamily="49" charset="0"/>
              </a:rPr>
              <a:t>&gt;</a:t>
            </a:r>
            <a:endParaRPr lang="en-US" sz="2200" dirty="0">
              <a:solidFill>
                <a:srgbClr val="D4D4D4"/>
              </a:solidFill>
              <a:latin typeface="Consolas" panose="020B0609020204030204" pitchFamily="49" charset="0"/>
            </a:endParaRPr>
          </a:p>
          <a:p>
            <a:r>
              <a:rPr lang="en-US" sz="2200" dirty="0">
                <a:solidFill>
                  <a:srgbClr val="C586C0"/>
                </a:solidFill>
                <a:latin typeface="Consolas" panose="020B0609020204030204" pitchFamily="49" charset="0"/>
              </a:rPr>
              <a:t>#include</a:t>
            </a:r>
            <a:r>
              <a:rPr lang="en-US" sz="2200" dirty="0">
                <a:solidFill>
                  <a:srgbClr val="569CD6"/>
                </a:solidFill>
                <a:latin typeface="Consolas" panose="020B0609020204030204" pitchFamily="49" charset="0"/>
              </a:rPr>
              <a:t> </a:t>
            </a:r>
            <a:r>
              <a:rPr lang="en-US" sz="2200" dirty="0">
                <a:solidFill>
                  <a:srgbClr val="CE9178"/>
                </a:solidFill>
                <a:latin typeface="Consolas" panose="020B0609020204030204" pitchFamily="49" charset="0"/>
              </a:rPr>
              <a:t>&lt;</a:t>
            </a:r>
            <a:r>
              <a:rPr lang="en-US" sz="2200" dirty="0" err="1">
                <a:solidFill>
                  <a:srgbClr val="CE9178"/>
                </a:solidFill>
                <a:latin typeface="Consolas" panose="020B0609020204030204" pitchFamily="49" charset="0"/>
              </a:rPr>
              <a:t>stdio.h</a:t>
            </a:r>
            <a:r>
              <a:rPr lang="en-US" sz="2200" dirty="0">
                <a:solidFill>
                  <a:srgbClr val="CE9178"/>
                </a:solidFill>
                <a:latin typeface="Consolas" panose="020B0609020204030204" pitchFamily="49" charset="0"/>
              </a:rPr>
              <a:t>&gt;</a:t>
            </a:r>
            <a:endParaRPr lang="en-US" sz="2200" dirty="0">
              <a:solidFill>
                <a:srgbClr val="D4D4D4"/>
              </a:solidFill>
              <a:latin typeface="Consolas" panose="020B0609020204030204" pitchFamily="49" charset="0"/>
            </a:endParaRPr>
          </a:p>
          <a:p>
            <a:r>
              <a:rPr lang="en-US" sz="2200" dirty="0">
                <a:solidFill>
                  <a:srgbClr val="569CD6"/>
                </a:solidFill>
                <a:latin typeface="Consolas" panose="020B0609020204030204" pitchFamily="49" charset="0"/>
              </a:rPr>
              <a:t>void</a:t>
            </a:r>
            <a:r>
              <a:rPr lang="en-US" sz="2200" dirty="0">
                <a:solidFill>
                  <a:srgbClr val="D4D4D4"/>
                </a:solidFill>
                <a:latin typeface="Consolas" panose="020B0609020204030204" pitchFamily="49" charset="0"/>
              </a:rPr>
              <a:t> </a:t>
            </a:r>
            <a:r>
              <a:rPr lang="en-US" sz="2200" dirty="0">
                <a:solidFill>
                  <a:srgbClr val="DCDCAA"/>
                </a:solidFill>
                <a:latin typeface="Consolas" panose="020B0609020204030204" pitchFamily="49" charset="0"/>
              </a:rPr>
              <a:t>main</a:t>
            </a:r>
            <a:r>
              <a:rPr lang="en-US" sz="2200" dirty="0">
                <a:solidFill>
                  <a:srgbClr val="D4D4D4"/>
                </a:solidFill>
                <a:latin typeface="Consolas" panose="020B0609020204030204" pitchFamily="49" charset="0"/>
              </a:rPr>
              <a:t>(){</a:t>
            </a:r>
            <a:r>
              <a:rPr lang="en-US" sz="2200" dirty="0">
                <a:solidFill>
                  <a:srgbClr val="6A9955"/>
                </a:solidFill>
                <a:latin typeface="Consolas" panose="020B0609020204030204" pitchFamily="49" charset="0"/>
              </a:rPr>
              <a:t> // ham main() </a:t>
            </a:r>
            <a:r>
              <a:rPr lang="en-US" sz="2200" dirty="0" err="1">
                <a:solidFill>
                  <a:srgbClr val="6A9955"/>
                </a:solidFill>
                <a:latin typeface="Consolas" panose="020B0609020204030204" pitchFamily="49" charset="0"/>
              </a:rPr>
              <a:t>cung</a:t>
            </a:r>
            <a:r>
              <a:rPr lang="en-US" sz="2200" dirty="0">
                <a:solidFill>
                  <a:srgbClr val="6A9955"/>
                </a:solidFill>
                <a:latin typeface="Consolas" panose="020B0609020204030204" pitchFamily="49" charset="0"/>
              </a:rPr>
              <a:t> la mot </a:t>
            </a:r>
            <a:r>
              <a:rPr lang="en-US" sz="2200" dirty="0" err="1">
                <a:solidFill>
                  <a:srgbClr val="6A9955"/>
                </a:solidFill>
                <a:latin typeface="Consolas" panose="020B0609020204030204" pitchFamily="49" charset="0"/>
              </a:rPr>
              <a:t>khoi</a:t>
            </a:r>
            <a:r>
              <a:rPr lang="en-US" sz="2200" dirty="0">
                <a:solidFill>
                  <a:srgbClr val="6A9955"/>
                </a:solidFill>
                <a:latin typeface="Consolas" panose="020B0609020204030204" pitchFamily="49" charset="0"/>
              </a:rPr>
              <a:t> </a:t>
            </a:r>
            <a:r>
              <a:rPr lang="en-US" sz="2200" dirty="0" err="1">
                <a:solidFill>
                  <a:srgbClr val="6A9955"/>
                </a:solidFill>
                <a:latin typeface="Consolas" panose="020B0609020204030204" pitchFamily="49" charset="0"/>
              </a:rPr>
              <a:t>lenh</a:t>
            </a:r>
            <a:endParaRPr lang="en-US" sz="2200" dirty="0">
              <a:solidFill>
                <a:srgbClr val="D4D4D4"/>
              </a:solidFill>
              <a:latin typeface="Consolas" panose="020B0609020204030204" pitchFamily="49" charset="0"/>
            </a:endParaRPr>
          </a:p>
          <a:p>
            <a:r>
              <a:rPr lang="en-US" sz="2200" dirty="0">
                <a:solidFill>
                  <a:srgbClr val="D4D4D4"/>
                </a:solidFill>
                <a:latin typeface="Consolas" panose="020B0609020204030204" pitchFamily="49" charset="0"/>
              </a:rPr>
              <a:t>    </a:t>
            </a:r>
            <a:r>
              <a:rPr lang="en-US" sz="2200" dirty="0" err="1">
                <a:solidFill>
                  <a:srgbClr val="569CD6"/>
                </a:solidFill>
                <a:latin typeface="Consolas" panose="020B0609020204030204" pitchFamily="49" charset="0"/>
              </a:rPr>
              <a:t>int</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c</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10</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d</a:t>
            </a:r>
            <a:r>
              <a:rPr lang="en-US" sz="2200" dirty="0">
                <a:solidFill>
                  <a:srgbClr val="D4D4D4"/>
                </a:solidFill>
                <a:latin typeface="Consolas" panose="020B0609020204030204" pitchFamily="49" charset="0"/>
              </a:rPr>
              <a:t>= </a:t>
            </a:r>
            <a:r>
              <a:rPr lang="en-US" sz="2200" dirty="0">
                <a:solidFill>
                  <a:srgbClr val="B5CEA8"/>
                </a:solidFill>
                <a:latin typeface="Consolas" panose="020B0609020204030204" pitchFamily="49" charset="0"/>
              </a:rPr>
              <a:t>20</a:t>
            </a:r>
            <a:r>
              <a:rPr lang="en-US" sz="2200" dirty="0">
                <a:solidFill>
                  <a:srgbClr val="D4D4D4"/>
                </a:solidFill>
                <a:latin typeface="Consolas" panose="020B0609020204030204" pitchFamily="49" charset="0"/>
              </a:rPr>
              <a:t>;</a:t>
            </a:r>
          </a:p>
          <a:p>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 Bien </a:t>
            </a:r>
            <a:r>
              <a:rPr lang="en-US" sz="2200" dirty="0" err="1">
                <a:solidFill>
                  <a:srgbClr val="CE9178"/>
                </a:solidFill>
                <a:latin typeface="Consolas" panose="020B0609020204030204" pitchFamily="49" charset="0"/>
              </a:rPr>
              <a:t>ngoai</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khoi</a:t>
            </a:r>
            <a:r>
              <a:rPr lang="en-US" sz="2200" dirty="0">
                <a:solidFill>
                  <a:srgbClr val="CE9178"/>
                </a:solidFill>
                <a:latin typeface="Consolas" panose="020B0609020204030204" pitchFamily="49" charset="0"/>
              </a:rPr>
              <a:t> c = </a:t>
            </a:r>
            <a:r>
              <a:rPr lang="en-US" sz="2200" dirty="0">
                <a:solidFill>
                  <a:srgbClr val="9CDCFE"/>
                </a:solidFill>
                <a:latin typeface="Consolas" panose="020B0609020204030204" pitchFamily="49" charset="0"/>
              </a:rPr>
              <a:t>%d</a:t>
            </a:r>
            <a:r>
              <a:rPr lang="en-US" sz="2200" dirty="0">
                <a:solidFill>
                  <a:srgbClr val="CE9178"/>
                </a:solidFill>
                <a:latin typeface="Consolas" panose="020B0609020204030204" pitchFamily="49" charset="0"/>
              </a:rPr>
              <a:t>; d=</a:t>
            </a:r>
            <a:r>
              <a:rPr lang="en-US" sz="2200" dirty="0">
                <a:solidFill>
                  <a:srgbClr val="9CDCFE"/>
                </a:solidFill>
                <a:latin typeface="Consolas" panose="020B0609020204030204" pitchFamily="49" charset="0"/>
              </a:rPr>
              <a:t>%d</a:t>
            </a:r>
            <a:r>
              <a:rPr lang="en-US" sz="2200" dirty="0">
                <a:solidFill>
                  <a:srgbClr val="CE9178"/>
                </a:solidFill>
                <a:latin typeface="Consolas" panose="020B0609020204030204" pitchFamily="49" charset="0"/>
              </a:rPr>
              <a:t> "</a:t>
            </a:r>
            <a:r>
              <a:rPr lang="en-US" sz="2200" dirty="0">
                <a:solidFill>
                  <a:srgbClr val="D4D4D4"/>
                </a:solidFill>
                <a:latin typeface="Consolas" panose="020B0609020204030204" pitchFamily="49" charset="0"/>
              </a:rPr>
              <a:t>,</a:t>
            </a:r>
            <a:r>
              <a:rPr lang="en-US" sz="2200" dirty="0" err="1">
                <a:solidFill>
                  <a:srgbClr val="9CDCFE"/>
                </a:solidFill>
                <a:latin typeface="Consolas" panose="020B0609020204030204" pitchFamily="49" charset="0"/>
              </a:rPr>
              <a:t>c</a:t>
            </a:r>
            <a:r>
              <a:rPr lang="en-US" sz="2200" dirty="0" err="1">
                <a:solidFill>
                  <a:srgbClr val="D4D4D4"/>
                </a:solidFill>
                <a:latin typeface="Consolas" panose="020B0609020204030204" pitchFamily="49" charset="0"/>
              </a:rPr>
              <a:t>,</a:t>
            </a:r>
            <a:r>
              <a:rPr lang="en-US" sz="2200" dirty="0" err="1">
                <a:solidFill>
                  <a:srgbClr val="9CDCFE"/>
                </a:solidFill>
                <a:latin typeface="Consolas" panose="020B0609020204030204" pitchFamily="49" charset="0"/>
              </a:rPr>
              <a:t>d</a:t>
            </a:r>
            <a:r>
              <a:rPr lang="en-US" sz="2200" dirty="0" smtClean="0">
                <a:solidFill>
                  <a:srgbClr val="D4D4D4"/>
                </a:solidFill>
                <a:latin typeface="Consolas" panose="020B0609020204030204" pitchFamily="49" charset="0"/>
              </a:rPr>
              <a:t>);</a:t>
            </a:r>
          </a:p>
          <a:p>
            <a:r>
              <a:rPr lang="en-US" sz="2200" dirty="0" smtClean="0">
                <a:solidFill>
                  <a:srgbClr val="D4D4D4"/>
                </a:solidFill>
                <a:latin typeface="Consolas" panose="020B0609020204030204" pitchFamily="49" charset="0"/>
              </a:rPr>
              <a:t>    { </a:t>
            </a:r>
          </a:p>
          <a:p>
            <a:r>
              <a:rPr lang="en-US" sz="2200" dirty="0">
                <a:solidFill>
                  <a:srgbClr val="D4D4D4"/>
                </a:solidFill>
                <a:latin typeface="Consolas" panose="020B0609020204030204" pitchFamily="49" charset="0"/>
              </a:rPr>
              <a:t>        </a:t>
            </a:r>
            <a:r>
              <a:rPr lang="en-US" sz="2200" dirty="0" err="1">
                <a:solidFill>
                  <a:srgbClr val="569CD6"/>
                </a:solidFill>
                <a:latin typeface="Consolas" panose="020B0609020204030204" pitchFamily="49" charset="0"/>
              </a:rPr>
              <a:t>int</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c</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10</a:t>
            </a:r>
            <a:r>
              <a:rPr lang="en-US" sz="2200" dirty="0">
                <a:solidFill>
                  <a:srgbClr val="D4D4D4"/>
                </a:solidFill>
                <a:latin typeface="Consolas" panose="020B0609020204030204" pitchFamily="49" charset="0"/>
              </a:rPr>
              <a:t>;</a:t>
            </a:r>
          </a:p>
          <a:p>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a:t>
            </a:r>
            <a:r>
              <a:rPr lang="en-US" sz="2200" dirty="0">
                <a:solidFill>
                  <a:srgbClr val="D7BA7D"/>
                </a:solidFill>
                <a:latin typeface="Consolas" panose="020B0609020204030204" pitchFamily="49" charset="0"/>
              </a:rPr>
              <a:t>\n</a:t>
            </a:r>
            <a:r>
              <a:rPr lang="en-US" sz="2200" dirty="0">
                <a:solidFill>
                  <a:srgbClr val="CE9178"/>
                </a:solidFill>
                <a:latin typeface="Consolas" panose="020B0609020204030204" pitchFamily="49" charset="0"/>
              </a:rPr>
              <a:t> Bien </a:t>
            </a:r>
            <a:r>
              <a:rPr lang="en-US" sz="2200" dirty="0" err="1">
                <a:solidFill>
                  <a:srgbClr val="CE9178"/>
                </a:solidFill>
                <a:latin typeface="Consolas" panose="020B0609020204030204" pitchFamily="49" charset="0"/>
              </a:rPr>
              <a:t>trong</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khoi</a:t>
            </a:r>
            <a:r>
              <a:rPr lang="en-US" sz="2200" dirty="0">
                <a:solidFill>
                  <a:srgbClr val="CE9178"/>
                </a:solidFill>
                <a:latin typeface="Consolas" panose="020B0609020204030204" pitchFamily="49" charset="0"/>
              </a:rPr>
              <a:t> c = </a:t>
            </a:r>
            <a:r>
              <a:rPr lang="en-US" sz="2200" dirty="0">
                <a:solidFill>
                  <a:srgbClr val="9CDCFE"/>
                </a:solidFill>
                <a:latin typeface="Consolas" panose="020B0609020204030204" pitchFamily="49" charset="0"/>
              </a:rPr>
              <a:t>%d</a:t>
            </a:r>
            <a:r>
              <a:rPr lang="en-US" sz="2200" dirty="0">
                <a:solidFill>
                  <a:srgbClr val="CE9178"/>
                </a:solidFill>
                <a:latin typeface="Consolas" panose="020B0609020204030204" pitchFamily="49" charset="0"/>
              </a:rPr>
              <a:t>; d=</a:t>
            </a:r>
            <a:r>
              <a:rPr lang="en-US" sz="2200" dirty="0">
                <a:solidFill>
                  <a:srgbClr val="9CDCFE"/>
                </a:solidFill>
                <a:latin typeface="Consolas" panose="020B0609020204030204" pitchFamily="49" charset="0"/>
              </a:rPr>
              <a:t>%d</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a:t>
            </a:r>
            <a:r>
              <a:rPr lang="en-US" sz="2200" dirty="0" err="1">
                <a:solidFill>
                  <a:srgbClr val="9CDCFE"/>
                </a:solidFill>
                <a:latin typeface="Consolas" panose="020B0609020204030204" pitchFamily="49" charset="0"/>
              </a:rPr>
              <a:t>c</a:t>
            </a:r>
            <a:r>
              <a:rPr lang="en-US" sz="2200" dirty="0" err="1">
                <a:solidFill>
                  <a:srgbClr val="D4D4D4"/>
                </a:solidFill>
                <a:latin typeface="Consolas" panose="020B0609020204030204" pitchFamily="49" charset="0"/>
              </a:rPr>
              <a:t>,</a:t>
            </a:r>
            <a:r>
              <a:rPr lang="en-US" sz="2200" dirty="0" err="1">
                <a:solidFill>
                  <a:srgbClr val="9CDCFE"/>
                </a:solidFill>
                <a:latin typeface="Consolas" panose="020B0609020204030204" pitchFamily="49" charset="0"/>
              </a:rPr>
              <a:t>d</a:t>
            </a:r>
            <a:r>
              <a:rPr lang="en-US" sz="2200" dirty="0">
                <a:solidFill>
                  <a:srgbClr val="D4D4D4"/>
                </a:solidFill>
                <a:latin typeface="Consolas" panose="020B0609020204030204" pitchFamily="49" charset="0"/>
              </a:rPr>
              <a:t>);</a:t>
            </a:r>
          </a:p>
          <a:p>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a:t>
            </a:r>
            <a:r>
              <a:rPr lang="en-US" sz="2200" dirty="0">
                <a:solidFill>
                  <a:srgbClr val="D7BA7D"/>
                </a:solidFill>
                <a:latin typeface="Consolas" panose="020B0609020204030204" pitchFamily="49" charset="0"/>
              </a:rPr>
              <a:t>\n</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Gia</a:t>
            </a:r>
            <a:r>
              <a:rPr lang="en-US" sz="2200" dirty="0">
                <a:solidFill>
                  <a:srgbClr val="CE9178"/>
                </a:solidFill>
                <a:latin typeface="Consolas" panose="020B0609020204030204" pitchFamily="49" charset="0"/>
              </a:rPr>
              <a:t> tri </a:t>
            </a:r>
            <a:r>
              <a:rPr lang="en-US" sz="2200" dirty="0" err="1">
                <a:solidFill>
                  <a:srgbClr val="CE9178"/>
                </a:solidFill>
                <a:latin typeface="Consolas" panose="020B0609020204030204" pitchFamily="49" charset="0"/>
              </a:rPr>
              <a:t>cua</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cac</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bien</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duoc</a:t>
            </a:r>
            <a:r>
              <a:rPr lang="en-US" sz="2200" dirty="0">
                <a:solidFill>
                  <a:srgbClr val="CE9178"/>
                </a:solidFill>
                <a:latin typeface="Consolas" panose="020B0609020204030204" pitchFamily="49" charset="0"/>
              </a:rPr>
              <a:t> them 10 don vi"</a:t>
            </a:r>
            <a:r>
              <a:rPr lang="en-US" sz="2200" dirty="0">
                <a:solidFill>
                  <a:srgbClr val="D4D4D4"/>
                </a:solidFill>
                <a:latin typeface="Consolas" panose="020B0609020204030204" pitchFamily="49" charset="0"/>
              </a:rPr>
              <a:t>);</a:t>
            </a:r>
          </a:p>
          <a:p>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c</a:t>
            </a:r>
            <a:r>
              <a:rPr lang="en-US" sz="2200" dirty="0">
                <a:solidFill>
                  <a:srgbClr val="D4D4D4"/>
                </a:solidFill>
                <a:latin typeface="Consolas" panose="020B0609020204030204" pitchFamily="49" charset="0"/>
              </a:rPr>
              <a:t> = </a:t>
            </a:r>
            <a:r>
              <a:rPr lang="en-US" sz="2200" dirty="0">
                <a:solidFill>
                  <a:srgbClr val="9CDCFE"/>
                </a:solidFill>
                <a:latin typeface="Consolas" panose="020B0609020204030204" pitchFamily="49" charset="0"/>
              </a:rPr>
              <a:t>c</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10</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d</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d</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10</a:t>
            </a:r>
            <a:r>
              <a:rPr lang="en-US" sz="2200" dirty="0">
                <a:solidFill>
                  <a:srgbClr val="D4D4D4"/>
                </a:solidFill>
                <a:latin typeface="Consolas" panose="020B0609020204030204" pitchFamily="49" charset="0"/>
              </a:rPr>
              <a:t>;</a:t>
            </a:r>
          </a:p>
          <a:p>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a:t>
            </a:r>
            <a:r>
              <a:rPr lang="en-US" sz="2200" dirty="0">
                <a:solidFill>
                  <a:srgbClr val="D7BA7D"/>
                </a:solidFill>
                <a:latin typeface="Consolas" panose="020B0609020204030204" pitchFamily="49" charset="0"/>
              </a:rPr>
              <a:t>\n</a:t>
            </a:r>
            <a:r>
              <a:rPr lang="en-US" sz="2200" dirty="0">
                <a:solidFill>
                  <a:srgbClr val="CE9178"/>
                </a:solidFill>
                <a:latin typeface="Consolas" panose="020B0609020204030204" pitchFamily="49" charset="0"/>
              </a:rPr>
              <a:t> Bien </a:t>
            </a:r>
            <a:r>
              <a:rPr lang="en-US" sz="2200" dirty="0" err="1">
                <a:solidFill>
                  <a:srgbClr val="CE9178"/>
                </a:solidFill>
                <a:latin typeface="Consolas" panose="020B0609020204030204" pitchFamily="49" charset="0"/>
              </a:rPr>
              <a:t>trong</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khoi</a:t>
            </a:r>
            <a:r>
              <a:rPr lang="en-US" sz="2200" dirty="0">
                <a:solidFill>
                  <a:srgbClr val="CE9178"/>
                </a:solidFill>
                <a:latin typeface="Consolas" panose="020B0609020204030204" pitchFamily="49" charset="0"/>
              </a:rPr>
              <a:t> c = </a:t>
            </a:r>
            <a:r>
              <a:rPr lang="en-US" sz="2200" dirty="0">
                <a:solidFill>
                  <a:srgbClr val="9CDCFE"/>
                </a:solidFill>
                <a:latin typeface="Consolas" panose="020B0609020204030204" pitchFamily="49" charset="0"/>
              </a:rPr>
              <a:t>%d</a:t>
            </a:r>
            <a:r>
              <a:rPr lang="en-US" sz="2200" dirty="0">
                <a:solidFill>
                  <a:srgbClr val="CE9178"/>
                </a:solidFill>
                <a:latin typeface="Consolas" panose="020B0609020204030204" pitchFamily="49" charset="0"/>
              </a:rPr>
              <a:t>; d=</a:t>
            </a:r>
            <a:r>
              <a:rPr lang="en-US" sz="2200" dirty="0">
                <a:solidFill>
                  <a:srgbClr val="9CDCFE"/>
                </a:solidFill>
                <a:latin typeface="Consolas" panose="020B0609020204030204" pitchFamily="49" charset="0"/>
              </a:rPr>
              <a:t>%d</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a:t>
            </a:r>
            <a:r>
              <a:rPr lang="en-US" sz="2200" dirty="0" err="1">
                <a:solidFill>
                  <a:srgbClr val="9CDCFE"/>
                </a:solidFill>
                <a:latin typeface="Consolas" panose="020B0609020204030204" pitchFamily="49" charset="0"/>
              </a:rPr>
              <a:t>c</a:t>
            </a:r>
            <a:r>
              <a:rPr lang="en-US" sz="2200" dirty="0" err="1">
                <a:solidFill>
                  <a:srgbClr val="D4D4D4"/>
                </a:solidFill>
                <a:latin typeface="Consolas" panose="020B0609020204030204" pitchFamily="49" charset="0"/>
              </a:rPr>
              <a:t>,</a:t>
            </a:r>
            <a:r>
              <a:rPr lang="en-US" sz="2200" dirty="0" err="1">
                <a:solidFill>
                  <a:srgbClr val="9CDCFE"/>
                </a:solidFill>
                <a:latin typeface="Consolas" panose="020B0609020204030204" pitchFamily="49" charset="0"/>
              </a:rPr>
              <a:t>d</a:t>
            </a:r>
            <a:r>
              <a:rPr lang="en-US" sz="2200" dirty="0">
                <a:solidFill>
                  <a:srgbClr val="D4D4D4"/>
                </a:solidFill>
                <a:latin typeface="Consolas" panose="020B0609020204030204" pitchFamily="49" charset="0"/>
              </a:rPr>
              <a:t>);</a:t>
            </a:r>
          </a:p>
          <a:p>
            <a:r>
              <a:rPr lang="en-US" sz="2200" dirty="0">
                <a:solidFill>
                  <a:srgbClr val="D4D4D4"/>
                </a:solidFill>
                <a:latin typeface="Consolas" panose="020B0609020204030204" pitchFamily="49" charset="0"/>
              </a:rPr>
              <a:t>    }</a:t>
            </a:r>
          </a:p>
          <a:p>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a:t>
            </a:r>
            <a:r>
              <a:rPr lang="en-US" sz="2200" dirty="0">
                <a:solidFill>
                  <a:srgbClr val="D7BA7D"/>
                </a:solidFill>
                <a:latin typeface="Consolas" panose="020B0609020204030204" pitchFamily="49" charset="0"/>
              </a:rPr>
              <a:t>\n</a:t>
            </a:r>
            <a:r>
              <a:rPr lang="en-US" sz="2200" dirty="0">
                <a:solidFill>
                  <a:srgbClr val="CE9178"/>
                </a:solidFill>
                <a:latin typeface="Consolas" panose="020B0609020204030204" pitchFamily="49" charset="0"/>
              </a:rPr>
              <a:t> Bien </a:t>
            </a:r>
            <a:r>
              <a:rPr lang="en-US" sz="2200" dirty="0" err="1">
                <a:solidFill>
                  <a:srgbClr val="CE9178"/>
                </a:solidFill>
                <a:latin typeface="Consolas" panose="020B0609020204030204" pitchFamily="49" charset="0"/>
              </a:rPr>
              <a:t>ra</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ngoai</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khoi</a:t>
            </a:r>
            <a:r>
              <a:rPr lang="en-US" sz="2200" dirty="0">
                <a:solidFill>
                  <a:srgbClr val="CE9178"/>
                </a:solidFill>
                <a:latin typeface="Consolas" panose="020B0609020204030204" pitchFamily="49" charset="0"/>
              </a:rPr>
              <a:t> c = </a:t>
            </a:r>
            <a:r>
              <a:rPr lang="en-US" sz="2200" dirty="0">
                <a:solidFill>
                  <a:srgbClr val="9CDCFE"/>
                </a:solidFill>
                <a:latin typeface="Consolas" panose="020B0609020204030204" pitchFamily="49" charset="0"/>
              </a:rPr>
              <a:t>%d</a:t>
            </a:r>
            <a:r>
              <a:rPr lang="en-US" sz="2200" dirty="0">
                <a:solidFill>
                  <a:srgbClr val="CE9178"/>
                </a:solidFill>
                <a:latin typeface="Consolas" panose="020B0609020204030204" pitchFamily="49" charset="0"/>
              </a:rPr>
              <a:t>; d=</a:t>
            </a:r>
            <a:r>
              <a:rPr lang="en-US" sz="2200" dirty="0">
                <a:solidFill>
                  <a:srgbClr val="9CDCFE"/>
                </a:solidFill>
                <a:latin typeface="Consolas" panose="020B0609020204030204" pitchFamily="49" charset="0"/>
              </a:rPr>
              <a:t>%d</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a:t>
            </a:r>
            <a:r>
              <a:rPr lang="en-US" sz="2200" dirty="0" err="1">
                <a:solidFill>
                  <a:srgbClr val="9CDCFE"/>
                </a:solidFill>
                <a:latin typeface="Consolas" panose="020B0609020204030204" pitchFamily="49" charset="0"/>
              </a:rPr>
              <a:t>c</a:t>
            </a:r>
            <a:r>
              <a:rPr lang="en-US" sz="2200" dirty="0" err="1">
                <a:solidFill>
                  <a:srgbClr val="D4D4D4"/>
                </a:solidFill>
                <a:latin typeface="Consolas" panose="020B0609020204030204" pitchFamily="49" charset="0"/>
              </a:rPr>
              <a:t>,</a:t>
            </a:r>
            <a:r>
              <a:rPr lang="en-US" sz="2200" dirty="0" err="1">
                <a:solidFill>
                  <a:srgbClr val="9CDCFE"/>
                </a:solidFill>
                <a:latin typeface="Consolas" panose="020B0609020204030204" pitchFamily="49" charset="0"/>
              </a:rPr>
              <a:t>d</a:t>
            </a:r>
            <a:r>
              <a:rPr lang="en-US" sz="2200" dirty="0">
                <a:solidFill>
                  <a:srgbClr val="D4D4D4"/>
                </a:solidFill>
                <a:latin typeface="Consolas" panose="020B0609020204030204" pitchFamily="49" charset="0"/>
              </a:rPr>
              <a:t>);</a:t>
            </a:r>
          </a:p>
          <a:p>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getch</a:t>
            </a:r>
            <a:r>
              <a:rPr lang="en-US" sz="2200" dirty="0">
                <a:solidFill>
                  <a:srgbClr val="D4D4D4"/>
                </a:solidFill>
                <a:latin typeface="Consolas" panose="020B0609020204030204" pitchFamily="49" charset="0"/>
              </a:rPr>
              <a:t>();</a:t>
            </a:r>
          </a:p>
          <a:p>
            <a:r>
              <a:rPr lang="en-US" sz="2200" dirty="0">
                <a:solidFill>
                  <a:srgbClr val="D4D4D4"/>
                </a:solidFill>
                <a:latin typeface="Consolas" panose="020B0609020204030204" pitchFamily="49" charset="0"/>
              </a:rPr>
              <a:t>}</a:t>
            </a:r>
            <a:r>
              <a:rPr lang="en-US" sz="2200" dirty="0">
                <a:solidFill>
                  <a:srgbClr val="6A9955"/>
                </a:solidFill>
                <a:latin typeface="Consolas" panose="020B0609020204030204" pitchFamily="49" charset="0"/>
              </a:rPr>
              <a:t> // </a:t>
            </a:r>
            <a:r>
              <a:rPr lang="en-US" sz="2200" dirty="0" err="1">
                <a:solidFill>
                  <a:srgbClr val="6A9955"/>
                </a:solidFill>
                <a:latin typeface="Consolas" panose="020B0609020204030204" pitchFamily="49" charset="0"/>
              </a:rPr>
              <a:t>ket</a:t>
            </a:r>
            <a:r>
              <a:rPr lang="en-US" sz="2200" dirty="0">
                <a:solidFill>
                  <a:srgbClr val="6A9955"/>
                </a:solidFill>
                <a:latin typeface="Consolas" panose="020B0609020204030204" pitchFamily="49" charset="0"/>
              </a:rPr>
              <a:t> </a:t>
            </a:r>
            <a:r>
              <a:rPr lang="en-US" sz="2200" dirty="0" err="1">
                <a:solidFill>
                  <a:srgbClr val="6A9955"/>
                </a:solidFill>
                <a:latin typeface="Consolas" panose="020B0609020204030204" pitchFamily="49" charset="0"/>
              </a:rPr>
              <a:t>thuc</a:t>
            </a:r>
            <a:r>
              <a:rPr lang="en-US" sz="2200" dirty="0">
                <a:solidFill>
                  <a:srgbClr val="6A9955"/>
                </a:solidFill>
                <a:latin typeface="Consolas" panose="020B0609020204030204" pitchFamily="49" charset="0"/>
              </a:rPr>
              <a:t> </a:t>
            </a:r>
            <a:r>
              <a:rPr lang="en-US" sz="2200" dirty="0" err="1">
                <a:solidFill>
                  <a:srgbClr val="6A9955"/>
                </a:solidFill>
                <a:latin typeface="Consolas" panose="020B0609020204030204" pitchFamily="49" charset="0"/>
              </a:rPr>
              <a:t>khoi</a:t>
            </a:r>
            <a:r>
              <a:rPr lang="en-US" sz="2200" dirty="0">
                <a:solidFill>
                  <a:srgbClr val="6A9955"/>
                </a:solidFill>
                <a:latin typeface="Consolas" panose="020B0609020204030204" pitchFamily="49" charset="0"/>
              </a:rPr>
              <a:t> </a:t>
            </a:r>
            <a:r>
              <a:rPr lang="en-US" sz="2200" dirty="0" err="1">
                <a:solidFill>
                  <a:srgbClr val="6A9955"/>
                </a:solidFill>
                <a:latin typeface="Consolas" panose="020B0609020204030204" pitchFamily="49" charset="0"/>
              </a:rPr>
              <a:t>lenh</a:t>
            </a:r>
            <a:r>
              <a:rPr lang="en-US" sz="2200" dirty="0">
                <a:solidFill>
                  <a:srgbClr val="6A9955"/>
                </a:solidFill>
                <a:latin typeface="Consolas" panose="020B0609020204030204" pitchFamily="49" charset="0"/>
              </a:rPr>
              <a:t> </a:t>
            </a:r>
            <a:r>
              <a:rPr lang="en-US" sz="2200" dirty="0" err="1">
                <a:solidFill>
                  <a:srgbClr val="6A9955"/>
                </a:solidFill>
                <a:latin typeface="Consolas" panose="020B0609020204030204" pitchFamily="49" charset="0"/>
              </a:rPr>
              <a:t>cua</a:t>
            </a:r>
            <a:r>
              <a:rPr lang="en-US" sz="2200" dirty="0">
                <a:solidFill>
                  <a:srgbClr val="6A9955"/>
                </a:solidFill>
                <a:latin typeface="Consolas" panose="020B0609020204030204" pitchFamily="49" charset="0"/>
              </a:rPr>
              <a:t> ham main()</a:t>
            </a:r>
            <a:endParaRPr lang="en-US" sz="2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735142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a:t>
            </a:r>
            <a:r>
              <a:rPr lang="en-US" dirty="0" err="1" smtClean="0"/>
              <a:t>chương</a:t>
            </a:r>
            <a:r>
              <a:rPr lang="en-US" dirty="0" smtClean="0"/>
              <a:t> </a:t>
            </a:r>
            <a:r>
              <a:rPr lang="en-US" dirty="0" err="1" smtClean="0"/>
              <a:t>trình</a:t>
            </a:r>
            <a:endParaRPr lang="en-US" dirty="0"/>
          </a:p>
        </p:txBody>
      </p:sp>
      <p:pic>
        <p:nvPicPr>
          <p:cNvPr id="5" name="Content Placeholder 4"/>
          <p:cNvPicPr>
            <a:picLocks noGrp="1" noChangeAspect="1"/>
          </p:cNvPicPr>
          <p:nvPr>
            <p:ph idx="1"/>
          </p:nvPr>
        </p:nvPicPr>
        <p:blipFill>
          <a:blip r:embed="rId2"/>
          <a:stretch>
            <a:fillRect/>
          </a:stretch>
        </p:blipFill>
        <p:spPr>
          <a:xfrm>
            <a:off x="1788376" y="2286000"/>
            <a:ext cx="8615248" cy="2289843"/>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114</a:t>
            </a:fld>
            <a:endParaRPr lang="en-US" dirty="0"/>
          </a:p>
        </p:txBody>
      </p:sp>
      <p:sp>
        <p:nvSpPr>
          <p:cNvPr id="6" name="Rectangle 5"/>
          <p:cNvSpPr/>
          <p:nvPr/>
        </p:nvSpPr>
        <p:spPr>
          <a:xfrm>
            <a:off x="3343483" y="5272134"/>
            <a:ext cx="5505033" cy="584775"/>
          </a:xfrm>
          <a:prstGeom prst="rect">
            <a:avLst/>
          </a:prstGeom>
        </p:spPr>
        <p:txBody>
          <a:bodyPr wrap="none">
            <a:spAutoFit/>
          </a:bodyPr>
          <a:lstStyle/>
          <a:p>
            <a:r>
              <a:rPr lang="vi-VN" sz="3200" dirty="0">
                <a:latin typeface="+mj-lt"/>
              </a:rPr>
              <a:t>Biến địa phương / Biến toàn cục</a:t>
            </a:r>
            <a:endParaRPr lang="en-US" sz="3200" dirty="0">
              <a:latin typeface="+mj-lt"/>
            </a:endParaRPr>
          </a:p>
        </p:txBody>
      </p:sp>
    </p:spTree>
    <p:extLst>
      <p:ext uri="{BB962C8B-B14F-4D97-AF65-F5344CB8AC3E}">
        <p14:creationId xmlns:p14="http://schemas.microsoft.com/office/powerpoint/2010/main" val="3115008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Nội dung chính</a:t>
            </a:r>
            <a:endParaRPr lang="en-US"/>
          </a:p>
        </p:txBody>
      </p:sp>
      <p:sp>
        <p:nvSpPr>
          <p:cNvPr id="4" name="Content Placeholder 3"/>
          <p:cNvSpPr>
            <a:spLocks noGrp="1"/>
          </p:cNvSpPr>
          <p:nvPr>
            <p:ph idx="1"/>
          </p:nvPr>
        </p:nvSpPr>
        <p:spPr/>
        <p:txBody>
          <a:bodyPr/>
          <a:lstStyle/>
          <a:p>
            <a:pPr marL="514350" indent="-514350">
              <a:lnSpc>
                <a:spcPct val="130000"/>
              </a:lnSpc>
              <a:buFont typeface="+mj-lt"/>
              <a:buAutoNum type="arabicPeriod"/>
            </a:pPr>
            <a:r>
              <a:rPr lang="en-US" smtClean="0"/>
              <a:t>Cấu </a:t>
            </a:r>
            <a:r>
              <a:rPr lang="en-US"/>
              <a:t>trúc lệnh khối</a:t>
            </a:r>
          </a:p>
          <a:p>
            <a:pPr marL="514350" indent="-514350">
              <a:lnSpc>
                <a:spcPct val="130000"/>
              </a:lnSpc>
              <a:buFont typeface="+mj-lt"/>
              <a:buAutoNum type="arabicPeriod"/>
            </a:pPr>
            <a:r>
              <a:rPr lang="en-US" smtClean="0"/>
              <a:t>Cấu </a:t>
            </a:r>
            <a:r>
              <a:rPr lang="en-US"/>
              <a:t>trúc rẽ nhánh</a:t>
            </a:r>
          </a:p>
          <a:p>
            <a:pPr lvl="1">
              <a:lnSpc>
                <a:spcPct val="130000"/>
              </a:lnSpc>
            </a:pPr>
            <a:r>
              <a:rPr lang="en-US" smtClean="0"/>
              <a:t>Cấu </a:t>
            </a:r>
            <a:r>
              <a:rPr lang="en-US"/>
              <a:t>trúc </a:t>
            </a:r>
            <a:r>
              <a:rPr lang="en-US" b="1">
                <a:latin typeface="Courier New" panose="02070309020205020404" pitchFamily="49" charset="0"/>
                <a:cs typeface="Courier New" panose="02070309020205020404" pitchFamily="49" charset="0"/>
              </a:rPr>
              <a:t>if</a:t>
            </a:r>
            <a:r>
              <a:rPr lang="en-US"/>
              <a:t>, </a:t>
            </a:r>
            <a:r>
              <a:rPr lang="en-US" b="1">
                <a:latin typeface="Courier New" panose="02070309020205020404" pitchFamily="49" charset="0"/>
                <a:cs typeface="Courier New" panose="02070309020205020404" pitchFamily="49" charset="0"/>
              </a:rPr>
              <a:t>if</a:t>
            </a:r>
            <a:r>
              <a:rPr lang="en-US"/>
              <a:t> … </a:t>
            </a:r>
            <a:r>
              <a:rPr lang="en-US" b="1">
                <a:latin typeface="Courier New" panose="02070309020205020404" pitchFamily="49" charset="0"/>
                <a:cs typeface="Courier New" panose="02070309020205020404" pitchFamily="49" charset="0"/>
              </a:rPr>
              <a:t>else</a:t>
            </a:r>
          </a:p>
          <a:p>
            <a:pPr lvl="1">
              <a:lnSpc>
                <a:spcPct val="130000"/>
              </a:lnSpc>
            </a:pPr>
            <a:r>
              <a:rPr lang="en-US" smtClean="0"/>
              <a:t>Cấu </a:t>
            </a:r>
            <a:r>
              <a:rPr lang="en-US"/>
              <a:t>trúc lựa chọn </a:t>
            </a:r>
            <a:r>
              <a:rPr lang="en-US" b="1">
                <a:latin typeface="Courier New" panose="02070309020205020404" pitchFamily="49" charset="0"/>
                <a:cs typeface="Courier New" panose="02070309020205020404" pitchFamily="49" charset="0"/>
              </a:rPr>
              <a:t>switch</a:t>
            </a:r>
          </a:p>
          <a:p>
            <a:pPr marL="514350" indent="-514350">
              <a:lnSpc>
                <a:spcPct val="130000"/>
              </a:lnSpc>
              <a:buFont typeface="+mj-lt"/>
              <a:buAutoNum type="arabicPeriod"/>
            </a:pPr>
            <a:r>
              <a:rPr lang="en-US" smtClean="0"/>
              <a:t>Cấu </a:t>
            </a:r>
            <a:r>
              <a:rPr lang="en-US"/>
              <a:t>trúc lặp</a:t>
            </a:r>
          </a:p>
          <a:p>
            <a:pPr lvl="1">
              <a:lnSpc>
                <a:spcPct val="130000"/>
              </a:lnSpc>
            </a:pPr>
            <a:r>
              <a:rPr lang="en-US" smtClean="0"/>
              <a:t>Vòng </a:t>
            </a:r>
            <a:r>
              <a:rPr lang="en-US"/>
              <a:t>lặp </a:t>
            </a:r>
            <a:r>
              <a:rPr lang="en-US" b="1">
                <a:latin typeface="Courier New" panose="02070309020205020404" pitchFamily="49" charset="0"/>
                <a:cs typeface="Courier New" panose="02070309020205020404" pitchFamily="49" charset="0"/>
              </a:rPr>
              <a:t>for</a:t>
            </a:r>
          </a:p>
          <a:p>
            <a:pPr lvl="1">
              <a:lnSpc>
                <a:spcPct val="130000"/>
              </a:lnSpc>
            </a:pPr>
            <a:r>
              <a:rPr lang="en-US" smtClean="0"/>
              <a:t>Vòng </a:t>
            </a:r>
            <a:r>
              <a:rPr lang="en-US"/>
              <a:t>lặp </a:t>
            </a:r>
            <a:r>
              <a:rPr lang="en-US" b="1">
                <a:latin typeface="Courier New" panose="02070309020205020404" pitchFamily="49" charset="0"/>
                <a:cs typeface="Courier New" panose="02070309020205020404" pitchFamily="49" charset="0"/>
              </a:rPr>
              <a:t>while</a:t>
            </a:r>
            <a:r>
              <a:rPr lang="en-US"/>
              <a:t> và </a:t>
            </a:r>
            <a:r>
              <a:rPr lang="en-US" b="1">
                <a:latin typeface="Courier New" panose="02070309020205020404" pitchFamily="49" charset="0"/>
                <a:cs typeface="Courier New" panose="02070309020205020404" pitchFamily="49" charset="0"/>
              </a:rPr>
              <a:t>do</a:t>
            </a:r>
            <a:r>
              <a:rPr lang="en-US"/>
              <a:t> </a:t>
            </a:r>
            <a:r>
              <a:rPr lang="en-US" b="1">
                <a:latin typeface="Courier New" panose="02070309020205020404" pitchFamily="49" charset="0"/>
                <a:cs typeface="Courier New" panose="02070309020205020404" pitchFamily="49" charset="0"/>
              </a:rPr>
              <a:t>while</a:t>
            </a:r>
          </a:p>
          <a:p>
            <a:pPr marL="514350" indent="-514350">
              <a:lnSpc>
                <a:spcPct val="130000"/>
              </a:lnSpc>
              <a:buFont typeface="+mj-lt"/>
              <a:buAutoNum type="arabicPeriod"/>
            </a:pPr>
            <a:r>
              <a:rPr lang="en-US" smtClean="0"/>
              <a:t>Các </a:t>
            </a:r>
            <a:r>
              <a:rPr lang="en-US"/>
              <a:t>lệnh thay đổi cấu trúc lập trình</a:t>
            </a:r>
          </a:p>
          <a:p>
            <a:pPr lvl="1">
              <a:lnSpc>
                <a:spcPct val="130000"/>
              </a:lnSpc>
            </a:pPr>
            <a:r>
              <a:rPr lang="en-US" smtClean="0"/>
              <a:t>Câu </a:t>
            </a:r>
            <a:r>
              <a:rPr lang="en-US"/>
              <a:t>lệnh </a:t>
            </a:r>
            <a:r>
              <a:rPr lang="en-US" b="1">
                <a:latin typeface="Courier New" panose="02070309020205020404" pitchFamily="49" charset="0"/>
                <a:cs typeface="Courier New" panose="02070309020205020404" pitchFamily="49" charset="0"/>
              </a:rPr>
              <a:t>continue</a:t>
            </a:r>
          </a:p>
          <a:p>
            <a:pPr lvl="1">
              <a:lnSpc>
                <a:spcPct val="130000"/>
              </a:lnSpc>
            </a:pPr>
            <a:r>
              <a:rPr lang="en-US" smtClean="0"/>
              <a:t>Câu </a:t>
            </a:r>
            <a:r>
              <a:rPr lang="en-US"/>
              <a:t>lệnh </a:t>
            </a:r>
            <a:r>
              <a:rPr lang="en-US" b="1">
                <a:latin typeface="Courier New" panose="02070309020205020404" pitchFamily="49" charset="0"/>
                <a:cs typeface="Courier New" panose="02070309020205020404" pitchFamily="49" charset="0"/>
              </a:rPr>
              <a:t>break</a:t>
            </a:r>
          </a:p>
        </p:txBody>
      </p:sp>
      <p:sp>
        <p:nvSpPr>
          <p:cNvPr id="2" name="Rounded Rectangle 1"/>
          <p:cNvSpPr/>
          <p:nvPr/>
        </p:nvSpPr>
        <p:spPr bwMode="auto">
          <a:xfrm>
            <a:off x="152400" y="1828800"/>
            <a:ext cx="5029200" cy="16002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2957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điều</a:t>
            </a:r>
            <a:r>
              <a:rPr lang="en-US" dirty="0" smtClean="0"/>
              <a:t> </a:t>
            </a:r>
            <a:r>
              <a:rPr lang="en-US" dirty="0" err="1" smtClean="0"/>
              <a:t>kiện</a:t>
            </a:r>
            <a:endParaRPr lang="en-US" dirty="0"/>
          </a:p>
        </p:txBody>
      </p:sp>
      <p:sp>
        <p:nvSpPr>
          <p:cNvPr id="3" name="Content Placeholder 2"/>
          <p:cNvSpPr>
            <a:spLocks noGrp="1"/>
          </p:cNvSpPr>
          <p:nvPr>
            <p:ph idx="1"/>
          </p:nvPr>
        </p:nvSpPr>
        <p:spPr/>
        <p:txBody>
          <a:bodyPr/>
          <a:lstStyle/>
          <a:p>
            <a:pPr marL="0" indent="0" algn="ctr">
              <a:buNone/>
            </a:pPr>
            <a:endParaRPr lang="en-US" sz="4800" dirty="0" smtClean="0">
              <a:latin typeface="Courier New" panose="02070309020205020404" pitchFamily="49" charset="0"/>
              <a:cs typeface="Courier New" panose="02070309020205020404" pitchFamily="49" charset="0"/>
            </a:endParaRPr>
          </a:p>
          <a:p>
            <a:pPr marL="0" indent="0" algn="ctr">
              <a:buNone/>
            </a:pPr>
            <a:r>
              <a:rPr lang="en-US" sz="8800" b="1" dirty="0" smtClean="0">
                <a:latin typeface="Courier New" panose="02070309020205020404" pitchFamily="49" charset="0"/>
                <a:cs typeface="Courier New" panose="02070309020205020404" pitchFamily="49" charset="0"/>
              </a:rPr>
              <a:t>if()</a:t>
            </a:r>
            <a:endParaRPr lang="en-US" sz="8800" b="1"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116</a:t>
            </a:fld>
            <a:endParaRPr lang="en-US" dirty="0"/>
          </a:p>
        </p:txBody>
      </p:sp>
    </p:spTree>
    <p:extLst>
      <p:ext uri="{BB962C8B-B14F-4D97-AF65-F5344CB8AC3E}">
        <p14:creationId xmlns:p14="http://schemas.microsoft.com/office/powerpoint/2010/main" val="191530243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trúc</a:t>
            </a:r>
            <a:r>
              <a:rPr lang="en-US" dirty="0" smtClean="0"/>
              <a:t> if…</a:t>
            </a:r>
            <a:endParaRPr lang="en-US" dirty="0"/>
          </a:p>
        </p:txBody>
      </p:sp>
      <p:pic>
        <p:nvPicPr>
          <p:cNvPr id="5" name="Content Placeholder 4"/>
          <p:cNvPicPr>
            <a:picLocks noGrp="1" noChangeAspect="1"/>
          </p:cNvPicPr>
          <p:nvPr>
            <p:ph idx="1"/>
          </p:nvPr>
        </p:nvPicPr>
        <p:blipFill>
          <a:blip r:embed="rId2"/>
          <a:stretch>
            <a:fillRect/>
          </a:stretch>
        </p:blipFill>
        <p:spPr>
          <a:xfrm>
            <a:off x="1981201" y="1013882"/>
            <a:ext cx="8229598" cy="5386918"/>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117</a:t>
            </a:fld>
            <a:endParaRPr lang="en-US" dirty="0"/>
          </a:p>
        </p:txBody>
      </p:sp>
    </p:spTree>
    <p:extLst>
      <p:ext uri="{BB962C8B-B14F-4D97-AF65-F5344CB8AC3E}">
        <p14:creationId xmlns:p14="http://schemas.microsoft.com/office/powerpoint/2010/main" val="102555997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trúc</a:t>
            </a:r>
            <a:r>
              <a:rPr lang="en-US" dirty="0" smtClean="0"/>
              <a:t> if…else…</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118</a:t>
            </a:fld>
            <a:endParaRPr lang="en-US" dirty="0"/>
          </a:p>
        </p:txBody>
      </p:sp>
      <p:pic>
        <p:nvPicPr>
          <p:cNvPr id="7" name="Content Placeholder 6"/>
          <p:cNvPicPr>
            <a:picLocks noGrp="1" noChangeAspect="1"/>
          </p:cNvPicPr>
          <p:nvPr>
            <p:ph idx="1"/>
          </p:nvPr>
        </p:nvPicPr>
        <p:blipFill>
          <a:blip r:embed="rId2"/>
          <a:stretch>
            <a:fillRect/>
          </a:stretch>
        </p:blipFill>
        <p:spPr>
          <a:xfrm>
            <a:off x="2060262" y="990600"/>
            <a:ext cx="8302090" cy="5486400"/>
          </a:xfrm>
          <a:prstGeom prst="rect">
            <a:avLst/>
          </a:prstGeom>
        </p:spPr>
      </p:pic>
    </p:spTree>
    <p:extLst>
      <p:ext uri="{BB962C8B-B14F-4D97-AF65-F5344CB8AC3E}">
        <p14:creationId xmlns:p14="http://schemas.microsoft.com/office/powerpoint/2010/main" val="42887685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Lưu</a:t>
            </a:r>
            <a:r>
              <a:rPr lang="en-US" dirty="0" smtClean="0"/>
              <a:t> ý</a:t>
            </a:r>
            <a:endParaRPr lang="en-US" dirty="0"/>
          </a:p>
        </p:txBody>
      </p:sp>
      <p:sp>
        <p:nvSpPr>
          <p:cNvPr id="3" name="Content Placeholder 2"/>
          <p:cNvSpPr>
            <a:spLocks noGrp="1"/>
          </p:cNvSpPr>
          <p:nvPr>
            <p:ph idx="1"/>
          </p:nvPr>
        </p:nvSpPr>
        <p:spPr/>
        <p:txBody>
          <a:bodyPr/>
          <a:lstStyle/>
          <a:p>
            <a:r>
              <a:rPr lang="en-US" b="1" dirty="0" err="1"/>
              <a:t>Biểu</a:t>
            </a:r>
            <a:r>
              <a:rPr lang="en-US" b="1" dirty="0"/>
              <a:t> </a:t>
            </a:r>
            <a:r>
              <a:rPr lang="en-US" b="1" dirty="0" err="1"/>
              <a:t>thức</a:t>
            </a:r>
            <a:r>
              <a:rPr lang="en-US" b="1" dirty="0"/>
              <a:t> </a:t>
            </a:r>
            <a:r>
              <a:rPr lang="en-US" b="1" dirty="0" err="1"/>
              <a:t>điều</a:t>
            </a:r>
            <a:r>
              <a:rPr lang="en-US" b="1" dirty="0"/>
              <a:t> </a:t>
            </a:r>
            <a:r>
              <a:rPr lang="en-US" b="1" dirty="0" err="1"/>
              <a:t>kiện</a:t>
            </a:r>
            <a:r>
              <a:rPr lang="en-US" b="1" dirty="0"/>
              <a:t>:</a:t>
            </a:r>
          </a:p>
          <a:p>
            <a:pPr lvl="1"/>
            <a:r>
              <a:rPr lang="en-US" sz="2800" dirty="0" err="1" smtClean="0"/>
              <a:t>Là</a:t>
            </a:r>
            <a:r>
              <a:rPr lang="en-US" sz="2800" dirty="0" smtClean="0"/>
              <a:t> </a:t>
            </a:r>
            <a:r>
              <a:rPr lang="en-US" sz="2800" dirty="0" err="1"/>
              <a:t>biểu</a:t>
            </a:r>
            <a:r>
              <a:rPr lang="en-US" sz="2800" dirty="0"/>
              <a:t> </a:t>
            </a:r>
            <a:r>
              <a:rPr lang="en-US" sz="2800" dirty="0" err="1"/>
              <a:t>thức</a:t>
            </a:r>
            <a:r>
              <a:rPr lang="en-US" sz="2800" dirty="0"/>
              <a:t> </a:t>
            </a:r>
            <a:r>
              <a:rPr lang="en-US" sz="2800" dirty="0" err="1"/>
              <a:t>trả</a:t>
            </a:r>
            <a:r>
              <a:rPr lang="en-US" sz="2800" dirty="0"/>
              <a:t> </a:t>
            </a:r>
            <a:r>
              <a:rPr lang="en-US" sz="2800" dirty="0" err="1"/>
              <a:t>về</a:t>
            </a:r>
            <a:r>
              <a:rPr lang="en-US" sz="2800" dirty="0"/>
              <a:t> </a:t>
            </a:r>
            <a:r>
              <a:rPr lang="en-US" sz="2800" dirty="0" err="1"/>
              <a:t>giá</a:t>
            </a:r>
            <a:r>
              <a:rPr lang="en-US" sz="2800" dirty="0"/>
              <a:t> </a:t>
            </a:r>
            <a:r>
              <a:rPr lang="en-US" sz="2800" dirty="0" err="1"/>
              <a:t>trị</a:t>
            </a:r>
            <a:r>
              <a:rPr lang="en-US" sz="2800" dirty="0"/>
              <a:t> logic </a:t>
            </a:r>
            <a:r>
              <a:rPr lang="en-US" sz="2800" dirty="0" err="1"/>
              <a:t>đúng</a:t>
            </a:r>
            <a:r>
              <a:rPr lang="en-US" sz="2800" dirty="0"/>
              <a:t>/</a:t>
            </a:r>
            <a:r>
              <a:rPr lang="en-US" sz="2800" dirty="0" err="1"/>
              <a:t>sai</a:t>
            </a:r>
            <a:endParaRPr lang="en-US" sz="2800" dirty="0"/>
          </a:p>
          <a:p>
            <a:pPr lvl="1"/>
            <a:r>
              <a:rPr lang="en-US" sz="2800" dirty="0" err="1" smtClean="0"/>
              <a:t>Giá</a:t>
            </a:r>
            <a:r>
              <a:rPr lang="en-US" sz="2800" dirty="0" smtClean="0"/>
              <a:t> </a:t>
            </a:r>
            <a:r>
              <a:rPr lang="en-US" sz="2800" dirty="0" err="1"/>
              <a:t>trị</a:t>
            </a:r>
            <a:r>
              <a:rPr lang="en-US" sz="2800" dirty="0"/>
              <a:t> logic </a:t>
            </a:r>
            <a:r>
              <a:rPr lang="en-US" sz="2800" dirty="0" err="1"/>
              <a:t>đúng</a:t>
            </a:r>
            <a:r>
              <a:rPr lang="en-US" sz="2800" dirty="0"/>
              <a:t>/True : </a:t>
            </a:r>
            <a:r>
              <a:rPr lang="en-US" sz="2800" dirty="0" err="1"/>
              <a:t>khác</a:t>
            </a:r>
            <a:r>
              <a:rPr lang="en-US" sz="2800" dirty="0"/>
              <a:t> 0</a:t>
            </a:r>
          </a:p>
          <a:p>
            <a:pPr lvl="1"/>
            <a:r>
              <a:rPr lang="en-US" sz="2800" dirty="0" err="1" smtClean="0"/>
              <a:t>Giá</a:t>
            </a:r>
            <a:r>
              <a:rPr lang="en-US" sz="2800" dirty="0" smtClean="0"/>
              <a:t> </a:t>
            </a:r>
            <a:r>
              <a:rPr lang="en-US" sz="2800" dirty="0" err="1"/>
              <a:t>trị</a:t>
            </a:r>
            <a:r>
              <a:rPr lang="en-US" sz="2800" dirty="0"/>
              <a:t> logic </a:t>
            </a:r>
            <a:r>
              <a:rPr lang="en-US" sz="2800" dirty="0" err="1"/>
              <a:t>sai</a:t>
            </a:r>
            <a:r>
              <a:rPr lang="en-US" sz="2800" dirty="0"/>
              <a:t>/False: </a:t>
            </a:r>
            <a:r>
              <a:rPr lang="en-US" sz="2800" dirty="0" err="1"/>
              <a:t>bằng</a:t>
            </a:r>
            <a:r>
              <a:rPr lang="en-US" sz="2800" dirty="0"/>
              <a:t> 0</a:t>
            </a:r>
          </a:p>
          <a:p>
            <a:r>
              <a:rPr lang="en-US" b="1" dirty="0" err="1"/>
              <a:t>Ví</a:t>
            </a:r>
            <a:r>
              <a:rPr lang="en-US" b="1" dirty="0"/>
              <a:t> </a:t>
            </a:r>
            <a:r>
              <a:rPr lang="en-US" b="1" dirty="0" err="1"/>
              <a:t>dụ</a:t>
            </a:r>
            <a:endParaRPr lang="en-US" b="1" dirty="0"/>
          </a:p>
          <a:p>
            <a:pPr marL="457212" lvl="1" indent="0">
              <a:buNone/>
            </a:pPr>
            <a:r>
              <a:rPr lang="en-US" sz="2800" dirty="0" smtClean="0"/>
              <a:t>if </a:t>
            </a:r>
            <a:r>
              <a:rPr lang="en-US" sz="2800" dirty="0"/>
              <a:t>(2+5) </a:t>
            </a:r>
            <a:r>
              <a:rPr lang="en-US" sz="2800" dirty="0" err="1"/>
              <a:t>printf</a:t>
            </a:r>
            <a:r>
              <a:rPr lang="en-US" sz="2800" dirty="0"/>
              <a:t>(“Hello world! ”);→</a:t>
            </a:r>
            <a:r>
              <a:rPr lang="en-US" sz="2800" dirty="0" err="1"/>
              <a:t>Chấp</a:t>
            </a:r>
            <a:r>
              <a:rPr lang="en-US" sz="2800" dirty="0"/>
              <a:t> </a:t>
            </a:r>
            <a:r>
              <a:rPr lang="en-US" sz="2800" dirty="0" err="1"/>
              <a:t>nhận</a:t>
            </a:r>
            <a:endParaRPr lang="en-US" dirty="0"/>
          </a:p>
          <a:p>
            <a:r>
              <a:rPr lang="en-US" b="1" dirty="0" err="1"/>
              <a:t>Câu</a:t>
            </a:r>
            <a:r>
              <a:rPr lang="en-US" b="1" dirty="0"/>
              <a:t> </a:t>
            </a:r>
            <a:r>
              <a:rPr lang="en-US" b="1" dirty="0" err="1"/>
              <a:t>lệnh</a:t>
            </a:r>
            <a:r>
              <a:rPr lang="en-US" b="1" dirty="0"/>
              <a:t>:</a:t>
            </a:r>
          </a:p>
          <a:p>
            <a:pPr marL="457212" lvl="1" indent="0">
              <a:buNone/>
            </a:pPr>
            <a:r>
              <a:rPr lang="en-US" sz="2800" dirty="0" err="1"/>
              <a:t>Có</a:t>
            </a:r>
            <a:r>
              <a:rPr lang="en-US" sz="2800" dirty="0"/>
              <a:t> </a:t>
            </a:r>
            <a:r>
              <a:rPr lang="en-US" sz="2800" dirty="0" err="1"/>
              <a:t>thể</a:t>
            </a:r>
            <a:r>
              <a:rPr lang="en-US" sz="2800" dirty="0"/>
              <a:t> </a:t>
            </a:r>
            <a:r>
              <a:rPr lang="en-US" sz="2800" dirty="0" err="1"/>
              <a:t>là</a:t>
            </a:r>
            <a:r>
              <a:rPr lang="en-US" sz="2800" dirty="0"/>
              <a:t> </a:t>
            </a:r>
            <a:r>
              <a:rPr lang="en-US" sz="2800" dirty="0" err="1"/>
              <a:t>một</a:t>
            </a:r>
            <a:r>
              <a:rPr lang="en-US" sz="2800" dirty="0"/>
              <a:t> </a:t>
            </a:r>
            <a:r>
              <a:rPr lang="en-US" sz="2800" dirty="0" err="1"/>
              <a:t>lệnh</a:t>
            </a:r>
            <a:r>
              <a:rPr lang="en-US" sz="2800" dirty="0"/>
              <a:t> </a:t>
            </a:r>
            <a:r>
              <a:rPr lang="en-US" sz="2800" dirty="0" err="1"/>
              <a:t>khối</a:t>
            </a:r>
            <a:r>
              <a:rPr lang="en-US" sz="2800" dirty="0"/>
              <a:t> ( </a:t>
            </a:r>
            <a:r>
              <a:rPr lang="en-US" sz="2800" i="1" dirty="0" err="1"/>
              <a:t>Đặt</a:t>
            </a:r>
            <a:r>
              <a:rPr lang="en-US" sz="2800" i="1" dirty="0"/>
              <a:t> </a:t>
            </a:r>
            <a:r>
              <a:rPr lang="en-US" sz="2800" i="1" dirty="0" err="1"/>
              <a:t>trong</a:t>
            </a:r>
            <a:r>
              <a:rPr lang="en-US" sz="2800" i="1" dirty="0"/>
              <a:t> </a:t>
            </a:r>
            <a:r>
              <a:rPr lang="en-US" sz="2800" i="1" dirty="0" err="1"/>
              <a:t>cặp</a:t>
            </a:r>
            <a:r>
              <a:rPr lang="en-US" sz="2800" i="1" dirty="0"/>
              <a:t> { } </a:t>
            </a:r>
            <a:r>
              <a:rPr lang="en-US" sz="2800" dirty="0"/>
              <a:t>)</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119</a:t>
            </a:fld>
            <a:endParaRPr lang="en-US" dirty="0"/>
          </a:p>
        </p:txBody>
      </p:sp>
    </p:spTree>
    <p:extLst>
      <p:ext uri="{BB962C8B-B14F-4D97-AF65-F5344CB8AC3E}">
        <p14:creationId xmlns:p14="http://schemas.microsoft.com/office/powerpoint/2010/main" val="624868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Hoạt động của chương trình máy tính </a:t>
            </a:r>
            <a:r>
              <a:rPr lang="en-US" smtClean="0"/>
              <a:t>(2/2)</a:t>
            </a:r>
            <a:endParaRPr lang="en-US"/>
          </a:p>
        </p:txBody>
      </p:sp>
      <p:sp>
        <p:nvSpPr>
          <p:cNvPr id="3" name="Content Placeholder 2"/>
          <p:cNvSpPr>
            <a:spLocks noGrp="1"/>
          </p:cNvSpPr>
          <p:nvPr>
            <p:ph idx="1"/>
          </p:nvPr>
        </p:nvSpPr>
        <p:spPr/>
        <p:txBody>
          <a:bodyPr/>
          <a:lstStyle/>
          <a:p>
            <a:r>
              <a:rPr lang="vi-VN"/>
              <a:t>Bắt đầu mỗi chu trình lệnh, CPU nhận lệnh từ bộ </a:t>
            </a:r>
            <a:r>
              <a:rPr lang="vi-VN" smtClean="0"/>
              <a:t>nhớ</a:t>
            </a:r>
            <a:r>
              <a:rPr lang="en-US" smtClean="0"/>
              <a:t> </a:t>
            </a:r>
            <a:r>
              <a:rPr lang="vi-VN" smtClean="0"/>
              <a:t>chính</a:t>
            </a:r>
            <a:r>
              <a:rPr lang="vi-VN"/>
              <a:t>.</a:t>
            </a:r>
          </a:p>
          <a:p>
            <a:pPr lvl="1"/>
            <a:r>
              <a:rPr lang="vi-VN" smtClean="0"/>
              <a:t>PC </a:t>
            </a:r>
            <a:r>
              <a:rPr lang="vi-VN"/>
              <a:t>(Program Counter): thanh ghi giữ địa chỉ của lệnh </a:t>
            </a:r>
            <a:r>
              <a:rPr lang="vi-VN" smtClean="0"/>
              <a:t>sẽ</a:t>
            </a:r>
            <a:r>
              <a:rPr lang="en-US" smtClean="0"/>
              <a:t> </a:t>
            </a:r>
            <a:r>
              <a:rPr lang="vi-VN" smtClean="0"/>
              <a:t>được </a:t>
            </a:r>
            <a:r>
              <a:rPr lang="vi-VN"/>
              <a:t>nhận</a:t>
            </a:r>
          </a:p>
          <a:p>
            <a:pPr lvl="1"/>
            <a:r>
              <a:rPr lang="vi-VN" smtClean="0"/>
              <a:t>Lệnh </a:t>
            </a:r>
            <a:r>
              <a:rPr lang="vi-VN"/>
              <a:t>được nạp vào thanh ghi lệnh IR (</a:t>
            </a:r>
            <a:r>
              <a:rPr lang="vi-VN" smtClean="0"/>
              <a:t>Instruction</a:t>
            </a:r>
            <a:r>
              <a:rPr lang="en-US" smtClean="0"/>
              <a:t> </a:t>
            </a:r>
            <a:r>
              <a:rPr lang="vi-VN" smtClean="0"/>
              <a:t>Register</a:t>
            </a:r>
            <a:r>
              <a:rPr lang="vi-VN"/>
              <a:t>)</a:t>
            </a:r>
          </a:p>
          <a:p>
            <a:r>
              <a:rPr lang="vi-VN" smtClean="0"/>
              <a:t>Sau </a:t>
            </a:r>
            <a:r>
              <a:rPr lang="vi-VN"/>
              <a:t>khi lệnh được nhận vào, nội dung PC tự </a:t>
            </a:r>
            <a:r>
              <a:rPr lang="vi-VN" smtClean="0"/>
              <a:t>động</a:t>
            </a:r>
            <a:r>
              <a:rPr lang="en-US" smtClean="0"/>
              <a:t> </a:t>
            </a:r>
            <a:r>
              <a:rPr lang="vi-VN" smtClean="0"/>
              <a:t>tăng </a:t>
            </a:r>
            <a:r>
              <a:rPr lang="vi-VN"/>
              <a:t>để trỏ sang lệnh kế tiếp</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12</a:t>
            </a:fld>
            <a:endParaRPr lang="en-US" dirty="0"/>
          </a:p>
        </p:txBody>
      </p:sp>
      <p:pic>
        <p:nvPicPr>
          <p:cNvPr id="5" name="Picture 4"/>
          <p:cNvPicPr>
            <a:picLocks noChangeAspect="1"/>
          </p:cNvPicPr>
          <p:nvPr/>
        </p:nvPicPr>
        <p:blipFill rotWithShape="1">
          <a:blip r:embed="rId2"/>
          <a:srcRect t="3572"/>
          <a:stretch/>
        </p:blipFill>
        <p:spPr>
          <a:xfrm>
            <a:off x="2895600" y="3390899"/>
            <a:ext cx="6750543" cy="3086100"/>
          </a:xfrm>
          <a:prstGeom prst="rect">
            <a:avLst/>
          </a:prstGeom>
        </p:spPr>
      </p:pic>
      <p:sp>
        <p:nvSpPr>
          <p:cNvPr id="6" name="TextBox 5"/>
          <p:cNvSpPr txBox="1"/>
          <p:nvPr/>
        </p:nvSpPr>
        <p:spPr>
          <a:xfrm>
            <a:off x="3200400" y="6255774"/>
            <a:ext cx="2667000" cy="400110"/>
          </a:xfrm>
          <a:prstGeom prst="rect">
            <a:avLst/>
          </a:prstGeom>
          <a:noFill/>
        </p:spPr>
        <p:txBody>
          <a:bodyPr wrap="square" rtlCol="0">
            <a:spAutoFit/>
          </a:bodyPr>
          <a:lstStyle/>
          <a:p>
            <a:r>
              <a:rPr lang="en-US" sz="2000" b="1" smtClean="0">
                <a:latin typeface="+mj-lt"/>
              </a:rPr>
              <a:t>Trước khi nhận lệnh</a:t>
            </a:r>
            <a:endParaRPr lang="en-US" sz="2000" b="1">
              <a:latin typeface="+mj-lt"/>
            </a:endParaRPr>
          </a:p>
        </p:txBody>
      </p:sp>
      <p:sp>
        <p:nvSpPr>
          <p:cNvPr id="7" name="TextBox 6"/>
          <p:cNvSpPr txBox="1"/>
          <p:nvPr/>
        </p:nvSpPr>
        <p:spPr>
          <a:xfrm>
            <a:off x="6705600" y="6248400"/>
            <a:ext cx="2362200" cy="400110"/>
          </a:xfrm>
          <a:prstGeom prst="rect">
            <a:avLst/>
          </a:prstGeom>
          <a:noFill/>
        </p:spPr>
        <p:txBody>
          <a:bodyPr wrap="square" rtlCol="0">
            <a:spAutoFit/>
          </a:bodyPr>
          <a:lstStyle/>
          <a:p>
            <a:r>
              <a:rPr lang="en-US" sz="2000" b="1" smtClean="0">
                <a:latin typeface="+mj-lt"/>
              </a:rPr>
              <a:t>Sau khi nhận lệnh</a:t>
            </a:r>
            <a:endParaRPr lang="en-US" sz="2000" b="1">
              <a:latin typeface="+mj-lt"/>
            </a:endParaRPr>
          </a:p>
        </p:txBody>
      </p:sp>
    </p:spTree>
    <p:extLst>
      <p:ext uri="{BB962C8B-B14F-4D97-AF65-F5344CB8AC3E}">
        <p14:creationId xmlns:p14="http://schemas.microsoft.com/office/powerpoint/2010/main" val="22710085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So </a:t>
            </a:r>
            <a:r>
              <a:rPr lang="en-US" dirty="0" err="1" smtClean="0"/>
              <a:t>sánh</a:t>
            </a:r>
            <a:r>
              <a:rPr lang="en-US" dirty="0" smtClean="0"/>
              <a:t> 2 </a:t>
            </a:r>
            <a:r>
              <a:rPr lang="en-US" dirty="0" err="1" smtClean="0"/>
              <a:t>số</a:t>
            </a:r>
            <a:r>
              <a:rPr lang="en-US" dirty="0" smtClean="0"/>
              <a:t> </a:t>
            </a:r>
            <a:r>
              <a:rPr lang="en-US" dirty="0" err="1" smtClean="0"/>
              <a:t>thực</a:t>
            </a:r>
            <a:r>
              <a:rPr lang="en-US" dirty="0" smtClean="0"/>
              <a:t> </a:t>
            </a:r>
            <a:r>
              <a:rPr lang="en-US" dirty="0" err="1" smtClean="0"/>
              <a:t>được</a:t>
            </a:r>
            <a:r>
              <a:rPr lang="en-US" dirty="0" smtClean="0"/>
              <a:t> </a:t>
            </a:r>
            <a:r>
              <a:rPr lang="en-US" dirty="0" err="1" smtClean="0"/>
              <a:t>nhập</a:t>
            </a:r>
            <a:r>
              <a:rPr lang="en-US" dirty="0" smtClean="0"/>
              <a:t> </a:t>
            </a:r>
            <a:r>
              <a:rPr lang="en-US" dirty="0" err="1" smtClean="0"/>
              <a:t>vào</a:t>
            </a:r>
            <a:endParaRPr lang="en-US" dirty="0"/>
          </a:p>
        </p:txBody>
      </p:sp>
      <p:sp>
        <p:nvSpPr>
          <p:cNvPr id="3" name="Content Placeholder 2"/>
          <p:cNvSpPr>
            <a:spLocks noGrp="1"/>
          </p:cNvSpPr>
          <p:nvPr>
            <p:ph idx="1"/>
          </p:nvPr>
        </p:nvSpPr>
        <p:spPr>
          <a:xfrm>
            <a:off x="76200" y="1043781"/>
            <a:ext cx="11811000" cy="5357019"/>
          </a:xfrm>
          <a:solidFill>
            <a:schemeClr val="tx1">
              <a:lumMod val="85000"/>
              <a:lumOff val="15000"/>
            </a:schemeClr>
          </a:solidFill>
        </p:spPr>
        <p:txBody>
          <a:bodyPr/>
          <a:lstStyle/>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conio.h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stdio.h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a:solidFill>
                  <a:srgbClr val="DCDCAA"/>
                </a:solidFill>
                <a:latin typeface="Consolas" panose="020B0609020204030204" pitchFamily="49" charset="0"/>
              </a:rPr>
              <a:t>main</a:t>
            </a:r>
            <a:r>
              <a:rPr lang="en-US" sz="2400" dirty="0">
                <a:solidFill>
                  <a:srgbClr val="D4D4D4"/>
                </a:solidFill>
                <a:latin typeface="Consolas" panose="020B0609020204030204" pitchFamily="49" charset="0"/>
              </a:rPr>
              <a:t>() {</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float</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a</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b</a:t>
            </a: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float</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max</a:t>
            </a:r>
            <a:r>
              <a:rPr lang="en-US" sz="2400" dirty="0">
                <a:solidFill>
                  <a:srgbClr val="D4D4D4"/>
                </a:solidFill>
                <a:latin typeface="Consolas" panose="020B0609020204030204" pitchFamily="49" charset="0"/>
              </a:rPr>
              <a:t>;</a:t>
            </a:r>
            <a:r>
              <a:rPr lang="en-US" sz="2400" dirty="0">
                <a:solidFill>
                  <a:srgbClr val="6A9955"/>
                </a:solidFill>
                <a:latin typeface="Consolas" panose="020B0609020204030204" pitchFamily="49" charset="0"/>
              </a:rPr>
              <a:t> // </a:t>
            </a:r>
            <a:r>
              <a:rPr lang="en-US" sz="2400" dirty="0" err="1">
                <a:solidFill>
                  <a:srgbClr val="6A9955"/>
                </a:solidFill>
                <a:latin typeface="Consolas" panose="020B0609020204030204" pitchFamily="49" charset="0"/>
              </a:rPr>
              <a:t>khai</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bao</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bien</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Nhap</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gia</a:t>
            </a:r>
            <a:r>
              <a:rPr lang="en-US" sz="2400" dirty="0">
                <a:solidFill>
                  <a:srgbClr val="CE9178"/>
                </a:solidFill>
                <a:latin typeface="Consolas" panose="020B0609020204030204" pitchFamily="49" charset="0"/>
              </a:rPr>
              <a:t> tri a </a:t>
            </a:r>
            <a:r>
              <a:rPr lang="en-US" sz="2400" dirty="0" err="1">
                <a:solidFill>
                  <a:srgbClr val="CE9178"/>
                </a:solidFill>
                <a:latin typeface="Consolas" panose="020B0609020204030204" pitchFamily="49" charset="0"/>
              </a:rPr>
              <a:t>va</a:t>
            </a:r>
            <a:r>
              <a:rPr lang="en-US" sz="2400" dirty="0">
                <a:solidFill>
                  <a:srgbClr val="CE9178"/>
                </a:solidFill>
                <a:latin typeface="Consolas" panose="020B0609020204030204" pitchFamily="49" charset="0"/>
              </a:rPr>
              <a:t> b: "</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scanf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9CDCFE"/>
                </a:solidFill>
                <a:latin typeface="Consolas" panose="020B0609020204030204" pitchFamily="49" charset="0"/>
              </a:rPr>
              <a:t>%f</a:t>
            </a:r>
            <a:r>
              <a:rPr lang="en-US" sz="2400" dirty="0">
                <a:solidFill>
                  <a:srgbClr val="CE9178"/>
                </a:solidFill>
                <a:latin typeface="Consolas" panose="020B0609020204030204" pitchFamily="49" charset="0"/>
              </a:rPr>
              <a:t> </a:t>
            </a:r>
            <a:r>
              <a:rPr lang="en-US" sz="2400" dirty="0">
                <a:solidFill>
                  <a:srgbClr val="9CDCFE"/>
                </a:solidFill>
                <a:latin typeface="Consolas" panose="020B0609020204030204" pitchFamily="49" charset="0"/>
              </a:rPr>
              <a:t>%</a:t>
            </a:r>
            <a:r>
              <a:rPr lang="en-US" sz="2400" dirty="0" err="1">
                <a:solidFill>
                  <a:srgbClr val="9CDCFE"/>
                </a:solidFill>
                <a:latin typeface="Consolas" panose="020B0609020204030204" pitchFamily="49" charset="0"/>
              </a:rPr>
              <a:t>f</a:t>
            </a:r>
            <a:r>
              <a:rPr lang="en-US" sz="2400" dirty="0" err="1">
                <a:solidFill>
                  <a:srgbClr val="CE9178"/>
                </a:solidFill>
                <a:latin typeface="Consolas" panose="020B0609020204030204" pitchFamily="49" charset="0"/>
              </a:rPr>
              <a:t>"</a:t>
            </a:r>
            <a:r>
              <a:rPr lang="en-US" sz="2400" dirty="0" err="1">
                <a:solidFill>
                  <a:srgbClr val="D4D4D4"/>
                </a:solidFill>
                <a:latin typeface="Consolas" panose="020B0609020204030204" pitchFamily="49" charset="0"/>
              </a:rPr>
              <a:t>,&amp;</a:t>
            </a:r>
            <a:r>
              <a:rPr lang="en-US" sz="2400" dirty="0" err="1">
                <a:solidFill>
                  <a:srgbClr val="9CDCFE"/>
                </a:solidFill>
                <a:latin typeface="Consolas" panose="020B0609020204030204" pitchFamily="49" charset="0"/>
              </a:rPr>
              <a:t>a</a:t>
            </a:r>
            <a:r>
              <a:rPr lang="en-US" sz="2400" dirty="0" err="1">
                <a:solidFill>
                  <a:srgbClr val="D4D4D4"/>
                </a:solidFill>
                <a:latin typeface="Consolas" panose="020B0609020204030204" pitchFamily="49" charset="0"/>
              </a:rPr>
              <a:t>,&amp;</a:t>
            </a:r>
            <a:r>
              <a:rPr lang="en-US" sz="2400" dirty="0" err="1">
                <a:solidFill>
                  <a:srgbClr val="9CDCFE"/>
                </a:solidFill>
                <a:latin typeface="Consolas" panose="020B0609020204030204" pitchFamily="49" charset="0"/>
              </a:rPr>
              <a:t>b</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if</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a</a:t>
            </a:r>
            <a:r>
              <a:rPr lang="en-US" sz="2400" dirty="0">
                <a:solidFill>
                  <a:srgbClr val="D4D4D4"/>
                </a:solidFill>
                <a:latin typeface="Consolas" panose="020B0609020204030204" pitchFamily="49" charset="0"/>
              </a:rPr>
              <a:t> &lt; </a:t>
            </a:r>
            <a:r>
              <a:rPr lang="en-US" sz="2400" dirty="0">
                <a:solidFill>
                  <a:srgbClr val="9CDCFE"/>
                </a:solidFill>
                <a:latin typeface="Consolas" panose="020B0609020204030204" pitchFamily="49" charset="0"/>
              </a:rPr>
              <a:t>b</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max</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b</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else</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max</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a</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D7BA7D"/>
                </a:solidFill>
                <a:latin typeface="Consolas" panose="020B0609020204030204" pitchFamily="49" charset="0"/>
              </a:rPr>
              <a:t>\</a:t>
            </a:r>
            <a:r>
              <a:rPr lang="en-US" sz="2400" dirty="0" err="1">
                <a:solidFill>
                  <a:srgbClr val="D7BA7D"/>
                </a:solidFill>
                <a:latin typeface="Consolas" panose="020B0609020204030204" pitchFamily="49" charset="0"/>
              </a:rPr>
              <a:t>n</a:t>
            </a:r>
            <a:r>
              <a:rPr lang="en-US" sz="2400" dirty="0" err="1">
                <a:solidFill>
                  <a:srgbClr val="CE9178"/>
                </a:solidFill>
                <a:latin typeface="Consolas" panose="020B0609020204030204" pitchFamily="49" charset="0"/>
              </a:rPr>
              <a:t>So</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lon</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nhat</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trong</a:t>
            </a:r>
            <a:r>
              <a:rPr lang="en-US" sz="2400" dirty="0">
                <a:solidFill>
                  <a:srgbClr val="CE9178"/>
                </a:solidFill>
                <a:latin typeface="Consolas" panose="020B0609020204030204" pitchFamily="49" charset="0"/>
              </a:rPr>
              <a:t> 2 so </a:t>
            </a:r>
            <a:r>
              <a:rPr lang="en-US" sz="2400" dirty="0">
                <a:solidFill>
                  <a:srgbClr val="9CDCFE"/>
                </a:solidFill>
                <a:latin typeface="Consolas" panose="020B0609020204030204" pitchFamily="49" charset="0"/>
              </a:rPr>
              <a:t>%.4f</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va</a:t>
            </a:r>
            <a:r>
              <a:rPr lang="en-US" sz="2400" dirty="0">
                <a:solidFill>
                  <a:srgbClr val="CE9178"/>
                </a:solidFill>
                <a:latin typeface="Consolas" panose="020B0609020204030204" pitchFamily="49" charset="0"/>
              </a:rPr>
              <a:t> </a:t>
            </a:r>
            <a:r>
              <a:rPr lang="en-US" sz="2400" dirty="0">
                <a:solidFill>
                  <a:srgbClr val="9CDCFE"/>
                </a:solidFill>
                <a:latin typeface="Consolas" panose="020B0609020204030204" pitchFamily="49" charset="0"/>
              </a:rPr>
              <a:t>%.4f</a:t>
            </a:r>
            <a:r>
              <a:rPr lang="en-US" sz="2400" dirty="0">
                <a:solidFill>
                  <a:srgbClr val="CE9178"/>
                </a:solidFill>
                <a:latin typeface="Consolas" panose="020B0609020204030204" pitchFamily="49" charset="0"/>
              </a:rPr>
              <a:t> la </a:t>
            </a:r>
            <a:r>
              <a:rPr lang="en-US" sz="2400" dirty="0">
                <a:solidFill>
                  <a:srgbClr val="9CDCFE"/>
                </a:solidFill>
                <a:latin typeface="Consolas" panose="020B0609020204030204" pitchFamily="49" charset="0"/>
              </a:rPr>
              <a:t>%.4f</a:t>
            </a:r>
            <a:r>
              <a:rPr lang="en-US" sz="2400" dirty="0">
                <a:solidFill>
                  <a:srgbClr val="CE9178"/>
                </a:solidFill>
                <a:latin typeface="Consolas" panose="020B0609020204030204" pitchFamily="49" charset="0"/>
              </a:rPr>
              <a:t> "</a:t>
            </a:r>
            <a:r>
              <a:rPr lang="en-US" sz="2400" dirty="0">
                <a:solidFill>
                  <a:srgbClr val="D4D4D4"/>
                </a:solidFill>
                <a:latin typeface="Consolas" panose="020B0609020204030204" pitchFamily="49" charset="0"/>
              </a:rPr>
              <a:t>,</a:t>
            </a:r>
            <a:r>
              <a:rPr lang="en-US" sz="2400" dirty="0" err="1">
                <a:solidFill>
                  <a:srgbClr val="9CDCFE"/>
                </a:solidFill>
                <a:latin typeface="Consolas" panose="020B0609020204030204" pitchFamily="49" charset="0"/>
              </a:rPr>
              <a:t>a</a:t>
            </a:r>
            <a:r>
              <a:rPr lang="en-US" sz="2400" dirty="0" err="1">
                <a:solidFill>
                  <a:srgbClr val="D4D4D4"/>
                </a:solidFill>
                <a:latin typeface="Consolas" panose="020B0609020204030204" pitchFamily="49" charset="0"/>
              </a:rPr>
              <a:t>,</a:t>
            </a:r>
            <a:r>
              <a:rPr lang="en-US" sz="2400" dirty="0" err="1">
                <a:solidFill>
                  <a:srgbClr val="9CDCFE"/>
                </a:solidFill>
                <a:latin typeface="Consolas" panose="020B0609020204030204" pitchFamily="49" charset="0"/>
              </a:rPr>
              <a:t>b</a:t>
            </a:r>
            <a:r>
              <a:rPr lang="en-US" sz="2400" dirty="0" err="1">
                <a:solidFill>
                  <a:srgbClr val="D4D4D4"/>
                </a:solidFill>
                <a:latin typeface="Consolas" panose="020B0609020204030204" pitchFamily="49" charset="0"/>
              </a:rPr>
              <a:t>,</a:t>
            </a:r>
            <a:r>
              <a:rPr lang="en-US" sz="2400" dirty="0" err="1">
                <a:solidFill>
                  <a:srgbClr val="9CDCFE"/>
                </a:solidFill>
                <a:latin typeface="Consolas" panose="020B0609020204030204" pitchFamily="49" charset="0"/>
              </a:rPr>
              <a:t>max</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getch</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ket</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thuc</a:t>
            </a:r>
            <a:r>
              <a:rPr lang="en-US" sz="2400" dirty="0">
                <a:solidFill>
                  <a:srgbClr val="6A9955"/>
                </a:solidFill>
                <a:latin typeface="Consolas" panose="020B0609020204030204" pitchFamily="49" charset="0"/>
              </a:rPr>
              <a:t> ham main</a:t>
            </a:r>
            <a:r>
              <a:rPr lang="en-US" sz="2400" dirty="0" smtClean="0">
                <a:solidFill>
                  <a:srgbClr val="6A9955"/>
                </a:solidFill>
                <a:latin typeface="Consolas" panose="020B0609020204030204" pitchFamily="49" charset="0"/>
              </a:rPr>
              <a:t>()</a:t>
            </a:r>
            <a:endParaRPr lang="en-US" sz="2400" dirty="0">
              <a:solidFill>
                <a:srgbClr val="D4D4D4"/>
              </a:solidFill>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120</a:t>
            </a:fld>
            <a:endParaRPr lang="en-US" dirty="0"/>
          </a:p>
        </p:txBody>
      </p:sp>
    </p:spTree>
    <p:extLst>
      <p:ext uri="{BB962C8B-B14F-4D97-AF65-F5344CB8AC3E}">
        <p14:creationId xmlns:p14="http://schemas.microsoft.com/office/powerpoint/2010/main" val="818023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So </a:t>
            </a:r>
            <a:r>
              <a:rPr lang="en-US" dirty="0" err="1"/>
              <a:t>sánh</a:t>
            </a:r>
            <a:r>
              <a:rPr lang="en-US" dirty="0"/>
              <a:t> 2 </a:t>
            </a:r>
            <a:r>
              <a:rPr lang="en-US" dirty="0" err="1"/>
              <a:t>số</a:t>
            </a:r>
            <a:r>
              <a:rPr lang="en-US" dirty="0"/>
              <a:t> </a:t>
            </a:r>
            <a:r>
              <a:rPr lang="en-US" dirty="0" err="1"/>
              <a:t>thực</a:t>
            </a:r>
            <a:r>
              <a:rPr lang="en-US" dirty="0"/>
              <a:t> </a:t>
            </a:r>
            <a:r>
              <a:rPr lang="en-US" dirty="0" err="1"/>
              <a:t>được</a:t>
            </a:r>
            <a:r>
              <a:rPr lang="en-US" dirty="0"/>
              <a:t> </a:t>
            </a:r>
            <a:r>
              <a:rPr lang="en-US" dirty="0" err="1"/>
              <a:t>nhập</a:t>
            </a:r>
            <a:r>
              <a:rPr lang="en-US" dirty="0"/>
              <a:t> </a:t>
            </a:r>
            <a:r>
              <a:rPr lang="en-US" dirty="0" err="1"/>
              <a:t>vào</a:t>
            </a:r>
            <a:endParaRPr lang="en-US" dirty="0"/>
          </a:p>
        </p:txBody>
      </p:sp>
      <p:pic>
        <p:nvPicPr>
          <p:cNvPr id="5" name="Content Placeholder 4"/>
          <p:cNvPicPr>
            <a:picLocks noGrp="1" noChangeAspect="1"/>
          </p:cNvPicPr>
          <p:nvPr>
            <p:ph idx="1"/>
          </p:nvPr>
        </p:nvPicPr>
        <p:blipFill>
          <a:blip r:embed="rId2"/>
          <a:stretch>
            <a:fillRect/>
          </a:stretch>
        </p:blipFill>
        <p:spPr>
          <a:xfrm>
            <a:off x="990600" y="1600200"/>
            <a:ext cx="10311805" cy="1676400"/>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121</a:t>
            </a:fld>
            <a:endParaRPr lang="en-US" dirty="0"/>
          </a:p>
        </p:txBody>
      </p:sp>
      <p:pic>
        <p:nvPicPr>
          <p:cNvPr id="6" name="Picture 5"/>
          <p:cNvPicPr>
            <a:picLocks noChangeAspect="1"/>
          </p:cNvPicPr>
          <p:nvPr/>
        </p:nvPicPr>
        <p:blipFill>
          <a:blip r:embed="rId3"/>
          <a:stretch>
            <a:fillRect/>
          </a:stretch>
        </p:blipFill>
        <p:spPr>
          <a:xfrm>
            <a:off x="1981200" y="3752749"/>
            <a:ext cx="8070279" cy="2324301"/>
          </a:xfrm>
          <a:prstGeom prst="rect">
            <a:avLst/>
          </a:prstGeom>
        </p:spPr>
      </p:pic>
    </p:spTree>
    <p:extLst>
      <p:ext uri="{BB962C8B-B14F-4D97-AF65-F5344CB8AC3E}">
        <p14:creationId xmlns:p14="http://schemas.microsoft.com/office/powerpoint/2010/main" val="142236325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a:t>
            </a:r>
            <a:r>
              <a:rPr lang="en-US" dirty="0" err="1" smtClean="0"/>
              <a:t>Giải</a:t>
            </a:r>
            <a:r>
              <a:rPr lang="en-US" dirty="0" smtClean="0"/>
              <a:t> </a:t>
            </a:r>
            <a:r>
              <a:rPr lang="en-US" dirty="0" err="1" smtClean="0"/>
              <a:t>phương</a:t>
            </a:r>
            <a:r>
              <a:rPr lang="en-US" dirty="0" smtClean="0"/>
              <a:t> </a:t>
            </a:r>
            <a:r>
              <a:rPr lang="en-US" dirty="0" err="1" smtClean="0"/>
              <a:t>trình</a:t>
            </a:r>
            <a:r>
              <a:rPr lang="en-US" dirty="0" smtClean="0"/>
              <a:t> ax + b = 0</a:t>
            </a:r>
            <a:endParaRPr lang="en-US" dirty="0"/>
          </a:p>
        </p:txBody>
      </p:sp>
      <p:sp>
        <p:nvSpPr>
          <p:cNvPr id="3" name="Content Placeholder 2"/>
          <p:cNvSpPr>
            <a:spLocks noGrp="1"/>
          </p:cNvSpPr>
          <p:nvPr>
            <p:ph idx="1"/>
          </p:nvPr>
        </p:nvSpPr>
        <p:spPr>
          <a:xfrm>
            <a:off x="990600" y="1066800"/>
            <a:ext cx="10210800" cy="5333999"/>
          </a:xfrm>
          <a:solidFill>
            <a:schemeClr val="tx1">
              <a:lumMod val="85000"/>
              <a:lumOff val="15000"/>
            </a:schemeClr>
          </a:solidFill>
        </p:spPr>
        <p:txBody>
          <a:bodyPr/>
          <a:lstStyle/>
          <a:p>
            <a:pPr marL="0" indent="0">
              <a:lnSpc>
                <a:spcPct val="100000"/>
              </a:lnSpc>
              <a:buNone/>
            </a:pPr>
            <a:r>
              <a:rPr lang="en-US" sz="2300" dirty="0">
                <a:solidFill>
                  <a:srgbClr val="C586C0"/>
                </a:solidFill>
                <a:latin typeface="Consolas" panose="020B0609020204030204" pitchFamily="49" charset="0"/>
              </a:rPr>
              <a:t>#include</a:t>
            </a:r>
            <a:r>
              <a:rPr lang="en-US" sz="2300" dirty="0">
                <a:solidFill>
                  <a:srgbClr val="569CD6"/>
                </a:solidFill>
                <a:latin typeface="Consolas" panose="020B0609020204030204" pitchFamily="49" charset="0"/>
              </a:rPr>
              <a:t> </a:t>
            </a:r>
            <a:r>
              <a:rPr lang="en-US" sz="2300" dirty="0">
                <a:solidFill>
                  <a:srgbClr val="CE9178"/>
                </a:solidFill>
                <a:latin typeface="Consolas" panose="020B0609020204030204" pitchFamily="49" charset="0"/>
              </a:rPr>
              <a:t>&lt;</a:t>
            </a:r>
            <a:r>
              <a:rPr lang="en-US" sz="2300" dirty="0" err="1">
                <a:solidFill>
                  <a:srgbClr val="CE9178"/>
                </a:solidFill>
                <a:latin typeface="Consolas" panose="020B0609020204030204" pitchFamily="49" charset="0"/>
              </a:rPr>
              <a:t>stdio.h</a:t>
            </a:r>
            <a:r>
              <a:rPr lang="en-US" sz="2300" dirty="0">
                <a:solidFill>
                  <a:srgbClr val="CE9178"/>
                </a:solidFill>
                <a:latin typeface="Consolas" panose="020B0609020204030204" pitchFamily="49" charset="0"/>
              </a:rPr>
              <a:t>&gt;</a:t>
            </a:r>
            <a:endParaRPr lang="en-US" sz="2300" dirty="0">
              <a:solidFill>
                <a:srgbClr val="D4D4D4"/>
              </a:solidFill>
              <a:latin typeface="Consolas" panose="020B0609020204030204" pitchFamily="49" charset="0"/>
            </a:endParaRPr>
          </a:p>
          <a:p>
            <a:pPr marL="0" indent="0">
              <a:lnSpc>
                <a:spcPct val="100000"/>
              </a:lnSpc>
              <a:buNone/>
            </a:pPr>
            <a:r>
              <a:rPr lang="en-US" sz="2300" dirty="0">
                <a:solidFill>
                  <a:srgbClr val="C586C0"/>
                </a:solidFill>
                <a:latin typeface="Consolas" panose="020B0609020204030204" pitchFamily="49" charset="0"/>
              </a:rPr>
              <a:t>#include</a:t>
            </a:r>
            <a:r>
              <a:rPr lang="en-US" sz="2300" dirty="0">
                <a:solidFill>
                  <a:srgbClr val="569CD6"/>
                </a:solidFill>
                <a:latin typeface="Consolas" panose="020B0609020204030204" pitchFamily="49" charset="0"/>
              </a:rPr>
              <a:t> </a:t>
            </a:r>
            <a:r>
              <a:rPr lang="en-US" sz="2300" dirty="0">
                <a:solidFill>
                  <a:srgbClr val="CE9178"/>
                </a:solidFill>
                <a:latin typeface="Consolas" panose="020B0609020204030204" pitchFamily="49" charset="0"/>
              </a:rPr>
              <a:t>&lt;</a:t>
            </a:r>
            <a:r>
              <a:rPr lang="en-US" sz="2300" dirty="0" err="1">
                <a:solidFill>
                  <a:srgbClr val="CE9178"/>
                </a:solidFill>
                <a:latin typeface="Consolas" panose="020B0609020204030204" pitchFamily="49" charset="0"/>
              </a:rPr>
              <a:t>conio.h</a:t>
            </a:r>
            <a:r>
              <a:rPr lang="en-US" sz="2300" dirty="0">
                <a:solidFill>
                  <a:srgbClr val="CE9178"/>
                </a:solidFill>
                <a:latin typeface="Consolas" panose="020B0609020204030204" pitchFamily="49" charset="0"/>
              </a:rPr>
              <a:t>&gt;</a:t>
            </a:r>
            <a:endParaRPr lang="en-US" sz="2300" dirty="0">
              <a:solidFill>
                <a:srgbClr val="D4D4D4"/>
              </a:solidFill>
              <a:latin typeface="Consolas" panose="020B0609020204030204" pitchFamily="49" charset="0"/>
            </a:endParaRPr>
          </a:p>
          <a:p>
            <a:pPr marL="0" indent="0">
              <a:lnSpc>
                <a:spcPct val="100000"/>
              </a:lnSpc>
              <a:buNone/>
            </a:pPr>
            <a:r>
              <a:rPr lang="en-US" sz="2300" dirty="0">
                <a:solidFill>
                  <a:srgbClr val="569CD6"/>
                </a:solidFill>
                <a:latin typeface="Consolas" panose="020B0609020204030204" pitchFamily="49" charset="0"/>
              </a:rPr>
              <a:t>void</a:t>
            </a:r>
            <a:r>
              <a:rPr lang="en-US" sz="2300" dirty="0">
                <a:solidFill>
                  <a:srgbClr val="D4D4D4"/>
                </a:solidFill>
                <a:latin typeface="Consolas" panose="020B0609020204030204" pitchFamily="49" charset="0"/>
              </a:rPr>
              <a:t> </a:t>
            </a:r>
            <a:r>
              <a:rPr lang="en-US" sz="2300" dirty="0">
                <a:solidFill>
                  <a:srgbClr val="DCDCAA"/>
                </a:solidFill>
                <a:latin typeface="Consolas" panose="020B0609020204030204" pitchFamily="49" charset="0"/>
              </a:rPr>
              <a:t>main</a:t>
            </a:r>
            <a:r>
              <a:rPr lang="en-US" sz="2300" dirty="0">
                <a:solidFill>
                  <a:srgbClr val="D4D4D4"/>
                </a:solidFill>
                <a:latin typeface="Consolas" panose="020B0609020204030204" pitchFamily="49" charset="0"/>
              </a:rPr>
              <a:t>(){ </a:t>
            </a:r>
          </a:p>
          <a:p>
            <a:pPr marL="0" indent="0">
              <a:lnSpc>
                <a:spcPct val="100000"/>
              </a:lnSpc>
              <a:buNone/>
            </a:pPr>
            <a:r>
              <a:rPr lang="en-US" sz="2300" dirty="0">
                <a:solidFill>
                  <a:srgbClr val="D4D4D4"/>
                </a:solidFill>
                <a:latin typeface="Consolas" panose="020B0609020204030204" pitchFamily="49" charset="0"/>
              </a:rPr>
              <a:t>    </a:t>
            </a:r>
            <a:r>
              <a:rPr lang="en-US" sz="2300" dirty="0">
                <a:solidFill>
                  <a:srgbClr val="569CD6"/>
                </a:solidFill>
                <a:latin typeface="Consolas" panose="020B0609020204030204" pitchFamily="49" charset="0"/>
              </a:rPr>
              <a:t>float</a:t>
            </a:r>
            <a:r>
              <a:rPr lang="en-US" sz="2300" dirty="0">
                <a:solidFill>
                  <a:srgbClr val="D4D4D4"/>
                </a:solidFill>
                <a:latin typeface="Consolas" panose="020B0609020204030204" pitchFamily="49" charset="0"/>
              </a:rPr>
              <a:t> </a:t>
            </a:r>
            <a:r>
              <a:rPr lang="en-US" sz="2300" dirty="0">
                <a:solidFill>
                  <a:srgbClr val="9CDCFE"/>
                </a:solidFill>
                <a:latin typeface="Consolas" panose="020B0609020204030204" pitchFamily="49" charset="0"/>
              </a:rPr>
              <a:t>a</a:t>
            </a:r>
            <a:r>
              <a:rPr lang="en-US" sz="2300" dirty="0">
                <a:solidFill>
                  <a:srgbClr val="D4D4D4"/>
                </a:solidFill>
                <a:latin typeface="Consolas" panose="020B0609020204030204" pitchFamily="49" charset="0"/>
              </a:rPr>
              <a:t>, </a:t>
            </a:r>
            <a:r>
              <a:rPr lang="en-US" sz="2300" dirty="0">
                <a:solidFill>
                  <a:srgbClr val="9CDCFE"/>
                </a:solidFill>
                <a:latin typeface="Consolas" panose="020B0609020204030204" pitchFamily="49" charset="0"/>
              </a:rPr>
              <a:t>b</a:t>
            </a:r>
            <a:r>
              <a:rPr lang="en-US" sz="2300" dirty="0">
                <a:solidFill>
                  <a:srgbClr val="D4D4D4"/>
                </a:solidFill>
                <a:latin typeface="Consolas" panose="020B0609020204030204" pitchFamily="49" charset="0"/>
              </a:rPr>
              <a:t>;</a:t>
            </a:r>
          </a:p>
          <a:p>
            <a:pPr marL="0" indent="0">
              <a:lnSpc>
                <a:spcPct val="100000"/>
              </a:lnSpc>
              <a:buNone/>
            </a:pPr>
            <a:r>
              <a:rPr lang="en-US" sz="2300" dirty="0">
                <a:solidFill>
                  <a:srgbClr val="D4D4D4"/>
                </a:solidFill>
                <a:latin typeface="Consolas" panose="020B0609020204030204" pitchFamily="49" charset="0"/>
              </a:rPr>
              <a:t>    </a:t>
            </a:r>
            <a:r>
              <a:rPr lang="en-US" sz="2300" dirty="0" err="1">
                <a:solidFill>
                  <a:srgbClr val="DCDCAA"/>
                </a:solidFill>
                <a:latin typeface="Consolas" panose="020B0609020204030204" pitchFamily="49" charset="0"/>
              </a:rPr>
              <a:t>printf</a:t>
            </a:r>
            <a:r>
              <a:rPr lang="en-US" sz="2300" dirty="0">
                <a:solidFill>
                  <a:srgbClr val="D4D4D4"/>
                </a:solidFill>
                <a:latin typeface="Consolas" panose="020B0609020204030204" pitchFamily="49" charset="0"/>
              </a:rPr>
              <a:t>(</a:t>
            </a:r>
            <a:r>
              <a:rPr lang="en-US" sz="2300" dirty="0">
                <a:solidFill>
                  <a:srgbClr val="CE9178"/>
                </a:solidFill>
                <a:latin typeface="Consolas" panose="020B0609020204030204" pitchFamily="49" charset="0"/>
              </a:rPr>
              <a:t>"</a:t>
            </a:r>
            <a:r>
              <a:rPr lang="en-US" sz="2300" dirty="0">
                <a:solidFill>
                  <a:srgbClr val="D7BA7D"/>
                </a:solidFill>
                <a:latin typeface="Consolas" panose="020B0609020204030204" pitchFamily="49" charset="0"/>
              </a:rPr>
              <a:t>\</a:t>
            </a:r>
            <a:r>
              <a:rPr lang="en-US" sz="2300" dirty="0" err="1">
                <a:solidFill>
                  <a:srgbClr val="D7BA7D"/>
                </a:solidFill>
                <a:latin typeface="Consolas" panose="020B0609020204030204" pitchFamily="49" charset="0"/>
              </a:rPr>
              <a:t>n</a:t>
            </a:r>
            <a:r>
              <a:rPr lang="en-US" sz="2300" dirty="0" err="1">
                <a:solidFill>
                  <a:srgbClr val="CE9178"/>
                </a:solidFill>
                <a:latin typeface="Consolas" panose="020B0609020204030204" pitchFamily="49" charset="0"/>
              </a:rPr>
              <a:t>Giai</a:t>
            </a:r>
            <a:r>
              <a:rPr lang="en-US" sz="2300" dirty="0">
                <a:solidFill>
                  <a:srgbClr val="CE9178"/>
                </a:solidFill>
                <a:latin typeface="Consolas" panose="020B0609020204030204" pitchFamily="49" charset="0"/>
              </a:rPr>
              <a:t> </a:t>
            </a:r>
            <a:r>
              <a:rPr lang="en-US" sz="2300" dirty="0" err="1">
                <a:solidFill>
                  <a:srgbClr val="CE9178"/>
                </a:solidFill>
                <a:latin typeface="Consolas" panose="020B0609020204030204" pitchFamily="49" charset="0"/>
              </a:rPr>
              <a:t>phuong</a:t>
            </a:r>
            <a:r>
              <a:rPr lang="en-US" sz="2300" dirty="0">
                <a:solidFill>
                  <a:srgbClr val="CE9178"/>
                </a:solidFill>
                <a:latin typeface="Consolas" panose="020B0609020204030204" pitchFamily="49" charset="0"/>
              </a:rPr>
              <a:t> </a:t>
            </a:r>
            <a:r>
              <a:rPr lang="en-US" sz="2300" dirty="0" err="1">
                <a:solidFill>
                  <a:srgbClr val="CE9178"/>
                </a:solidFill>
                <a:latin typeface="Consolas" panose="020B0609020204030204" pitchFamily="49" charset="0"/>
              </a:rPr>
              <a:t>trinh</a:t>
            </a:r>
            <a:r>
              <a:rPr lang="en-US" sz="2300" dirty="0">
                <a:solidFill>
                  <a:srgbClr val="CE9178"/>
                </a:solidFill>
                <a:latin typeface="Consolas" panose="020B0609020204030204" pitchFamily="49" charset="0"/>
              </a:rPr>
              <a:t> bac </a:t>
            </a:r>
            <a:r>
              <a:rPr lang="en-US" sz="2300" dirty="0" err="1">
                <a:solidFill>
                  <a:srgbClr val="CE9178"/>
                </a:solidFill>
                <a:latin typeface="Consolas" panose="020B0609020204030204" pitchFamily="49" charset="0"/>
              </a:rPr>
              <a:t>nhat</a:t>
            </a:r>
            <a:r>
              <a:rPr lang="en-US" sz="2300" dirty="0">
                <a:solidFill>
                  <a:srgbClr val="CE9178"/>
                </a:solidFill>
                <a:latin typeface="Consolas" panose="020B0609020204030204" pitchFamily="49" charset="0"/>
              </a:rPr>
              <a:t> ax + b = 0"</a:t>
            </a:r>
            <a:r>
              <a:rPr lang="en-US" sz="2300" dirty="0">
                <a:solidFill>
                  <a:srgbClr val="D4D4D4"/>
                </a:solidFill>
                <a:latin typeface="Consolas" panose="020B0609020204030204" pitchFamily="49" charset="0"/>
              </a:rPr>
              <a:t>);</a:t>
            </a:r>
          </a:p>
          <a:p>
            <a:pPr marL="0" indent="0">
              <a:lnSpc>
                <a:spcPct val="100000"/>
              </a:lnSpc>
              <a:buNone/>
            </a:pPr>
            <a:r>
              <a:rPr lang="en-US" sz="2300" dirty="0">
                <a:solidFill>
                  <a:srgbClr val="D4D4D4"/>
                </a:solidFill>
                <a:latin typeface="Consolas" panose="020B0609020204030204" pitchFamily="49" charset="0"/>
              </a:rPr>
              <a:t>    </a:t>
            </a:r>
            <a:r>
              <a:rPr lang="en-US" sz="2300" dirty="0" err="1">
                <a:solidFill>
                  <a:srgbClr val="DCDCAA"/>
                </a:solidFill>
                <a:latin typeface="Consolas" panose="020B0609020204030204" pitchFamily="49" charset="0"/>
              </a:rPr>
              <a:t>printf</a:t>
            </a:r>
            <a:r>
              <a:rPr lang="en-US" sz="2300" dirty="0">
                <a:solidFill>
                  <a:srgbClr val="D4D4D4"/>
                </a:solidFill>
                <a:latin typeface="Consolas" panose="020B0609020204030204" pitchFamily="49" charset="0"/>
              </a:rPr>
              <a:t>(</a:t>
            </a:r>
            <a:r>
              <a:rPr lang="en-US" sz="2300" dirty="0">
                <a:solidFill>
                  <a:srgbClr val="CE9178"/>
                </a:solidFill>
                <a:latin typeface="Consolas" panose="020B0609020204030204" pitchFamily="49" charset="0"/>
              </a:rPr>
              <a:t>"</a:t>
            </a:r>
            <a:r>
              <a:rPr lang="en-US" sz="2300" dirty="0">
                <a:solidFill>
                  <a:srgbClr val="D7BA7D"/>
                </a:solidFill>
                <a:latin typeface="Consolas" panose="020B0609020204030204" pitchFamily="49" charset="0"/>
              </a:rPr>
              <a:t>\</a:t>
            </a:r>
            <a:r>
              <a:rPr lang="en-US" sz="2300" dirty="0" err="1">
                <a:solidFill>
                  <a:srgbClr val="D7BA7D"/>
                </a:solidFill>
                <a:latin typeface="Consolas" panose="020B0609020204030204" pitchFamily="49" charset="0"/>
              </a:rPr>
              <a:t>n</a:t>
            </a:r>
            <a:r>
              <a:rPr lang="en-US" sz="2300" dirty="0" err="1">
                <a:solidFill>
                  <a:srgbClr val="CE9178"/>
                </a:solidFill>
                <a:latin typeface="Consolas" panose="020B0609020204030204" pitchFamily="49" charset="0"/>
              </a:rPr>
              <a:t>Cho</a:t>
            </a:r>
            <a:r>
              <a:rPr lang="en-US" sz="2300" dirty="0">
                <a:solidFill>
                  <a:srgbClr val="CE9178"/>
                </a:solidFill>
                <a:latin typeface="Consolas" panose="020B0609020204030204" pitchFamily="49" charset="0"/>
              </a:rPr>
              <a:t> </a:t>
            </a:r>
            <a:r>
              <a:rPr lang="en-US" sz="2300" dirty="0" err="1">
                <a:solidFill>
                  <a:srgbClr val="CE9178"/>
                </a:solidFill>
                <a:latin typeface="Consolas" panose="020B0609020204030204" pitchFamily="49" charset="0"/>
              </a:rPr>
              <a:t>biet</a:t>
            </a:r>
            <a:r>
              <a:rPr lang="en-US" sz="2300" dirty="0">
                <a:solidFill>
                  <a:srgbClr val="CE9178"/>
                </a:solidFill>
                <a:latin typeface="Consolas" panose="020B0609020204030204" pitchFamily="49" charset="0"/>
              </a:rPr>
              <a:t> he so a b : "</a:t>
            </a:r>
            <a:r>
              <a:rPr lang="en-US" sz="2300" dirty="0">
                <a:solidFill>
                  <a:srgbClr val="D4D4D4"/>
                </a:solidFill>
                <a:latin typeface="Consolas" panose="020B0609020204030204" pitchFamily="49" charset="0"/>
              </a:rPr>
              <a:t>); </a:t>
            </a:r>
            <a:r>
              <a:rPr lang="en-US" sz="2300" dirty="0" err="1">
                <a:solidFill>
                  <a:srgbClr val="DCDCAA"/>
                </a:solidFill>
                <a:latin typeface="Consolas" panose="020B0609020204030204" pitchFamily="49" charset="0"/>
              </a:rPr>
              <a:t>scanf</a:t>
            </a:r>
            <a:r>
              <a:rPr lang="en-US" sz="2300" dirty="0">
                <a:solidFill>
                  <a:srgbClr val="D4D4D4"/>
                </a:solidFill>
                <a:latin typeface="Consolas" panose="020B0609020204030204" pitchFamily="49" charset="0"/>
              </a:rPr>
              <a:t>(</a:t>
            </a:r>
            <a:r>
              <a:rPr lang="en-US" sz="2300" dirty="0">
                <a:solidFill>
                  <a:srgbClr val="CE9178"/>
                </a:solidFill>
                <a:latin typeface="Consolas" panose="020B0609020204030204" pitchFamily="49" charset="0"/>
              </a:rPr>
              <a:t>"</a:t>
            </a:r>
            <a:r>
              <a:rPr lang="en-US" sz="2300" dirty="0">
                <a:solidFill>
                  <a:srgbClr val="9CDCFE"/>
                </a:solidFill>
                <a:latin typeface="Consolas" panose="020B0609020204030204" pitchFamily="49" charset="0"/>
              </a:rPr>
              <a:t>%</a:t>
            </a:r>
            <a:r>
              <a:rPr lang="en-US" sz="2300" dirty="0" err="1">
                <a:solidFill>
                  <a:srgbClr val="9CDCFE"/>
                </a:solidFill>
                <a:latin typeface="Consolas" panose="020B0609020204030204" pitchFamily="49" charset="0"/>
              </a:rPr>
              <a:t>f%f</a:t>
            </a:r>
            <a:r>
              <a:rPr lang="en-US" sz="2300" dirty="0">
                <a:solidFill>
                  <a:srgbClr val="CE9178"/>
                </a:solidFill>
                <a:latin typeface="Consolas" panose="020B0609020204030204" pitchFamily="49" charset="0"/>
              </a:rPr>
              <a:t>"</a:t>
            </a:r>
            <a:r>
              <a:rPr lang="en-US" sz="2300" dirty="0">
                <a:solidFill>
                  <a:srgbClr val="D4D4D4"/>
                </a:solidFill>
                <a:latin typeface="Consolas" panose="020B0609020204030204" pitchFamily="49" charset="0"/>
              </a:rPr>
              <a:t>, &amp;</a:t>
            </a:r>
            <a:r>
              <a:rPr lang="en-US" sz="2300" dirty="0">
                <a:solidFill>
                  <a:srgbClr val="9CDCFE"/>
                </a:solidFill>
                <a:latin typeface="Consolas" panose="020B0609020204030204" pitchFamily="49" charset="0"/>
              </a:rPr>
              <a:t>a</a:t>
            </a:r>
            <a:r>
              <a:rPr lang="en-US" sz="2300" dirty="0">
                <a:solidFill>
                  <a:srgbClr val="D4D4D4"/>
                </a:solidFill>
                <a:latin typeface="Consolas" panose="020B0609020204030204" pitchFamily="49" charset="0"/>
              </a:rPr>
              <a:t>, &amp;</a:t>
            </a:r>
            <a:r>
              <a:rPr lang="en-US" sz="2300" dirty="0">
                <a:solidFill>
                  <a:srgbClr val="9CDCFE"/>
                </a:solidFill>
                <a:latin typeface="Consolas" panose="020B0609020204030204" pitchFamily="49" charset="0"/>
              </a:rPr>
              <a:t>b</a:t>
            </a:r>
            <a:r>
              <a:rPr lang="en-US" sz="2300" dirty="0">
                <a:solidFill>
                  <a:srgbClr val="D4D4D4"/>
                </a:solidFill>
                <a:latin typeface="Consolas" panose="020B0609020204030204" pitchFamily="49" charset="0"/>
              </a:rPr>
              <a:t>);</a:t>
            </a:r>
          </a:p>
          <a:p>
            <a:pPr marL="0" indent="0">
              <a:lnSpc>
                <a:spcPct val="100000"/>
              </a:lnSpc>
              <a:buNone/>
            </a:pPr>
            <a:r>
              <a:rPr lang="en-US" sz="2300" dirty="0">
                <a:solidFill>
                  <a:srgbClr val="D4D4D4"/>
                </a:solidFill>
                <a:latin typeface="Consolas" panose="020B0609020204030204" pitchFamily="49" charset="0"/>
              </a:rPr>
              <a:t>    </a:t>
            </a:r>
            <a:r>
              <a:rPr lang="en-US" sz="2300" dirty="0">
                <a:solidFill>
                  <a:srgbClr val="C586C0"/>
                </a:solidFill>
                <a:latin typeface="Consolas" panose="020B0609020204030204" pitchFamily="49" charset="0"/>
              </a:rPr>
              <a:t>if</a:t>
            </a:r>
            <a:r>
              <a:rPr lang="en-US" sz="2300" dirty="0">
                <a:solidFill>
                  <a:srgbClr val="D4D4D4"/>
                </a:solidFill>
                <a:latin typeface="Consolas" panose="020B0609020204030204" pitchFamily="49" charset="0"/>
              </a:rPr>
              <a:t> (</a:t>
            </a:r>
            <a:r>
              <a:rPr lang="en-US" sz="2300" dirty="0">
                <a:solidFill>
                  <a:srgbClr val="9CDCFE"/>
                </a:solidFill>
                <a:latin typeface="Consolas" panose="020B0609020204030204" pitchFamily="49" charset="0"/>
              </a:rPr>
              <a:t>a</a:t>
            </a:r>
            <a:r>
              <a:rPr lang="en-US" sz="2300" dirty="0">
                <a:solidFill>
                  <a:srgbClr val="D4D4D4"/>
                </a:solidFill>
                <a:latin typeface="Consolas" panose="020B0609020204030204" pitchFamily="49" charset="0"/>
              </a:rPr>
              <a:t>==</a:t>
            </a:r>
            <a:r>
              <a:rPr lang="en-US" sz="2300" dirty="0">
                <a:solidFill>
                  <a:srgbClr val="B5CEA8"/>
                </a:solidFill>
                <a:latin typeface="Consolas" panose="020B0609020204030204" pitchFamily="49" charset="0"/>
              </a:rPr>
              <a:t>0</a:t>
            </a:r>
            <a:r>
              <a:rPr lang="en-US" sz="2300" dirty="0">
                <a:solidFill>
                  <a:srgbClr val="D4D4D4"/>
                </a:solidFill>
                <a:latin typeface="Consolas" panose="020B0609020204030204" pitchFamily="49" charset="0"/>
              </a:rPr>
              <a:t>)</a:t>
            </a:r>
          </a:p>
          <a:p>
            <a:pPr marL="0" indent="0">
              <a:lnSpc>
                <a:spcPct val="100000"/>
              </a:lnSpc>
              <a:buNone/>
            </a:pPr>
            <a:r>
              <a:rPr lang="en-US" sz="2300" dirty="0">
                <a:solidFill>
                  <a:srgbClr val="D4D4D4"/>
                </a:solidFill>
                <a:latin typeface="Consolas" panose="020B0609020204030204" pitchFamily="49" charset="0"/>
              </a:rPr>
              <a:t>        </a:t>
            </a:r>
            <a:r>
              <a:rPr lang="en-US" sz="2300" dirty="0">
                <a:solidFill>
                  <a:srgbClr val="C586C0"/>
                </a:solidFill>
                <a:latin typeface="Consolas" panose="020B0609020204030204" pitchFamily="49" charset="0"/>
              </a:rPr>
              <a:t>if</a:t>
            </a:r>
            <a:r>
              <a:rPr lang="en-US" sz="2300" dirty="0">
                <a:solidFill>
                  <a:srgbClr val="D4D4D4"/>
                </a:solidFill>
                <a:latin typeface="Consolas" panose="020B0609020204030204" pitchFamily="49" charset="0"/>
              </a:rPr>
              <a:t> (</a:t>
            </a:r>
            <a:r>
              <a:rPr lang="en-US" sz="2300" dirty="0">
                <a:solidFill>
                  <a:srgbClr val="9CDCFE"/>
                </a:solidFill>
                <a:latin typeface="Consolas" panose="020B0609020204030204" pitchFamily="49" charset="0"/>
              </a:rPr>
              <a:t>b</a:t>
            </a:r>
            <a:r>
              <a:rPr lang="en-US" sz="2300" dirty="0">
                <a:solidFill>
                  <a:srgbClr val="D4D4D4"/>
                </a:solidFill>
                <a:latin typeface="Consolas" panose="020B0609020204030204" pitchFamily="49" charset="0"/>
              </a:rPr>
              <a:t>!=</a:t>
            </a:r>
            <a:r>
              <a:rPr lang="en-US" sz="2300" dirty="0">
                <a:solidFill>
                  <a:srgbClr val="B5CEA8"/>
                </a:solidFill>
                <a:latin typeface="Consolas" panose="020B0609020204030204" pitchFamily="49" charset="0"/>
              </a:rPr>
              <a:t>0</a:t>
            </a:r>
            <a:r>
              <a:rPr lang="en-US" sz="2300" dirty="0">
                <a:solidFill>
                  <a:srgbClr val="D4D4D4"/>
                </a:solidFill>
                <a:latin typeface="Consolas" panose="020B0609020204030204" pitchFamily="49" charset="0"/>
              </a:rPr>
              <a:t>)</a:t>
            </a:r>
          </a:p>
          <a:p>
            <a:pPr marL="0" indent="0">
              <a:lnSpc>
                <a:spcPct val="100000"/>
              </a:lnSpc>
              <a:buNone/>
            </a:pPr>
            <a:r>
              <a:rPr lang="en-US" sz="2300" dirty="0">
                <a:solidFill>
                  <a:srgbClr val="D4D4D4"/>
                </a:solidFill>
                <a:latin typeface="Consolas" panose="020B0609020204030204" pitchFamily="49" charset="0"/>
              </a:rPr>
              <a:t>            </a:t>
            </a:r>
            <a:r>
              <a:rPr lang="en-US" sz="2300" dirty="0" err="1">
                <a:solidFill>
                  <a:srgbClr val="DCDCAA"/>
                </a:solidFill>
                <a:latin typeface="Consolas" panose="020B0609020204030204" pitchFamily="49" charset="0"/>
              </a:rPr>
              <a:t>printf</a:t>
            </a:r>
            <a:r>
              <a:rPr lang="en-US" sz="2300" dirty="0">
                <a:solidFill>
                  <a:srgbClr val="D4D4D4"/>
                </a:solidFill>
                <a:latin typeface="Consolas" panose="020B0609020204030204" pitchFamily="49" charset="0"/>
              </a:rPr>
              <a:t>(</a:t>
            </a:r>
            <a:r>
              <a:rPr lang="en-US" sz="2300" dirty="0">
                <a:solidFill>
                  <a:srgbClr val="CE9178"/>
                </a:solidFill>
                <a:latin typeface="Consolas" panose="020B0609020204030204" pitchFamily="49" charset="0"/>
              </a:rPr>
              <a:t>"Phuong </a:t>
            </a:r>
            <a:r>
              <a:rPr lang="en-US" sz="2300" dirty="0" err="1">
                <a:solidFill>
                  <a:srgbClr val="CE9178"/>
                </a:solidFill>
                <a:latin typeface="Consolas" panose="020B0609020204030204" pitchFamily="49" charset="0"/>
              </a:rPr>
              <a:t>trinh</a:t>
            </a:r>
            <a:r>
              <a:rPr lang="en-US" sz="2300" dirty="0">
                <a:solidFill>
                  <a:srgbClr val="CE9178"/>
                </a:solidFill>
                <a:latin typeface="Consolas" panose="020B0609020204030204" pitchFamily="49" charset="0"/>
              </a:rPr>
              <a:t> </a:t>
            </a:r>
            <a:r>
              <a:rPr lang="en-US" sz="2300" dirty="0" err="1">
                <a:solidFill>
                  <a:srgbClr val="CE9178"/>
                </a:solidFill>
                <a:latin typeface="Consolas" panose="020B0609020204030204" pitchFamily="49" charset="0"/>
              </a:rPr>
              <a:t>vo</a:t>
            </a:r>
            <a:r>
              <a:rPr lang="en-US" sz="2300" dirty="0">
                <a:solidFill>
                  <a:srgbClr val="CE9178"/>
                </a:solidFill>
                <a:latin typeface="Consolas" panose="020B0609020204030204" pitchFamily="49" charset="0"/>
              </a:rPr>
              <a:t> </a:t>
            </a:r>
            <a:r>
              <a:rPr lang="en-US" sz="2300" dirty="0" err="1">
                <a:solidFill>
                  <a:srgbClr val="CE9178"/>
                </a:solidFill>
                <a:latin typeface="Consolas" panose="020B0609020204030204" pitchFamily="49" charset="0"/>
              </a:rPr>
              <a:t>nghiem</a:t>
            </a:r>
            <a:r>
              <a:rPr lang="en-US" sz="2300" dirty="0">
                <a:solidFill>
                  <a:srgbClr val="CE9178"/>
                </a:solidFill>
                <a:latin typeface="Consolas" panose="020B0609020204030204" pitchFamily="49" charset="0"/>
              </a:rPr>
              <a:t>"</a:t>
            </a:r>
            <a:r>
              <a:rPr lang="en-US" sz="2300" dirty="0">
                <a:solidFill>
                  <a:srgbClr val="D4D4D4"/>
                </a:solidFill>
                <a:latin typeface="Consolas" panose="020B0609020204030204" pitchFamily="49" charset="0"/>
              </a:rPr>
              <a:t>);</a:t>
            </a:r>
          </a:p>
          <a:p>
            <a:pPr marL="0" indent="0">
              <a:lnSpc>
                <a:spcPct val="100000"/>
              </a:lnSpc>
              <a:buNone/>
            </a:pPr>
            <a:r>
              <a:rPr lang="en-US" sz="2300" dirty="0">
                <a:solidFill>
                  <a:srgbClr val="D4D4D4"/>
                </a:solidFill>
                <a:latin typeface="Consolas" panose="020B0609020204030204" pitchFamily="49" charset="0"/>
              </a:rPr>
              <a:t>        </a:t>
            </a:r>
            <a:r>
              <a:rPr lang="en-US" sz="2300" dirty="0">
                <a:solidFill>
                  <a:srgbClr val="C586C0"/>
                </a:solidFill>
                <a:latin typeface="Consolas" panose="020B0609020204030204" pitchFamily="49" charset="0"/>
              </a:rPr>
              <a:t>else</a:t>
            </a:r>
            <a:endParaRPr lang="en-US" sz="2300" dirty="0">
              <a:solidFill>
                <a:srgbClr val="D4D4D4"/>
              </a:solidFill>
              <a:latin typeface="Consolas" panose="020B0609020204030204" pitchFamily="49" charset="0"/>
            </a:endParaRPr>
          </a:p>
          <a:p>
            <a:pPr marL="0" indent="0">
              <a:lnSpc>
                <a:spcPct val="100000"/>
              </a:lnSpc>
              <a:buNone/>
            </a:pPr>
            <a:r>
              <a:rPr lang="en-US" sz="2300" dirty="0">
                <a:solidFill>
                  <a:srgbClr val="D4D4D4"/>
                </a:solidFill>
                <a:latin typeface="Consolas" panose="020B0609020204030204" pitchFamily="49" charset="0"/>
              </a:rPr>
              <a:t>            </a:t>
            </a:r>
            <a:r>
              <a:rPr lang="en-US" sz="2300" dirty="0" err="1">
                <a:solidFill>
                  <a:srgbClr val="DCDCAA"/>
                </a:solidFill>
                <a:latin typeface="Consolas" panose="020B0609020204030204" pitchFamily="49" charset="0"/>
              </a:rPr>
              <a:t>printf</a:t>
            </a:r>
            <a:r>
              <a:rPr lang="en-US" sz="2300" dirty="0">
                <a:solidFill>
                  <a:srgbClr val="D4D4D4"/>
                </a:solidFill>
                <a:latin typeface="Consolas" panose="020B0609020204030204" pitchFamily="49" charset="0"/>
              </a:rPr>
              <a:t>(</a:t>
            </a:r>
            <a:r>
              <a:rPr lang="en-US" sz="2300" dirty="0">
                <a:solidFill>
                  <a:srgbClr val="CE9178"/>
                </a:solidFill>
                <a:latin typeface="Consolas" panose="020B0609020204030204" pitchFamily="49" charset="0"/>
              </a:rPr>
              <a:t>"Phuong </a:t>
            </a:r>
            <a:r>
              <a:rPr lang="en-US" sz="2300" dirty="0" err="1">
                <a:solidFill>
                  <a:srgbClr val="CE9178"/>
                </a:solidFill>
                <a:latin typeface="Consolas" panose="020B0609020204030204" pitchFamily="49" charset="0"/>
              </a:rPr>
              <a:t>trinh</a:t>
            </a:r>
            <a:r>
              <a:rPr lang="en-US" sz="2300" dirty="0">
                <a:solidFill>
                  <a:srgbClr val="CE9178"/>
                </a:solidFill>
                <a:latin typeface="Consolas" panose="020B0609020204030204" pitchFamily="49" charset="0"/>
              </a:rPr>
              <a:t> </a:t>
            </a:r>
            <a:r>
              <a:rPr lang="en-US" sz="2300" dirty="0" err="1">
                <a:solidFill>
                  <a:srgbClr val="CE9178"/>
                </a:solidFill>
                <a:latin typeface="Consolas" panose="020B0609020204030204" pitchFamily="49" charset="0"/>
              </a:rPr>
              <a:t>vo</a:t>
            </a:r>
            <a:r>
              <a:rPr lang="en-US" sz="2300" dirty="0">
                <a:solidFill>
                  <a:srgbClr val="CE9178"/>
                </a:solidFill>
                <a:latin typeface="Consolas" panose="020B0609020204030204" pitchFamily="49" charset="0"/>
              </a:rPr>
              <a:t> so </a:t>
            </a:r>
            <a:r>
              <a:rPr lang="en-US" sz="2300" dirty="0" err="1">
                <a:solidFill>
                  <a:srgbClr val="CE9178"/>
                </a:solidFill>
                <a:latin typeface="Consolas" panose="020B0609020204030204" pitchFamily="49" charset="0"/>
              </a:rPr>
              <a:t>nghiem</a:t>
            </a:r>
            <a:r>
              <a:rPr lang="en-US" sz="2300" dirty="0">
                <a:solidFill>
                  <a:srgbClr val="CE9178"/>
                </a:solidFill>
                <a:latin typeface="Consolas" panose="020B0609020204030204" pitchFamily="49" charset="0"/>
              </a:rPr>
              <a:t>"</a:t>
            </a:r>
            <a:r>
              <a:rPr lang="en-US" sz="2300" dirty="0">
                <a:solidFill>
                  <a:srgbClr val="D4D4D4"/>
                </a:solidFill>
                <a:latin typeface="Consolas" panose="020B0609020204030204" pitchFamily="49" charset="0"/>
              </a:rPr>
              <a:t>);</a:t>
            </a:r>
          </a:p>
          <a:p>
            <a:pPr marL="0" indent="0">
              <a:lnSpc>
                <a:spcPct val="100000"/>
              </a:lnSpc>
              <a:buNone/>
            </a:pPr>
            <a:r>
              <a:rPr lang="en-US" sz="2300" dirty="0">
                <a:solidFill>
                  <a:srgbClr val="D4D4D4"/>
                </a:solidFill>
                <a:latin typeface="Consolas" panose="020B0609020204030204" pitchFamily="49" charset="0"/>
              </a:rPr>
              <a:t>    </a:t>
            </a:r>
            <a:r>
              <a:rPr lang="en-US" sz="2300" dirty="0">
                <a:solidFill>
                  <a:srgbClr val="C586C0"/>
                </a:solidFill>
                <a:latin typeface="Consolas" panose="020B0609020204030204" pitchFamily="49" charset="0"/>
              </a:rPr>
              <a:t>else</a:t>
            </a:r>
            <a:endParaRPr lang="en-US" sz="2300" dirty="0">
              <a:solidFill>
                <a:srgbClr val="D4D4D4"/>
              </a:solidFill>
              <a:latin typeface="Consolas" panose="020B0609020204030204" pitchFamily="49" charset="0"/>
            </a:endParaRPr>
          </a:p>
          <a:p>
            <a:pPr marL="0" indent="0">
              <a:lnSpc>
                <a:spcPct val="100000"/>
              </a:lnSpc>
              <a:buNone/>
            </a:pPr>
            <a:r>
              <a:rPr lang="en-US" sz="2300" dirty="0">
                <a:solidFill>
                  <a:srgbClr val="D4D4D4"/>
                </a:solidFill>
                <a:latin typeface="Consolas" panose="020B0609020204030204" pitchFamily="49" charset="0"/>
              </a:rPr>
              <a:t>        </a:t>
            </a:r>
            <a:r>
              <a:rPr lang="en-US" sz="2300" dirty="0" err="1">
                <a:solidFill>
                  <a:srgbClr val="DCDCAA"/>
                </a:solidFill>
                <a:latin typeface="Consolas" panose="020B0609020204030204" pitchFamily="49" charset="0"/>
              </a:rPr>
              <a:t>printf</a:t>
            </a:r>
            <a:r>
              <a:rPr lang="en-US" sz="2300" dirty="0">
                <a:solidFill>
                  <a:srgbClr val="D4D4D4"/>
                </a:solidFill>
                <a:latin typeface="Consolas" panose="020B0609020204030204" pitchFamily="49" charset="0"/>
              </a:rPr>
              <a:t>(</a:t>
            </a:r>
            <a:r>
              <a:rPr lang="en-US" sz="2300" dirty="0">
                <a:solidFill>
                  <a:srgbClr val="CE9178"/>
                </a:solidFill>
                <a:latin typeface="Consolas" panose="020B0609020204030204" pitchFamily="49" charset="0"/>
              </a:rPr>
              <a:t>"Dap so </a:t>
            </a:r>
            <a:r>
              <a:rPr lang="en-US" sz="2300" dirty="0" err="1">
                <a:solidFill>
                  <a:srgbClr val="CE9178"/>
                </a:solidFill>
                <a:latin typeface="Consolas" panose="020B0609020204030204" pitchFamily="49" charset="0"/>
              </a:rPr>
              <a:t>cua</a:t>
            </a:r>
            <a:r>
              <a:rPr lang="en-US" sz="2300" dirty="0">
                <a:solidFill>
                  <a:srgbClr val="CE9178"/>
                </a:solidFill>
                <a:latin typeface="Consolas" panose="020B0609020204030204" pitchFamily="49" charset="0"/>
              </a:rPr>
              <a:t> </a:t>
            </a:r>
            <a:r>
              <a:rPr lang="en-US" sz="2300" dirty="0" err="1">
                <a:solidFill>
                  <a:srgbClr val="CE9178"/>
                </a:solidFill>
                <a:latin typeface="Consolas" panose="020B0609020204030204" pitchFamily="49" charset="0"/>
              </a:rPr>
              <a:t>phuong</a:t>
            </a:r>
            <a:r>
              <a:rPr lang="en-US" sz="2300" dirty="0">
                <a:solidFill>
                  <a:srgbClr val="CE9178"/>
                </a:solidFill>
                <a:latin typeface="Consolas" panose="020B0609020204030204" pitchFamily="49" charset="0"/>
              </a:rPr>
              <a:t> </a:t>
            </a:r>
            <a:r>
              <a:rPr lang="en-US" sz="2300" dirty="0" err="1">
                <a:solidFill>
                  <a:srgbClr val="CE9178"/>
                </a:solidFill>
                <a:latin typeface="Consolas" panose="020B0609020204030204" pitchFamily="49" charset="0"/>
              </a:rPr>
              <a:t>trinh</a:t>
            </a:r>
            <a:r>
              <a:rPr lang="en-US" sz="2300" dirty="0">
                <a:solidFill>
                  <a:srgbClr val="CE9178"/>
                </a:solidFill>
                <a:latin typeface="Consolas" panose="020B0609020204030204" pitchFamily="49" charset="0"/>
              </a:rPr>
              <a:t> </a:t>
            </a:r>
            <a:r>
              <a:rPr lang="en-US" sz="2300" dirty="0" err="1">
                <a:solidFill>
                  <a:srgbClr val="CE9178"/>
                </a:solidFill>
                <a:latin typeface="Consolas" panose="020B0609020204030204" pitchFamily="49" charset="0"/>
              </a:rPr>
              <a:t>tren</a:t>
            </a:r>
            <a:r>
              <a:rPr lang="en-US" sz="2300" dirty="0">
                <a:solidFill>
                  <a:srgbClr val="CE9178"/>
                </a:solidFill>
                <a:latin typeface="Consolas" panose="020B0609020204030204" pitchFamily="49" charset="0"/>
              </a:rPr>
              <a:t> = </a:t>
            </a:r>
            <a:r>
              <a:rPr lang="en-US" sz="2300" dirty="0">
                <a:solidFill>
                  <a:srgbClr val="9CDCFE"/>
                </a:solidFill>
                <a:latin typeface="Consolas" panose="020B0609020204030204" pitchFamily="49" charset="0"/>
              </a:rPr>
              <a:t>%f</a:t>
            </a:r>
            <a:r>
              <a:rPr lang="en-US" sz="2300" dirty="0">
                <a:solidFill>
                  <a:srgbClr val="CE9178"/>
                </a:solidFill>
                <a:latin typeface="Consolas" panose="020B0609020204030204" pitchFamily="49" charset="0"/>
              </a:rPr>
              <a:t>"</a:t>
            </a:r>
            <a:r>
              <a:rPr lang="en-US" sz="2300" dirty="0">
                <a:solidFill>
                  <a:srgbClr val="D4D4D4"/>
                </a:solidFill>
                <a:latin typeface="Consolas" panose="020B0609020204030204" pitchFamily="49" charset="0"/>
              </a:rPr>
              <a:t>, -</a:t>
            </a:r>
            <a:r>
              <a:rPr lang="en-US" sz="2300" dirty="0">
                <a:solidFill>
                  <a:srgbClr val="9CDCFE"/>
                </a:solidFill>
                <a:latin typeface="Consolas" panose="020B0609020204030204" pitchFamily="49" charset="0"/>
              </a:rPr>
              <a:t>b</a:t>
            </a:r>
            <a:r>
              <a:rPr lang="en-US" sz="2300" dirty="0">
                <a:solidFill>
                  <a:srgbClr val="D4D4D4"/>
                </a:solidFill>
                <a:latin typeface="Consolas" panose="020B0609020204030204" pitchFamily="49" charset="0"/>
              </a:rPr>
              <a:t>/</a:t>
            </a:r>
            <a:r>
              <a:rPr lang="en-US" sz="2300" dirty="0">
                <a:solidFill>
                  <a:srgbClr val="9CDCFE"/>
                </a:solidFill>
                <a:latin typeface="Consolas" panose="020B0609020204030204" pitchFamily="49" charset="0"/>
              </a:rPr>
              <a:t>a</a:t>
            </a:r>
            <a:r>
              <a:rPr lang="en-US" sz="2300" dirty="0">
                <a:solidFill>
                  <a:srgbClr val="D4D4D4"/>
                </a:solidFill>
                <a:latin typeface="Consolas" panose="020B0609020204030204" pitchFamily="49" charset="0"/>
              </a:rPr>
              <a:t>);</a:t>
            </a:r>
          </a:p>
          <a:p>
            <a:pPr marL="0" indent="0">
              <a:lnSpc>
                <a:spcPct val="100000"/>
              </a:lnSpc>
              <a:buNone/>
            </a:pPr>
            <a:r>
              <a:rPr lang="en-US" sz="2300" dirty="0">
                <a:solidFill>
                  <a:srgbClr val="D4D4D4"/>
                </a:solidFill>
                <a:latin typeface="Consolas" panose="020B0609020204030204" pitchFamily="49" charset="0"/>
              </a:rPr>
              <a:t>    </a:t>
            </a:r>
            <a:r>
              <a:rPr lang="en-US" sz="2300" dirty="0" err="1">
                <a:solidFill>
                  <a:srgbClr val="DCDCAA"/>
                </a:solidFill>
                <a:latin typeface="Consolas" panose="020B0609020204030204" pitchFamily="49" charset="0"/>
              </a:rPr>
              <a:t>getch</a:t>
            </a:r>
            <a:r>
              <a:rPr lang="en-US" sz="2300" dirty="0">
                <a:solidFill>
                  <a:srgbClr val="D4D4D4"/>
                </a:solidFill>
                <a:latin typeface="Consolas" panose="020B0609020204030204" pitchFamily="49" charset="0"/>
              </a:rPr>
              <a:t>();</a:t>
            </a:r>
          </a:p>
          <a:p>
            <a:pPr marL="0" indent="0">
              <a:lnSpc>
                <a:spcPct val="100000"/>
              </a:lnSpc>
              <a:buNone/>
            </a:pPr>
            <a:r>
              <a:rPr lang="en-US" sz="2300" dirty="0">
                <a:solidFill>
                  <a:srgbClr val="D4D4D4"/>
                </a:solidFill>
                <a:latin typeface="Consolas" panose="020B0609020204030204" pitchFamily="49" charset="0"/>
              </a:rPr>
              <a:t>}</a:t>
            </a:r>
            <a:r>
              <a:rPr lang="en-US" sz="2300" dirty="0">
                <a:solidFill>
                  <a:srgbClr val="6A9955"/>
                </a:solidFill>
                <a:latin typeface="Consolas" panose="020B0609020204030204" pitchFamily="49" charset="0"/>
              </a:rPr>
              <a:t> //</a:t>
            </a:r>
            <a:r>
              <a:rPr lang="en-US" sz="2300" dirty="0" err="1">
                <a:solidFill>
                  <a:srgbClr val="6A9955"/>
                </a:solidFill>
                <a:latin typeface="Consolas" panose="020B0609020204030204" pitchFamily="49" charset="0"/>
              </a:rPr>
              <a:t>ket</a:t>
            </a:r>
            <a:r>
              <a:rPr lang="en-US" sz="2300" dirty="0">
                <a:solidFill>
                  <a:srgbClr val="6A9955"/>
                </a:solidFill>
                <a:latin typeface="Consolas" panose="020B0609020204030204" pitchFamily="49" charset="0"/>
              </a:rPr>
              <a:t> </a:t>
            </a:r>
            <a:r>
              <a:rPr lang="en-US" sz="2300" dirty="0" err="1">
                <a:solidFill>
                  <a:srgbClr val="6A9955"/>
                </a:solidFill>
                <a:latin typeface="Consolas" panose="020B0609020204030204" pitchFamily="49" charset="0"/>
              </a:rPr>
              <a:t>thuc</a:t>
            </a:r>
            <a:r>
              <a:rPr lang="en-US" sz="2300" dirty="0">
                <a:solidFill>
                  <a:srgbClr val="6A9955"/>
                </a:solidFill>
                <a:latin typeface="Consolas" panose="020B0609020204030204" pitchFamily="49" charset="0"/>
              </a:rPr>
              <a:t> ham main</a:t>
            </a:r>
            <a:r>
              <a:rPr lang="en-US" sz="2300" dirty="0" smtClean="0">
                <a:solidFill>
                  <a:srgbClr val="6A9955"/>
                </a:solidFill>
                <a:latin typeface="Consolas" panose="020B0609020204030204" pitchFamily="49" charset="0"/>
              </a:rPr>
              <a:t>()</a:t>
            </a:r>
            <a:endParaRPr lang="en-US" sz="2300" dirty="0">
              <a:solidFill>
                <a:srgbClr val="D4D4D4"/>
              </a:solidFill>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122</a:t>
            </a:fld>
            <a:endParaRPr lang="en-US" dirty="0"/>
          </a:p>
        </p:txBody>
      </p:sp>
    </p:spTree>
    <p:extLst>
      <p:ext uri="{BB962C8B-B14F-4D97-AF65-F5344CB8AC3E}">
        <p14:creationId xmlns:p14="http://schemas.microsoft.com/office/powerpoint/2010/main" val="12976260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Giải</a:t>
            </a:r>
            <a:r>
              <a:rPr lang="en-US" dirty="0"/>
              <a:t> </a:t>
            </a:r>
            <a:r>
              <a:rPr lang="en-US" dirty="0" err="1"/>
              <a:t>phương</a:t>
            </a:r>
            <a:r>
              <a:rPr lang="en-US" dirty="0"/>
              <a:t> </a:t>
            </a:r>
            <a:r>
              <a:rPr lang="en-US" dirty="0" err="1"/>
              <a:t>trình</a:t>
            </a:r>
            <a:r>
              <a:rPr lang="en-US" dirty="0"/>
              <a:t> ax + b = 0</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123</a:t>
            </a:fld>
            <a:endParaRPr lang="en-US" dirty="0"/>
          </a:p>
        </p:txBody>
      </p:sp>
      <p:pic>
        <p:nvPicPr>
          <p:cNvPr id="5" name="Picture 4"/>
          <p:cNvPicPr>
            <a:picLocks noChangeAspect="1"/>
          </p:cNvPicPr>
          <p:nvPr/>
        </p:nvPicPr>
        <p:blipFill>
          <a:blip r:embed="rId2"/>
          <a:stretch>
            <a:fillRect/>
          </a:stretch>
        </p:blipFill>
        <p:spPr>
          <a:xfrm>
            <a:off x="2895600" y="1371600"/>
            <a:ext cx="6065531" cy="1097283"/>
          </a:xfrm>
          <a:prstGeom prst="rect">
            <a:avLst/>
          </a:prstGeom>
        </p:spPr>
      </p:pic>
      <p:pic>
        <p:nvPicPr>
          <p:cNvPr id="6" name="Picture 5"/>
          <p:cNvPicPr>
            <a:picLocks noChangeAspect="1"/>
          </p:cNvPicPr>
          <p:nvPr/>
        </p:nvPicPr>
        <p:blipFill>
          <a:blip r:embed="rId3"/>
          <a:stretch>
            <a:fillRect/>
          </a:stretch>
        </p:blipFill>
        <p:spPr>
          <a:xfrm>
            <a:off x="2894763" y="2839864"/>
            <a:ext cx="6066368" cy="1143660"/>
          </a:xfrm>
          <a:prstGeom prst="rect">
            <a:avLst/>
          </a:prstGeom>
        </p:spPr>
      </p:pic>
    </p:spTree>
    <p:extLst>
      <p:ext uri="{BB962C8B-B14F-4D97-AF65-F5344CB8AC3E}">
        <p14:creationId xmlns:p14="http://schemas.microsoft.com/office/powerpoint/2010/main" val="140943172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a:t>
            </a:r>
            <a:r>
              <a:rPr lang="en-US" dirty="0" err="1" smtClean="0"/>
              <a:t>Nhập</a:t>
            </a:r>
            <a:r>
              <a:rPr lang="en-US" dirty="0" smtClean="0"/>
              <a:t> x </a:t>
            </a:r>
            <a:r>
              <a:rPr lang="en-US" dirty="0" err="1" smtClean="0"/>
              <a:t>và</a:t>
            </a:r>
            <a:r>
              <a:rPr lang="en-US" dirty="0" smtClean="0"/>
              <a:t> </a:t>
            </a:r>
            <a:r>
              <a:rPr lang="en-US" dirty="0" err="1" smtClean="0"/>
              <a:t>tính</a:t>
            </a:r>
            <a:r>
              <a:rPr lang="en-US" dirty="0" smtClean="0"/>
              <a:t> </a:t>
            </a:r>
            <a:r>
              <a:rPr lang="en-US" dirty="0" err="1" smtClean="0"/>
              <a:t>hàm</a:t>
            </a:r>
            <a:endParaRPr lang="en-US" dirty="0"/>
          </a:p>
        </p:txBody>
      </p:sp>
      <p:sp>
        <p:nvSpPr>
          <p:cNvPr id="3" name="Content Placeholder 2"/>
          <p:cNvSpPr>
            <a:spLocks noGrp="1"/>
          </p:cNvSpPr>
          <p:nvPr>
            <p:ph idx="1"/>
          </p:nvPr>
        </p:nvSpPr>
        <p:spPr>
          <a:xfrm>
            <a:off x="304800" y="990600"/>
            <a:ext cx="11582400" cy="5562600"/>
          </a:xfrm>
          <a:solidFill>
            <a:schemeClr val="tx1">
              <a:lumMod val="85000"/>
              <a:lumOff val="15000"/>
            </a:schemeClr>
          </a:solidFill>
        </p:spPr>
        <p:txBody>
          <a:bodyPr/>
          <a:lstStyle/>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stdio.h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math.h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a:solidFill>
                  <a:srgbClr val="DCDCAA"/>
                </a:solidFill>
                <a:latin typeface="Consolas" panose="020B0609020204030204" pitchFamily="49" charset="0"/>
              </a:rPr>
              <a:t>main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float</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x</a:t>
            </a:r>
            <a:r>
              <a:rPr lang="en-US" sz="2400" dirty="0">
                <a:solidFill>
                  <a:srgbClr val="D4D4D4"/>
                </a:solidFill>
                <a:latin typeface="Consolas" panose="020B0609020204030204" pitchFamily="49" charset="0"/>
              </a:rPr>
              <a:t>, </a:t>
            </a:r>
            <a:r>
              <a:rPr lang="en-US" sz="2400" dirty="0" err="1">
                <a:solidFill>
                  <a:srgbClr val="9CDCFE"/>
                </a:solidFill>
                <a:latin typeface="Consolas" panose="020B0609020204030204" pitchFamily="49" charset="0"/>
              </a:rPr>
              <a:t>fx</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D7BA7D"/>
                </a:solidFill>
                <a:latin typeface="Consolas" panose="020B0609020204030204" pitchFamily="49" charset="0"/>
              </a:rPr>
              <a:t>\</a:t>
            </a:r>
            <a:r>
              <a:rPr lang="en-US" sz="2400" dirty="0" err="1">
                <a:solidFill>
                  <a:srgbClr val="D7BA7D"/>
                </a:solidFill>
                <a:latin typeface="Consolas" panose="020B0609020204030204" pitchFamily="49" charset="0"/>
              </a:rPr>
              <a:t>n</a:t>
            </a:r>
            <a:r>
              <a:rPr lang="en-US" sz="2400" dirty="0" err="1">
                <a:solidFill>
                  <a:srgbClr val="CE9178"/>
                </a:solidFill>
                <a:latin typeface="Consolas" panose="020B0609020204030204" pitchFamily="49" charset="0"/>
              </a:rPr>
              <a:t>Nhap</a:t>
            </a:r>
            <a:r>
              <a:rPr lang="en-US" sz="2400" dirty="0">
                <a:solidFill>
                  <a:srgbClr val="CE9178"/>
                </a:solidFill>
                <a:latin typeface="Consolas" panose="020B0609020204030204" pitchFamily="49" charset="0"/>
              </a:rPr>
              <a:t> x: "</a:t>
            </a:r>
            <a:r>
              <a:rPr lang="en-US" sz="2400" dirty="0">
                <a:solidFill>
                  <a:srgbClr val="D4D4D4"/>
                </a:solidFill>
                <a:latin typeface="Consolas" panose="020B0609020204030204" pitchFamily="49" charset="0"/>
              </a:rPr>
              <a:t>); </a:t>
            </a:r>
          </a:p>
          <a:p>
            <a:pPr marL="0" indent="0">
              <a:lnSpc>
                <a:spcPct val="100000"/>
              </a:lnSpc>
              <a:buNone/>
            </a:pPr>
            <a:r>
              <a:rPr lang="en-US" sz="2400" dirty="0">
                <a:solidFill>
                  <a:srgbClr val="D4D4D4"/>
                </a:solidFill>
                <a:latin typeface="Consolas" panose="020B0609020204030204" pitchFamily="49" charset="0"/>
              </a:rPr>
              <a:t> </a:t>
            </a:r>
            <a:r>
              <a:rPr lang="en-US" sz="2400" dirty="0" smtClean="0">
                <a:solidFill>
                  <a:srgbClr val="D4D4D4"/>
                </a:solidFill>
                <a:latin typeface="Consolas" panose="020B0609020204030204" pitchFamily="49" charset="0"/>
              </a:rPr>
              <a:t>   </a:t>
            </a:r>
            <a:r>
              <a:rPr lang="en-US" sz="2400" dirty="0" err="1" smtClean="0">
                <a:solidFill>
                  <a:srgbClr val="DCDCAA"/>
                </a:solidFill>
                <a:latin typeface="Consolas" panose="020B0609020204030204" pitchFamily="49" charset="0"/>
              </a:rPr>
              <a:t>scanf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9CDCFE"/>
                </a:solidFill>
                <a:latin typeface="Consolas" panose="020B0609020204030204" pitchFamily="49" charset="0"/>
              </a:rPr>
              <a:t>%</a:t>
            </a:r>
            <a:r>
              <a:rPr lang="en-US" sz="2400" dirty="0" err="1">
                <a:solidFill>
                  <a:srgbClr val="9CDCFE"/>
                </a:solidFill>
                <a:latin typeface="Consolas" panose="020B0609020204030204" pitchFamily="49" charset="0"/>
              </a:rPr>
              <a:t>f</a:t>
            </a:r>
            <a:r>
              <a:rPr lang="en-US" sz="2400" dirty="0" err="1">
                <a:solidFill>
                  <a:srgbClr val="CE9178"/>
                </a:solidFill>
                <a:latin typeface="Consolas" panose="020B0609020204030204" pitchFamily="49" charset="0"/>
              </a:rPr>
              <a:t>"</a:t>
            </a:r>
            <a:r>
              <a:rPr lang="en-US" sz="2400" dirty="0" err="1">
                <a:solidFill>
                  <a:srgbClr val="D4D4D4"/>
                </a:solidFill>
                <a:latin typeface="Consolas" panose="020B0609020204030204" pitchFamily="49" charset="0"/>
              </a:rPr>
              <a:t>,&amp;</a:t>
            </a:r>
            <a:r>
              <a:rPr lang="en-US" sz="2400" dirty="0" err="1">
                <a:solidFill>
                  <a:srgbClr val="9CDCFE"/>
                </a:solidFill>
                <a:latin typeface="Consolas" panose="020B0609020204030204" pitchFamily="49" charset="0"/>
              </a:rPr>
              <a:t>x</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if</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x</a:t>
            </a:r>
            <a:r>
              <a:rPr lang="en-US" sz="2400" dirty="0">
                <a:solidFill>
                  <a:srgbClr val="D4D4D4"/>
                </a:solidFill>
                <a:latin typeface="Consolas" panose="020B0609020204030204" pitchFamily="49" charset="0"/>
              </a:rPr>
              <a:t> &lt; </a:t>
            </a:r>
            <a:r>
              <a:rPr lang="en-US" sz="2400" dirty="0">
                <a:solidFill>
                  <a:srgbClr val="B5CEA8"/>
                </a:solidFill>
                <a:latin typeface="Consolas" panose="020B0609020204030204" pitchFamily="49" charset="0"/>
              </a:rPr>
              <a:t>3</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9CDCFE"/>
                </a:solidFill>
                <a:latin typeface="Consolas" panose="020B0609020204030204" pitchFamily="49" charset="0"/>
              </a:rPr>
              <a:t>fx</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x</a:t>
            </a:r>
            <a:r>
              <a:rPr lang="en-US" sz="2400" dirty="0">
                <a:solidFill>
                  <a:srgbClr val="D4D4D4"/>
                </a:solidFill>
                <a:latin typeface="Consolas" panose="020B0609020204030204" pitchFamily="49" charset="0"/>
              </a:rPr>
              <a:t>*</a:t>
            </a:r>
            <a:r>
              <a:rPr lang="en-US" sz="2400" dirty="0" err="1">
                <a:solidFill>
                  <a:srgbClr val="9CDCFE"/>
                </a:solidFill>
                <a:latin typeface="Consolas" panose="020B0609020204030204" pitchFamily="49" charset="0"/>
              </a:rPr>
              <a:t>x</a:t>
            </a:r>
            <a:r>
              <a:rPr lang="en-US" sz="2400" dirty="0" err="1">
                <a:solidFill>
                  <a:srgbClr val="D4D4D4"/>
                </a:solidFill>
                <a:latin typeface="Consolas" panose="020B0609020204030204" pitchFamily="49" charset="0"/>
              </a:rPr>
              <a:t>+</a:t>
            </a:r>
            <a:r>
              <a:rPr lang="en-US" sz="2400" dirty="0" err="1">
                <a:solidFill>
                  <a:srgbClr val="DCDCAA"/>
                </a:solidFill>
                <a:latin typeface="Consolas" panose="020B0609020204030204" pitchFamily="49" charset="0"/>
              </a:rPr>
              <a:t>pow</a:t>
            </a:r>
            <a:r>
              <a:rPr lang="en-US" sz="2400" dirty="0">
                <a:solidFill>
                  <a:srgbClr val="D4D4D4"/>
                </a:solidFill>
                <a:latin typeface="Consolas" panose="020B0609020204030204" pitchFamily="49" charset="0"/>
              </a:rPr>
              <a:t>(</a:t>
            </a:r>
            <a:r>
              <a:rPr lang="en-US" sz="2400" dirty="0">
                <a:solidFill>
                  <a:srgbClr val="DCDCAA"/>
                </a:solidFill>
                <a:latin typeface="Consolas" panose="020B0609020204030204" pitchFamily="49" charset="0"/>
              </a:rPr>
              <a:t>sin</a:t>
            </a:r>
            <a:r>
              <a:rPr lang="en-US" sz="2400" dirty="0">
                <a:solidFill>
                  <a:srgbClr val="D4D4D4"/>
                </a:solidFill>
                <a:latin typeface="Consolas" panose="020B0609020204030204" pitchFamily="49" charset="0"/>
              </a:rPr>
              <a:t>(</a:t>
            </a:r>
            <a:r>
              <a:rPr lang="en-US" sz="2400" dirty="0">
                <a:solidFill>
                  <a:srgbClr val="B5CEA8"/>
                </a:solidFill>
                <a:latin typeface="Consolas" panose="020B0609020204030204" pitchFamily="49" charset="0"/>
              </a:rPr>
              <a:t>2</a:t>
            </a:r>
            <a:r>
              <a:rPr lang="en-US" sz="2400" dirty="0">
                <a:solidFill>
                  <a:srgbClr val="D4D4D4"/>
                </a:solidFill>
                <a:latin typeface="Consolas" panose="020B0609020204030204" pitchFamily="49" charset="0"/>
              </a:rPr>
              <a:t>*</a:t>
            </a:r>
            <a:r>
              <a:rPr lang="en-US" sz="2400" dirty="0">
                <a:solidFill>
                  <a:srgbClr val="569CD6"/>
                </a:solidFill>
                <a:latin typeface="Consolas" panose="020B0609020204030204" pitchFamily="49" charset="0"/>
              </a:rPr>
              <a:t>M_PI</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x</a:t>
            </a:r>
            <a:r>
              <a:rPr lang="en-US" sz="2400" dirty="0">
                <a:solidFill>
                  <a:srgbClr val="D4D4D4"/>
                </a:solidFill>
                <a:latin typeface="Consolas" panose="020B0609020204030204" pitchFamily="49" charset="0"/>
              </a:rPr>
              <a:t>),</a:t>
            </a:r>
            <a:r>
              <a:rPr lang="en-US" sz="2400" dirty="0">
                <a:solidFill>
                  <a:srgbClr val="B5CEA8"/>
                </a:solidFill>
                <a:latin typeface="Consolas" panose="020B0609020204030204" pitchFamily="49" charset="0"/>
              </a:rPr>
              <a:t>4</a:t>
            </a:r>
            <a:r>
              <a:rPr lang="en-US" sz="2400" dirty="0">
                <a:solidFill>
                  <a:srgbClr val="D4D4D4"/>
                </a:solidFill>
                <a:latin typeface="Consolas" panose="020B0609020204030204" pitchFamily="49" charset="0"/>
              </a:rPr>
              <a:t>)+</a:t>
            </a:r>
            <a:r>
              <a:rPr lang="en-US" sz="2400" dirty="0">
                <a:solidFill>
                  <a:srgbClr val="B5CEA8"/>
                </a:solidFill>
                <a:latin typeface="Consolas" panose="020B0609020204030204" pitchFamily="49" charset="0"/>
              </a:rPr>
              <a:t>1</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else</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if</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x</a:t>
            </a:r>
            <a:r>
              <a:rPr lang="en-US" sz="2400" dirty="0">
                <a:solidFill>
                  <a:srgbClr val="D4D4D4"/>
                </a:solidFill>
                <a:latin typeface="Consolas" panose="020B0609020204030204" pitchFamily="49" charset="0"/>
              </a:rPr>
              <a:t>==</a:t>
            </a:r>
            <a:r>
              <a:rPr lang="en-US" sz="2400" dirty="0">
                <a:solidFill>
                  <a:srgbClr val="B5CEA8"/>
                </a:solidFill>
                <a:latin typeface="Consolas" panose="020B0609020204030204" pitchFamily="49" charset="0"/>
              </a:rPr>
              <a:t>3</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9CDCFE"/>
                </a:solidFill>
                <a:latin typeface="Consolas" panose="020B0609020204030204" pitchFamily="49" charset="0"/>
              </a:rPr>
              <a:t>fx</a:t>
            </a:r>
            <a:r>
              <a:rPr lang="en-US" sz="2400" dirty="0">
                <a:solidFill>
                  <a:srgbClr val="D4D4D4"/>
                </a:solidFill>
                <a:latin typeface="Consolas" panose="020B0609020204030204" pitchFamily="49" charset="0"/>
              </a:rPr>
              <a:t> = </a:t>
            </a:r>
            <a:r>
              <a:rPr lang="en-US" sz="2400" dirty="0">
                <a:solidFill>
                  <a:srgbClr val="B5CEA8"/>
                </a:solidFill>
                <a:latin typeface="Consolas" panose="020B0609020204030204" pitchFamily="49" charset="0"/>
              </a:rPr>
              <a:t>5</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else</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D4D4D4"/>
                </a:solidFill>
                <a:latin typeface="Consolas" panose="020B0609020204030204" pitchFamily="49" charset="0"/>
              </a:rPr>
              <a:t>            </a:t>
            </a:r>
            <a:r>
              <a:rPr lang="en-US" sz="2400" dirty="0" err="1" smtClean="0">
                <a:solidFill>
                  <a:srgbClr val="D4D4D4"/>
                </a:solidFill>
                <a:latin typeface="Consolas" panose="020B0609020204030204" pitchFamily="49" charset="0"/>
              </a:rPr>
              <a:t>f</a:t>
            </a:r>
            <a:r>
              <a:rPr lang="en-US" sz="2400" dirty="0" err="1" smtClean="0">
                <a:solidFill>
                  <a:srgbClr val="9CDCFE"/>
                </a:solidFill>
                <a:latin typeface="Consolas" panose="020B0609020204030204" pitchFamily="49" charset="0"/>
              </a:rPr>
              <a:t>x</a:t>
            </a:r>
            <a:r>
              <a:rPr lang="en-US" sz="2400" dirty="0" smtClean="0">
                <a:solidFill>
                  <a:srgbClr val="D4D4D4"/>
                </a:solidFill>
                <a:latin typeface="Consolas" panose="020B0609020204030204" pitchFamily="49" charset="0"/>
              </a:rPr>
              <a:t> </a:t>
            </a: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sqrt</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x</a:t>
            </a:r>
            <a:r>
              <a:rPr lang="en-US" sz="2400" dirty="0">
                <a:solidFill>
                  <a:srgbClr val="D4D4D4"/>
                </a:solidFill>
                <a:latin typeface="Consolas" panose="020B0609020204030204" pitchFamily="49" charset="0"/>
              </a:rPr>
              <a:t>-</a:t>
            </a:r>
            <a:r>
              <a:rPr lang="en-US" sz="2400" dirty="0">
                <a:solidFill>
                  <a:srgbClr val="B5CEA8"/>
                </a:solidFill>
                <a:latin typeface="Consolas" panose="020B0609020204030204" pitchFamily="49" charset="0"/>
              </a:rPr>
              <a:t>3</a:t>
            </a:r>
            <a:r>
              <a:rPr lang="en-US" sz="2400" dirty="0">
                <a:solidFill>
                  <a:srgbClr val="D4D4D4"/>
                </a:solidFill>
                <a:latin typeface="Consolas" panose="020B0609020204030204" pitchFamily="49" charset="0"/>
              </a:rPr>
              <a:t>) +</a:t>
            </a:r>
            <a:r>
              <a:rPr lang="en-US" sz="2400" dirty="0">
                <a:solidFill>
                  <a:srgbClr val="DCDCAA"/>
                </a:solidFill>
                <a:latin typeface="Consolas" panose="020B0609020204030204" pitchFamily="49" charset="0"/>
              </a:rPr>
              <a:t>log10</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x</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x</a:t>
            </a:r>
            <a:r>
              <a:rPr lang="en-US" sz="2400" dirty="0">
                <a:solidFill>
                  <a:srgbClr val="D4D4D4"/>
                </a:solidFill>
                <a:latin typeface="Consolas" panose="020B0609020204030204" pitchFamily="49" charset="0"/>
              </a:rPr>
              <a:t>-</a:t>
            </a:r>
            <a:r>
              <a:rPr lang="en-US" sz="2400" dirty="0">
                <a:solidFill>
                  <a:srgbClr val="B5CEA8"/>
                </a:solidFill>
                <a:latin typeface="Consolas" panose="020B0609020204030204" pitchFamily="49" charset="0"/>
              </a:rPr>
              <a:t>3</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D7BA7D"/>
                </a:solidFill>
                <a:latin typeface="Consolas" panose="020B0609020204030204" pitchFamily="49" charset="0"/>
              </a:rPr>
              <a:t>\n</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Ket</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quả</a:t>
            </a:r>
            <a:r>
              <a:rPr lang="en-US" sz="2400" dirty="0">
                <a:solidFill>
                  <a:srgbClr val="CE9178"/>
                </a:solidFill>
                <a:latin typeface="Consolas" panose="020B0609020204030204" pitchFamily="49" charset="0"/>
              </a:rPr>
              <a:t>: </a:t>
            </a:r>
            <a:r>
              <a:rPr lang="en-US" sz="2400" dirty="0">
                <a:solidFill>
                  <a:srgbClr val="9CDCFE"/>
                </a:solidFill>
                <a:latin typeface="Consolas" panose="020B0609020204030204" pitchFamily="49" charset="0"/>
              </a:rPr>
              <a:t>%.4f</a:t>
            </a:r>
            <a:r>
              <a:rPr lang="en-US" sz="2400" dirty="0">
                <a:solidFill>
                  <a:srgbClr val="CE9178"/>
                </a:solidFill>
                <a:latin typeface="Consolas" panose="020B0609020204030204" pitchFamily="49" charset="0"/>
              </a:rPr>
              <a:t>"</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fx</a:t>
            </a:r>
            <a:r>
              <a:rPr lang="en-US" sz="2400" dirty="0">
                <a:solidFill>
                  <a:srgbClr val="D4D4D4"/>
                </a:solidFill>
                <a:latin typeface="Consolas" panose="020B0609020204030204" pitchFamily="49" charset="0"/>
              </a:rPr>
              <a:t>);</a:t>
            </a:r>
          </a:p>
          <a:p>
            <a:pPr marL="0" indent="0">
              <a:lnSpc>
                <a:spcPct val="100000"/>
              </a:lnSpc>
              <a:buNone/>
            </a:pPr>
            <a:r>
              <a:rPr lang="en-US" sz="2400" dirty="0" smtClean="0">
                <a:solidFill>
                  <a:srgbClr val="D4D4D4"/>
                </a:solidFill>
                <a:latin typeface="Consolas" panose="020B0609020204030204" pitchFamily="49" charset="0"/>
              </a:rPr>
              <a:t>}</a:t>
            </a:r>
            <a:endParaRPr lang="en-US" sz="2400" dirty="0">
              <a:solidFill>
                <a:srgbClr val="D4D4D4"/>
              </a:solidFill>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124</a:t>
            </a:fld>
            <a:endParaRPr lang="en-US" dirty="0"/>
          </a:p>
        </p:txBody>
      </p:sp>
      <p:pic>
        <p:nvPicPr>
          <p:cNvPr id="5" name="Picture 4"/>
          <p:cNvPicPr>
            <a:picLocks noChangeAspect="1"/>
          </p:cNvPicPr>
          <p:nvPr/>
        </p:nvPicPr>
        <p:blipFill>
          <a:blip r:embed="rId2"/>
          <a:stretch>
            <a:fillRect/>
          </a:stretch>
        </p:blipFill>
        <p:spPr>
          <a:xfrm>
            <a:off x="5546811" y="838200"/>
            <a:ext cx="6340389" cy="2149026"/>
          </a:xfrm>
          <a:prstGeom prst="rect">
            <a:avLst/>
          </a:prstGeom>
        </p:spPr>
      </p:pic>
      <p:pic>
        <p:nvPicPr>
          <p:cNvPr id="6" name="Picture 5"/>
          <p:cNvPicPr>
            <a:picLocks noChangeAspect="1"/>
          </p:cNvPicPr>
          <p:nvPr/>
        </p:nvPicPr>
        <p:blipFill>
          <a:blip r:embed="rId3"/>
          <a:stretch>
            <a:fillRect/>
          </a:stretch>
        </p:blipFill>
        <p:spPr>
          <a:xfrm>
            <a:off x="9129047" y="3474218"/>
            <a:ext cx="2082400" cy="807718"/>
          </a:xfrm>
          <a:prstGeom prst="rect">
            <a:avLst/>
          </a:prstGeom>
          <a:ln>
            <a:solidFill>
              <a:schemeClr val="bg1">
                <a:lumMod val="95000"/>
              </a:schemeClr>
            </a:solid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9129047" y="4434336"/>
            <a:ext cx="2082400" cy="845580"/>
          </a:xfrm>
          <a:prstGeom prst="rect">
            <a:avLst/>
          </a:prstGeom>
          <a:ln>
            <a:solidFill>
              <a:schemeClr val="bg1">
                <a:lumMod val="95000"/>
              </a:schemeClr>
            </a:solid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9123185" y="5395120"/>
            <a:ext cx="2088262" cy="913614"/>
          </a:xfrm>
          <a:prstGeom prst="rect">
            <a:avLst/>
          </a:prstGeom>
          <a:ln>
            <a:solidFill>
              <a:schemeClr val="bg1">
                <a:lumMod val="9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223460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trúc</a:t>
            </a:r>
            <a:r>
              <a:rPr lang="en-US" dirty="0" smtClean="0"/>
              <a:t> if / </a:t>
            </a:r>
            <a:r>
              <a:rPr lang="en-US" dirty="0" err="1" smtClean="0"/>
              <a:t>if..else</a:t>
            </a:r>
            <a:r>
              <a:rPr lang="en-US" dirty="0" smtClean="0"/>
              <a:t> </a:t>
            </a:r>
            <a:r>
              <a:rPr lang="en-US" dirty="0" err="1" smtClean="0"/>
              <a:t>lồng</a:t>
            </a:r>
            <a:r>
              <a:rPr lang="en-US" dirty="0" smtClean="0"/>
              <a:t> </a:t>
            </a:r>
            <a:r>
              <a:rPr lang="en-US" dirty="0" err="1" smtClean="0"/>
              <a:t>nhau</a:t>
            </a:r>
            <a:endParaRPr lang="en-US" dirty="0"/>
          </a:p>
        </p:txBody>
      </p:sp>
      <p:sp>
        <p:nvSpPr>
          <p:cNvPr id="3" name="Content Placeholder 2"/>
          <p:cNvSpPr>
            <a:spLocks noGrp="1"/>
          </p:cNvSpPr>
          <p:nvPr>
            <p:ph idx="1"/>
          </p:nvPr>
        </p:nvSpPr>
        <p:spPr/>
        <p:txBody>
          <a:bodyPr/>
          <a:lstStyle/>
          <a:p>
            <a:r>
              <a:rPr lang="vi-VN" dirty="0"/>
              <a:t>Nếu cấu trúc if.. và if …else có thể </a:t>
            </a:r>
            <a:r>
              <a:rPr lang="vi-VN" dirty="0" smtClean="0"/>
              <a:t>lồng</a:t>
            </a:r>
            <a:r>
              <a:rPr lang="en-US" dirty="0" smtClean="0"/>
              <a:t> </a:t>
            </a:r>
            <a:r>
              <a:rPr lang="vi-VN" dirty="0" smtClean="0"/>
              <a:t>nhau</a:t>
            </a:r>
            <a:r>
              <a:rPr lang="vi-VN" dirty="0"/>
              <a:t>. Khi đó else sẽ tương ứng với </a:t>
            </a:r>
            <a:r>
              <a:rPr lang="vi-VN" dirty="0" smtClean="0"/>
              <a:t>if</a:t>
            </a:r>
            <a:r>
              <a:rPr lang="en-US" dirty="0" smtClean="0"/>
              <a:t> </a:t>
            </a:r>
            <a:r>
              <a:rPr lang="vi-VN" dirty="0" smtClean="0"/>
              <a:t>(phía </a:t>
            </a:r>
            <a:r>
              <a:rPr lang="vi-VN" dirty="0"/>
              <a:t>trên, chưa có else) gần nhất</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125</a:t>
            </a:fld>
            <a:endParaRPr lang="en-US" dirty="0"/>
          </a:p>
        </p:txBody>
      </p:sp>
      <p:pic>
        <p:nvPicPr>
          <p:cNvPr id="8" name="Picture 7"/>
          <p:cNvPicPr>
            <a:picLocks noChangeAspect="1"/>
          </p:cNvPicPr>
          <p:nvPr/>
        </p:nvPicPr>
        <p:blipFill>
          <a:blip r:embed="rId2"/>
          <a:stretch>
            <a:fillRect/>
          </a:stretch>
        </p:blipFill>
        <p:spPr>
          <a:xfrm>
            <a:off x="1600200" y="2590800"/>
            <a:ext cx="3886200" cy="3772158"/>
          </a:xfrm>
          <a:prstGeom prst="rect">
            <a:avLst/>
          </a:prstGeom>
        </p:spPr>
      </p:pic>
      <p:pic>
        <p:nvPicPr>
          <p:cNvPr id="9" name="Picture 8"/>
          <p:cNvPicPr>
            <a:picLocks noChangeAspect="1"/>
          </p:cNvPicPr>
          <p:nvPr/>
        </p:nvPicPr>
        <p:blipFill>
          <a:blip r:embed="rId3"/>
          <a:stretch>
            <a:fillRect/>
          </a:stretch>
        </p:blipFill>
        <p:spPr>
          <a:xfrm>
            <a:off x="6781800" y="2590800"/>
            <a:ext cx="3795089" cy="3795089"/>
          </a:xfrm>
          <a:prstGeom prst="rect">
            <a:avLst/>
          </a:prstGeom>
        </p:spPr>
      </p:pic>
    </p:spTree>
    <p:extLst>
      <p:ext uri="{BB962C8B-B14F-4D97-AF65-F5344CB8AC3E}">
        <p14:creationId xmlns:p14="http://schemas.microsoft.com/office/powerpoint/2010/main" val="88326290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endParaRPr lang="en-US" dirty="0"/>
          </a:p>
        </p:txBody>
      </p:sp>
      <p:pic>
        <p:nvPicPr>
          <p:cNvPr id="5" name="Content Placeholder 4"/>
          <p:cNvPicPr>
            <a:picLocks noGrp="1" noChangeAspect="1"/>
          </p:cNvPicPr>
          <p:nvPr>
            <p:ph idx="1"/>
          </p:nvPr>
        </p:nvPicPr>
        <p:blipFill>
          <a:blip r:embed="rId2"/>
          <a:stretch>
            <a:fillRect/>
          </a:stretch>
        </p:blipFill>
        <p:spPr>
          <a:xfrm>
            <a:off x="1745614" y="914400"/>
            <a:ext cx="8700771" cy="5638800"/>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126</a:t>
            </a:fld>
            <a:endParaRPr lang="en-US" dirty="0"/>
          </a:p>
        </p:txBody>
      </p:sp>
    </p:spTree>
    <p:extLst>
      <p:ext uri="{BB962C8B-B14F-4D97-AF65-F5344CB8AC3E}">
        <p14:creationId xmlns:p14="http://schemas.microsoft.com/office/powerpoint/2010/main" val="3236518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lựa</a:t>
            </a:r>
            <a:r>
              <a:rPr lang="en-US" dirty="0" smtClean="0"/>
              <a:t> </a:t>
            </a:r>
            <a:r>
              <a:rPr lang="en-US" dirty="0" err="1" smtClean="0"/>
              <a:t>chọn</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127</a:t>
            </a:fld>
            <a:endParaRPr lang="en-US" dirty="0"/>
          </a:p>
        </p:txBody>
      </p:sp>
      <p:sp>
        <p:nvSpPr>
          <p:cNvPr id="5" name="Content Placeholder 2"/>
          <p:cNvSpPr>
            <a:spLocks noGrp="1"/>
          </p:cNvSpPr>
          <p:nvPr>
            <p:ph idx="1"/>
          </p:nvPr>
        </p:nvSpPr>
        <p:spPr>
          <a:xfrm>
            <a:off x="304800" y="1143000"/>
            <a:ext cx="11582400" cy="5333999"/>
          </a:xfrm>
        </p:spPr>
        <p:txBody>
          <a:bodyPr/>
          <a:lstStyle/>
          <a:p>
            <a:pPr marL="0" indent="0" algn="ctr">
              <a:buNone/>
            </a:pPr>
            <a:endParaRPr lang="en-US" sz="4800" dirty="0" smtClean="0">
              <a:latin typeface="Courier New" panose="02070309020205020404" pitchFamily="49" charset="0"/>
              <a:cs typeface="Courier New" panose="02070309020205020404" pitchFamily="49" charset="0"/>
            </a:endParaRPr>
          </a:p>
          <a:p>
            <a:pPr marL="0" indent="0" algn="ctr">
              <a:buNone/>
            </a:pPr>
            <a:r>
              <a:rPr lang="en-US" sz="8800" b="1" dirty="0" smtClean="0">
                <a:latin typeface="Courier New" panose="02070309020205020404" pitchFamily="49" charset="0"/>
                <a:cs typeface="Courier New" panose="02070309020205020404" pitchFamily="49" charset="0"/>
              </a:rPr>
              <a:t>switch()</a:t>
            </a:r>
            <a:endParaRPr lang="en-US" sz="8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3808483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lựa</a:t>
            </a:r>
            <a:r>
              <a:rPr lang="en-US" dirty="0"/>
              <a:t> </a:t>
            </a:r>
            <a:r>
              <a:rPr lang="en-US" dirty="0" err="1" smtClean="0"/>
              <a:t>chọn</a:t>
            </a:r>
            <a:r>
              <a:rPr lang="en-US" dirty="0" smtClean="0"/>
              <a:t> switch</a:t>
            </a:r>
            <a:endParaRPr lang="en-US" dirty="0"/>
          </a:p>
        </p:txBody>
      </p:sp>
      <p:sp>
        <p:nvSpPr>
          <p:cNvPr id="3" name="Content Placeholder 2"/>
          <p:cNvSpPr>
            <a:spLocks noGrp="1"/>
          </p:cNvSpPr>
          <p:nvPr>
            <p:ph idx="1"/>
          </p:nvPr>
        </p:nvSpPr>
        <p:spPr/>
        <p:txBody>
          <a:bodyPr/>
          <a:lstStyle/>
          <a:p>
            <a:pPr marL="0" indent="0">
              <a:buNone/>
            </a:pPr>
            <a:r>
              <a:rPr lang="en-US" sz="3400" b="1" dirty="0" smtClean="0">
                <a:latin typeface="Courier New" panose="02070309020205020404" pitchFamily="49" charset="0"/>
                <a:cs typeface="Courier New" panose="02070309020205020404" pitchFamily="49" charset="0"/>
              </a:rPr>
              <a:t>switch</a:t>
            </a:r>
            <a:r>
              <a:rPr lang="en-US" sz="3400" dirty="0" smtClean="0">
                <a:latin typeface="Courier New" panose="02070309020205020404" pitchFamily="49" charset="0"/>
                <a:cs typeface="Courier New" panose="02070309020205020404" pitchFamily="49" charset="0"/>
              </a:rPr>
              <a:t>(</a:t>
            </a:r>
            <a:r>
              <a:rPr lang="en-US" sz="3400" dirty="0" err="1" smtClean="0">
                <a:latin typeface="Courier New" panose="02070309020205020404" pitchFamily="49" charset="0"/>
                <a:cs typeface="Courier New" panose="02070309020205020404" pitchFamily="49" charset="0"/>
              </a:rPr>
              <a:t>bieu_thuc</a:t>
            </a:r>
            <a:r>
              <a:rPr lang="en-US" sz="3400" dirty="0" smtClean="0">
                <a:latin typeface="Courier New" panose="02070309020205020404" pitchFamily="49" charset="0"/>
                <a:cs typeface="Courier New" panose="02070309020205020404" pitchFamily="49" charset="0"/>
              </a:rPr>
              <a:t>){</a:t>
            </a:r>
            <a:endParaRPr lang="en-US" sz="3400" dirty="0">
              <a:latin typeface="Courier New" panose="02070309020205020404" pitchFamily="49" charset="0"/>
              <a:cs typeface="Courier New" panose="02070309020205020404" pitchFamily="49" charset="0"/>
            </a:endParaRPr>
          </a:p>
          <a:p>
            <a:pPr marL="1025525" indent="0">
              <a:buNone/>
            </a:pPr>
            <a:r>
              <a:rPr lang="en-US" sz="3400" b="1" dirty="0">
                <a:latin typeface="Courier New" panose="02070309020205020404" pitchFamily="49" charset="0"/>
                <a:cs typeface="Courier New" panose="02070309020205020404" pitchFamily="49" charset="0"/>
              </a:rPr>
              <a:t>case</a:t>
            </a:r>
            <a:r>
              <a:rPr lang="en-US" sz="3400" dirty="0">
                <a:latin typeface="Courier New" panose="02070309020205020404" pitchFamily="49" charset="0"/>
                <a:cs typeface="Courier New" panose="02070309020205020404" pitchFamily="49" charset="0"/>
              </a:rPr>
              <a:t> gia_tri_1: lenh_1; [</a:t>
            </a:r>
            <a:r>
              <a:rPr lang="en-US" sz="3400" b="1" dirty="0">
                <a:latin typeface="Courier New" panose="02070309020205020404" pitchFamily="49" charset="0"/>
                <a:cs typeface="Courier New" panose="02070309020205020404" pitchFamily="49" charset="0"/>
              </a:rPr>
              <a:t>break</a:t>
            </a:r>
            <a:r>
              <a:rPr lang="en-US" sz="3400" dirty="0">
                <a:latin typeface="Courier New" panose="02070309020205020404" pitchFamily="49" charset="0"/>
                <a:cs typeface="Courier New" panose="02070309020205020404" pitchFamily="49" charset="0"/>
              </a:rPr>
              <a:t>];</a:t>
            </a:r>
          </a:p>
          <a:p>
            <a:pPr marL="1025525" indent="0">
              <a:buNone/>
            </a:pPr>
            <a:r>
              <a:rPr lang="en-US" sz="3400" b="1" dirty="0">
                <a:latin typeface="Courier New" panose="02070309020205020404" pitchFamily="49" charset="0"/>
                <a:cs typeface="Courier New" panose="02070309020205020404" pitchFamily="49" charset="0"/>
              </a:rPr>
              <a:t>case</a:t>
            </a:r>
            <a:r>
              <a:rPr lang="en-US" sz="3400" dirty="0">
                <a:latin typeface="Courier New" panose="02070309020205020404" pitchFamily="49" charset="0"/>
                <a:cs typeface="Courier New" panose="02070309020205020404" pitchFamily="49" charset="0"/>
              </a:rPr>
              <a:t> gia_tri_2: lenh_2; [</a:t>
            </a:r>
            <a:r>
              <a:rPr lang="en-US" sz="3400" b="1" dirty="0">
                <a:latin typeface="Courier New" panose="02070309020205020404" pitchFamily="49" charset="0"/>
                <a:cs typeface="Courier New" panose="02070309020205020404" pitchFamily="49" charset="0"/>
              </a:rPr>
              <a:t>break</a:t>
            </a:r>
            <a:r>
              <a:rPr lang="en-US" sz="3400" dirty="0">
                <a:latin typeface="Courier New" panose="02070309020205020404" pitchFamily="49" charset="0"/>
                <a:cs typeface="Courier New" panose="02070309020205020404" pitchFamily="49" charset="0"/>
              </a:rPr>
              <a:t>];</a:t>
            </a:r>
          </a:p>
          <a:p>
            <a:pPr marL="1025525" indent="0">
              <a:buNone/>
            </a:pPr>
            <a:r>
              <a:rPr lang="en-US" sz="3400" dirty="0">
                <a:latin typeface="Courier New" panose="02070309020205020404" pitchFamily="49" charset="0"/>
                <a:cs typeface="Courier New" panose="02070309020205020404" pitchFamily="49" charset="0"/>
              </a:rPr>
              <a:t>… [</a:t>
            </a:r>
          </a:p>
          <a:p>
            <a:pPr marL="1025525" indent="0">
              <a:buNone/>
            </a:pPr>
            <a:r>
              <a:rPr lang="en-US" sz="3400" b="1" dirty="0">
                <a:latin typeface="Courier New" panose="02070309020205020404" pitchFamily="49" charset="0"/>
                <a:cs typeface="Courier New" panose="02070309020205020404" pitchFamily="49" charset="0"/>
              </a:rPr>
              <a:t>default</a:t>
            </a:r>
            <a:r>
              <a:rPr lang="en-US" sz="3400" dirty="0">
                <a:latin typeface="Courier New" panose="02070309020205020404" pitchFamily="49" charset="0"/>
                <a:cs typeface="Courier New" panose="02070309020205020404" pitchFamily="49" charset="0"/>
              </a:rPr>
              <a:t>: lenh_n+1; [</a:t>
            </a:r>
            <a:r>
              <a:rPr lang="en-US" sz="3400" b="1" dirty="0">
                <a:latin typeface="Courier New" panose="02070309020205020404" pitchFamily="49" charset="0"/>
                <a:cs typeface="Courier New" panose="02070309020205020404" pitchFamily="49" charset="0"/>
              </a:rPr>
              <a:t>break</a:t>
            </a:r>
            <a:r>
              <a:rPr lang="en-US" sz="3400" dirty="0">
                <a:latin typeface="Courier New" panose="02070309020205020404" pitchFamily="49" charset="0"/>
                <a:cs typeface="Courier New" panose="02070309020205020404" pitchFamily="49" charset="0"/>
              </a:rPr>
              <a:t>];]</a:t>
            </a:r>
          </a:p>
          <a:p>
            <a:pPr marL="0" indent="0">
              <a:buNone/>
            </a:pPr>
            <a:r>
              <a:rPr lang="en-US" sz="3400" dirty="0" smtClean="0">
                <a:latin typeface="Courier New" panose="02070309020205020404" pitchFamily="49" charset="0"/>
                <a:cs typeface="Courier New" panose="02070309020205020404" pitchFamily="49" charset="0"/>
              </a:rPr>
              <a:t>}</a:t>
            </a:r>
          </a:p>
          <a:p>
            <a:pPr marL="0" indent="0">
              <a:buNone/>
            </a:pPr>
            <a:r>
              <a:rPr lang="en-US" sz="3400" dirty="0" err="1" smtClean="0">
                <a:latin typeface="Courier New" panose="02070309020205020404" pitchFamily="49" charset="0"/>
                <a:cs typeface="Courier New" panose="02070309020205020404" pitchFamily="49" charset="0"/>
              </a:rPr>
              <a:t>Câu_lệnh_tiếp</a:t>
            </a:r>
            <a:endParaRPr lang="en-US" sz="34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128</a:t>
            </a:fld>
            <a:endParaRPr lang="en-US" dirty="0"/>
          </a:p>
        </p:txBody>
      </p:sp>
    </p:spTree>
    <p:extLst>
      <p:ext uri="{BB962C8B-B14F-4D97-AF65-F5344CB8AC3E}">
        <p14:creationId xmlns:p14="http://schemas.microsoft.com/office/powerpoint/2010/main" val="232938862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lựa</a:t>
            </a:r>
            <a:r>
              <a:rPr lang="en-US" dirty="0"/>
              <a:t> </a:t>
            </a:r>
            <a:r>
              <a:rPr lang="en-US" dirty="0" err="1"/>
              <a:t>chọn</a:t>
            </a:r>
            <a:r>
              <a:rPr lang="en-US" dirty="0"/>
              <a:t> switch</a:t>
            </a:r>
          </a:p>
        </p:txBody>
      </p:sp>
      <p:pic>
        <p:nvPicPr>
          <p:cNvPr id="5" name="Content Placeholder 4"/>
          <p:cNvPicPr>
            <a:picLocks noGrp="1" noChangeAspect="1"/>
          </p:cNvPicPr>
          <p:nvPr>
            <p:ph idx="1"/>
          </p:nvPr>
        </p:nvPicPr>
        <p:blipFill>
          <a:blip r:embed="rId2"/>
          <a:stretch>
            <a:fillRect/>
          </a:stretch>
        </p:blipFill>
        <p:spPr>
          <a:xfrm>
            <a:off x="1870344" y="838200"/>
            <a:ext cx="8698430" cy="5200234"/>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129</a:t>
            </a:fld>
            <a:endParaRPr lang="en-US" dirty="0"/>
          </a:p>
        </p:txBody>
      </p:sp>
      <p:sp>
        <p:nvSpPr>
          <p:cNvPr id="6" name="TextBox 5"/>
          <p:cNvSpPr txBox="1"/>
          <p:nvPr/>
        </p:nvSpPr>
        <p:spPr>
          <a:xfrm>
            <a:off x="1752600" y="6038433"/>
            <a:ext cx="2743200" cy="523220"/>
          </a:xfrm>
          <a:prstGeom prst="rect">
            <a:avLst/>
          </a:prstGeom>
          <a:noFill/>
          <a:ln>
            <a:solidFill>
              <a:schemeClr val="tx1"/>
            </a:solidFill>
          </a:ln>
        </p:spPr>
        <p:txBody>
          <a:bodyPr wrap="square" rtlCol="0">
            <a:spAutoFit/>
          </a:bodyPr>
          <a:lstStyle/>
          <a:p>
            <a:r>
              <a:rPr lang="en-US" sz="2800" b="1" dirty="0" err="1" smtClean="0"/>
              <a:t>Câu_lệnh_tiếp</a:t>
            </a:r>
            <a:endParaRPr lang="en-US" sz="2800" b="1" dirty="0"/>
          </a:p>
        </p:txBody>
      </p:sp>
    </p:spTree>
    <p:extLst>
      <p:ext uri="{BB962C8B-B14F-4D97-AF65-F5344CB8AC3E}">
        <p14:creationId xmlns:p14="http://schemas.microsoft.com/office/powerpoint/2010/main" val="35625332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Giải Bài Toán Bằng Máy Tính</a:t>
            </a:r>
            <a:endParaRPr lang="en-US"/>
          </a:p>
        </p:txBody>
      </p:sp>
      <p:sp>
        <p:nvSpPr>
          <p:cNvPr id="3" name="Content Placeholder 2"/>
          <p:cNvSpPr>
            <a:spLocks noGrp="1"/>
          </p:cNvSpPr>
          <p:nvPr>
            <p:ph idx="1"/>
          </p:nvPr>
        </p:nvSpPr>
        <p:spPr/>
        <p:txBody>
          <a:bodyPr/>
          <a:lstStyle/>
          <a:p>
            <a:r>
              <a:rPr lang="vi-VN" sz="3200"/>
              <a:t>Giải quyết một bài toán:</a:t>
            </a:r>
          </a:p>
          <a:p>
            <a:pPr lvl="1"/>
            <a:r>
              <a:rPr lang="vi-VN" sz="2800"/>
              <a:t>Làm gì ?</a:t>
            </a:r>
          </a:p>
          <a:p>
            <a:pPr lvl="1"/>
            <a:r>
              <a:rPr lang="vi-VN" sz="2800"/>
              <a:t>Làm như thế nào ?</a:t>
            </a:r>
          </a:p>
          <a:p>
            <a:r>
              <a:rPr lang="vi-VN" sz="3200"/>
              <a:t>Giải quyết Bài toán Tin học phải:</a:t>
            </a:r>
          </a:p>
          <a:p>
            <a:pPr lvl="1"/>
            <a:r>
              <a:rPr lang="vi-VN" sz="2800"/>
              <a:t>Tổ chức biểu diễn các đối tượng thực tế</a:t>
            </a:r>
          </a:p>
          <a:p>
            <a:pPr lvl="1"/>
            <a:r>
              <a:rPr lang="vi-VN" sz="2800"/>
              <a:t>Xây dựng trình tự các thao tác xử lý trên các đối tượng dữ liệu đó</a:t>
            </a:r>
          </a:p>
          <a:p>
            <a:endParaRPr lang="en-US" sz="3200"/>
          </a:p>
          <a:p>
            <a:endParaRPr lang="en-US" sz="320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13</a:t>
            </a:fld>
            <a:endParaRPr lang="en-US" dirty="0"/>
          </a:p>
        </p:txBody>
      </p:sp>
    </p:spTree>
    <p:extLst>
      <p:ext uri="{BB962C8B-B14F-4D97-AF65-F5344CB8AC3E}">
        <p14:creationId xmlns:p14="http://schemas.microsoft.com/office/powerpoint/2010/main" val="336068684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lựa</a:t>
            </a:r>
            <a:r>
              <a:rPr lang="en-US" dirty="0" smtClean="0"/>
              <a:t> </a:t>
            </a:r>
            <a:r>
              <a:rPr lang="en-US" dirty="0" err="1" smtClean="0"/>
              <a:t>chọn</a:t>
            </a:r>
            <a:r>
              <a:rPr lang="en-US" dirty="0" smtClean="0"/>
              <a:t> switch</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b="1" dirty="0" smtClean="0"/>
              <a:t> </a:t>
            </a:r>
            <a:r>
              <a:rPr lang="vi-VN" b="1" dirty="0" smtClean="0"/>
              <a:t>Cơ </a:t>
            </a:r>
            <a:r>
              <a:rPr lang="vi-VN" b="1" dirty="0"/>
              <a:t>chế hoạt động</a:t>
            </a:r>
          </a:p>
          <a:p>
            <a:r>
              <a:rPr lang="vi-VN" dirty="0" smtClean="0"/>
              <a:t>Tính </a:t>
            </a:r>
            <a:r>
              <a:rPr lang="vi-VN" dirty="0"/>
              <a:t>giá trị của </a:t>
            </a:r>
            <a:r>
              <a:rPr lang="vi-VN" b="1" dirty="0">
                <a:latin typeface="Courier New" panose="02070309020205020404" pitchFamily="49" charset="0"/>
                <a:cs typeface="Courier New" panose="02070309020205020404" pitchFamily="49" charset="0"/>
              </a:rPr>
              <a:t>biểu_thức</a:t>
            </a:r>
            <a:r>
              <a:rPr lang="vi-VN" dirty="0"/>
              <a:t>,</a:t>
            </a:r>
          </a:p>
          <a:p>
            <a:r>
              <a:rPr lang="vi-VN" dirty="0" smtClean="0"/>
              <a:t>So </a:t>
            </a:r>
            <a:r>
              <a:rPr lang="vi-VN" dirty="0"/>
              <a:t>sánh giá trị của </a:t>
            </a:r>
            <a:r>
              <a:rPr lang="vi-VN" b="1" dirty="0">
                <a:latin typeface="Courier New" panose="02070309020205020404" pitchFamily="49" charset="0"/>
                <a:cs typeface="Courier New" panose="02070309020205020404" pitchFamily="49" charset="0"/>
              </a:rPr>
              <a:t>biểu_thức</a:t>
            </a:r>
            <a:r>
              <a:rPr lang="vi-VN" dirty="0"/>
              <a:t> với </a:t>
            </a:r>
            <a:r>
              <a:rPr lang="vi-VN" dirty="0" smtClean="0"/>
              <a:t>các</a:t>
            </a:r>
            <a:r>
              <a:rPr lang="en-US" dirty="0" smtClean="0"/>
              <a:t> </a:t>
            </a:r>
            <a:r>
              <a:rPr lang="vi-VN" b="1" dirty="0" smtClean="0">
                <a:latin typeface="Courier New" panose="02070309020205020404" pitchFamily="49" charset="0"/>
                <a:cs typeface="Courier New" panose="02070309020205020404" pitchFamily="49" charset="0"/>
              </a:rPr>
              <a:t>giá_trị_k</a:t>
            </a:r>
            <a:r>
              <a:rPr lang="vi-VN" dirty="0" smtClean="0">
                <a:latin typeface="Courier New" panose="02070309020205020404" pitchFamily="49" charset="0"/>
                <a:cs typeface="Courier New" panose="02070309020205020404" pitchFamily="49" charset="0"/>
              </a:rPr>
              <a:t> </a:t>
            </a:r>
            <a:r>
              <a:rPr lang="vi-VN" dirty="0"/>
              <a:t>(với k = 1, 2, … n) nằm sau </a:t>
            </a:r>
            <a:r>
              <a:rPr lang="vi-VN" dirty="0" smtClean="0"/>
              <a:t>các</a:t>
            </a:r>
            <a:r>
              <a:rPr lang="en-US" dirty="0" smtClean="0"/>
              <a:t> </a:t>
            </a:r>
            <a:r>
              <a:rPr lang="vi-VN" dirty="0" smtClean="0"/>
              <a:t>từ </a:t>
            </a:r>
            <a:r>
              <a:rPr lang="vi-VN" dirty="0"/>
              <a:t>khóa </a:t>
            </a:r>
            <a:r>
              <a:rPr lang="vi-VN" b="1" dirty="0">
                <a:latin typeface="Courier New" panose="02070309020205020404" pitchFamily="49" charset="0"/>
                <a:cs typeface="Courier New" panose="02070309020205020404" pitchFamily="49" charset="0"/>
              </a:rPr>
              <a:t>case</a:t>
            </a:r>
          </a:p>
          <a:p>
            <a:pPr marL="854075" indent="0">
              <a:buNone/>
            </a:pPr>
            <a:r>
              <a:rPr lang="vi-VN" dirty="0"/>
              <a:t>• Xảy ra 2 khả </a:t>
            </a:r>
            <a:r>
              <a:rPr lang="vi-VN" dirty="0" smtClean="0"/>
              <a:t>năng</a:t>
            </a:r>
            <a:r>
              <a:rPr lang="en-US" dirty="0" smtClean="0"/>
              <a:t>:</a:t>
            </a:r>
          </a:p>
          <a:p>
            <a:pPr marL="1768486" lvl="1" indent="-514350">
              <a:buFont typeface="+mj-lt"/>
              <a:buAutoNum type="arabicParenR"/>
            </a:pPr>
            <a:r>
              <a:rPr lang="en-US" sz="2800" dirty="0" err="1"/>
              <a:t>Tồn</a:t>
            </a:r>
            <a:r>
              <a:rPr lang="en-US" sz="2800" dirty="0"/>
              <a:t> </a:t>
            </a:r>
            <a:r>
              <a:rPr lang="en-US" sz="2800" dirty="0" err="1"/>
              <a:t>tại</a:t>
            </a:r>
            <a:r>
              <a:rPr lang="en-US" sz="2800" dirty="0"/>
              <a:t> </a:t>
            </a:r>
            <a:r>
              <a:rPr lang="en-US" sz="2800" b="1" dirty="0" err="1">
                <a:latin typeface="Courier New" panose="02070309020205020404" pitchFamily="49" charset="0"/>
                <a:cs typeface="Courier New" panose="02070309020205020404" pitchFamily="49" charset="0"/>
              </a:rPr>
              <a:t>giá_trị_i</a:t>
            </a:r>
            <a:r>
              <a:rPr lang="en-US" sz="2800" dirty="0"/>
              <a:t> </a:t>
            </a:r>
            <a:r>
              <a:rPr lang="en-US" sz="2800" dirty="0" err="1"/>
              <a:t>bằng</a:t>
            </a:r>
            <a:r>
              <a:rPr lang="en-US" sz="2800" dirty="0"/>
              <a:t> </a:t>
            </a:r>
            <a:r>
              <a:rPr lang="en-US" sz="2800" dirty="0" err="1"/>
              <a:t>giá</a:t>
            </a:r>
            <a:r>
              <a:rPr lang="en-US" sz="2800" dirty="0"/>
              <a:t> </a:t>
            </a:r>
            <a:r>
              <a:rPr lang="en-US" sz="2800" dirty="0" err="1"/>
              <a:t>trị</a:t>
            </a:r>
            <a:r>
              <a:rPr lang="en-US" sz="2800" dirty="0"/>
              <a:t> </a:t>
            </a:r>
            <a:r>
              <a:rPr lang="en-US" sz="2800" dirty="0" err="1"/>
              <a:t>biểu</a:t>
            </a:r>
            <a:r>
              <a:rPr lang="en-US" sz="2800" dirty="0"/>
              <a:t> </a:t>
            </a:r>
            <a:r>
              <a:rPr lang="en-US" sz="2800" dirty="0" err="1" smtClean="0"/>
              <a:t>thức</a:t>
            </a:r>
            <a:endParaRPr lang="en-US" sz="2800" dirty="0" smtClean="0"/>
          </a:p>
          <a:p>
            <a:pPr marL="1768486" lvl="1" indent="-514350">
              <a:buFont typeface="+mj-lt"/>
              <a:buAutoNum type="arabicParenR"/>
            </a:pPr>
            <a:r>
              <a:rPr lang="en-US" sz="2800" dirty="0" err="1"/>
              <a:t>Không</a:t>
            </a:r>
            <a:r>
              <a:rPr lang="en-US" sz="2800" dirty="0"/>
              <a:t> </a:t>
            </a:r>
            <a:r>
              <a:rPr lang="en-US" sz="2800" dirty="0" err="1"/>
              <a:t>tồn</a:t>
            </a:r>
            <a:r>
              <a:rPr lang="en-US" sz="2800" dirty="0"/>
              <a:t> </a:t>
            </a:r>
            <a:r>
              <a:rPr lang="en-US" sz="2800" dirty="0" err="1"/>
              <a:t>tại</a:t>
            </a:r>
            <a:r>
              <a:rPr lang="en-US" sz="2800" dirty="0"/>
              <a:t> </a:t>
            </a:r>
            <a:r>
              <a:rPr lang="en-US" sz="2800" b="1" dirty="0" err="1">
                <a:latin typeface="Courier New" panose="02070309020205020404" pitchFamily="49" charset="0"/>
                <a:cs typeface="Courier New" panose="02070309020205020404" pitchFamily="49" charset="0"/>
              </a:rPr>
              <a:t>giá_trị_</a:t>
            </a:r>
            <a:r>
              <a:rPr lang="en-US" sz="2800" dirty="0" err="1"/>
              <a:t>i</a:t>
            </a:r>
            <a:r>
              <a:rPr lang="en-US" sz="2800" dirty="0"/>
              <a:t> (</a:t>
            </a:r>
            <a:r>
              <a:rPr lang="en-US" sz="2800" dirty="0" err="1"/>
              <a:t>i</a:t>
            </a:r>
            <a:r>
              <a:rPr lang="en-US" sz="2800" dirty="0"/>
              <a:t> = 1, 2, …n) </a:t>
            </a:r>
            <a:r>
              <a:rPr lang="en-US" sz="2800" dirty="0" err="1" smtClean="0"/>
              <a:t>nào</a:t>
            </a:r>
            <a:r>
              <a:rPr lang="en-US" sz="2800" dirty="0" smtClean="0"/>
              <a:t> </a:t>
            </a:r>
            <a:r>
              <a:rPr lang="en-US" sz="2800" dirty="0" err="1" smtClean="0"/>
              <a:t>bằng</a:t>
            </a:r>
            <a:r>
              <a:rPr lang="en-US" sz="2800" dirty="0" smtClean="0"/>
              <a:t> </a:t>
            </a:r>
            <a:r>
              <a:rPr lang="en-US" sz="2800" dirty="0" err="1"/>
              <a:t>giá</a:t>
            </a:r>
            <a:r>
              <a:rPr lang="en-US" sz="2800" dirty="0"/>
              <a:t> </a:t>
            </a:r>
            <a:r>
              <a:rPr lang="en-US" sz="2800" dirty="0" err="1"/>
              <a:t>trị</a:t>
            </a:r>
            <a:r>
              <a:rPr lang="en-US" sz="2800" dirty="0"/>
              <a:t> </a:t>
            </a:r>
            <a:r>
              <a:rPr lang="en-US" sz="2800" dirty="0" err="1"/>
              <a:t>biểu</a:t>
            </a:r>
            <a:r>
              <a:rPr lang="en-US" sz="2800" dirty="0"/>
              <a:t> </a:t>
            </a:r>
            <a:r>
              <a:rPr lang="en-US" sz="2800" dirty="0" err="1"/>
              <a:t>thức</a:t>
            </a: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130</a:t>
            </a:fld>
            <a:endParaRPr lang="en-US" dirty="0"/>
          </a:p>
        </p:txBody>
      </p:sp>
    </p:spTree>
    <p:extLst>
      <p:ext uri="{BB962C8B-B14F-4D97-AF65-F5344CB8AC3E}">
        <p14:creationId xmlns:p14="http://schemas.microsoft.com/office/powerpoint/2010/main" val="199940110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Cơ</a:t>
            </a:r>
            <a:r>
              <a:rPr lang="en-US" dirty="0" smtClean="0"/>
              <a:t> </a:t>
            </a:r>
            <a:r>
              <a:rPr lang="en-US" dirty="0" err="1" smtClean="0"/>
              <a:t>chế</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switch</a:t>
            </a:r>
            <a:endParaRPr lang="en-US" dirty="0"/>
          </a:p>
        </p:txBody>
      </p:sp>
      <p:sp>
        <p:nvSpPr>
          <p:cNvPr id="3" name="Content Placeholder 2"/>
          <p:cNvSpPr>
            <a:spLocks noGrp="1"/>
          </p:cNvSpPr>
          <p:nvPr>
            <p:ph idx="1"/>
          </p:nvPr>
        </p:nvSpPr>
        <p:spPr/>
        <p:txBody>
          <a:bodyPr/>
          <a:lstStyle/>
          <a:p>
            <a:pPr marL="514350" indent="-514350">
              <a:buFont typeface="+mj-lt"/>
              <a:buAutoNum type="arabicParenR"/>
            </a:pPr>
            <a:r>
              <a:rPr lang="en-US" b="1" dirty="0" err="1"/>
              <a:t>Tồn</a:t>
            </a:r>
            <a:r>
              <a:rPr lang="en-US" b="1" dirty="0"/>
              <a:t> </a:t>
            </a:r>
            <a:r>
              <a:rPr lang="en-US" b="1" dirty="0" err="1"/>
              <a:t>tại</a:t>
            </a:r>
            <a:r>
              <a:rPr lang="en-US" b="1" dirty="0"/>
              <a:t> </a:t>
            </a:r>
            <a:r>
              <a:rPr lang="en-US" b="1" dirty="0" err="1">
                <a:latin typeface="Courier New" panose="02070309020205020404" pitchFamily="49" charset="0"/>
                <a:cs typeface="Courier New" panose="02070309020205020404" pitchFamily="49" charset="0"/>
              </a:rPr>
              <a:t>giá_trị_i</a:t>
            </a:r>
            <a:r>
              <a:rPr lang="en-US" b="1" dirty="0">
                <a:latin typeface="Courier New" panose="02070309020205020404" pitchFamily="49" charset="0"/>
                <a:cs typeface="Courier New" panose="02070309020205020404" pitchFamily="49" charset="0"/>
              </a:rPr>
              <a:t> </a:t>
            </a:r>
            <a:r>
              <a:rPr lang="en-US" b="1" dirty="0" err="1"/>
              <a:t>bằng</a:t>
            </a:r>
            <a:r>
              <a:rPr lang="en-US" b="1" dirty="0"/>
              <a:t> </a:t>
            </a:r>
            <a:r>
              <a:rPr lang="en-US" b="1" dirty="0" err="1"/>
              <a:t>giá</a:t>
            </a:r>
            <a:r>
              <a:rPr lang="en-US" b="1" dirty="0"/>
              <a:t> </a:t>
            </a:r>
            <a:r>
              <a:rPr lang="en-US" b="1" dirty="0" err="1"/>
              <a:t>trị</a:t>
            </a:r>
            <a:r>
              <a:rPr lang="en-US" b="1" dirty="0"/>
              <a:t> </a:t>
            </a:r>
            <a:r>
              <a:rPr lang="en-US" b="1" dirty="0" err="1"/>
              <a:t>biểu</a:t>
            </a:r>
            <a:r>
              <a:rPr lang="en-US" b="1" dirty="0"/>
              <a:t> </a:t>
            </a:r>
            <a:r>
              <a:rPr lang="en-US" b="1" dirty="0" err="1"/>
              <a:t>thức</a:t>
            </a:r>
            <a:r>
              <a:rPr lang="en-US" b="1" dirty="0"/>
              <a:t>.</a:t>
            </a:r>
          </a:p>
          <a:p>
            <a:r>
              <a:rPr lang="en-US" dirty="0" err="1" smtClean="0"/>
              <a:t>Thực</a:t>
            </a:r>
            <a:r>
              <a:rPr lang="en-US" dirty="0" smtClean="0"/>
              <a:t> </a:t>
            </a:r>
            <a:r>
              <a:rPr lang="en-US" dirty="0" err="1"/>
              <a:t>hiện</a:t>
            </a:r>
            <a:r>
              <a:rPr lang="en-US" dirty="0"/>
              <a:t> </a:t>
            </a:r>
            <a:r>
              <a:rPr lang="en-US" b="1" dirty="0" err="1">
                <a:latin typeface="Courier New" panose="02070309020205020404" pitchFamily="49" charset="0"/>
                <a:cs typeface="Courier New" panose="02070309020205020404" pitchFamily="49" charset="0"/>
              </a:rPr>
              <a:t>lệnh_i</a:t>
            </a:r>
            <a:endParaRPr lang="en-US" b="1" dirty="0">
              <a:latin typeface="Courier New" panose="02070309020205020404" pitchFamily="49" charset="0"/>
              <a:cs typeface="Courier New" panose="02070309020205020404" pitchFamily="49" charset="0"/>
            </a:endParaRPr>
          </a:p>
          <a:p>
            <a:pPr lvl="1"/>
            <a:r>
              <a:rPr lang="en-US" sz="3200" dirty="0" err="1" smtClean="0"/>
              <a:t>Nếu</a:t>
            </a:r>
            <a:r>
              <a:rPr lang="en-US" sz="3200" dirty="0" smtClean="0"/>
              <a:t> </a:t>
            </a:r>
            <a:r>
              <a:rPr lang="en-US" sz="3200" dirty="0" err="1"/>
              <a:t>tồn</a:t>
            </a:r>
            <a:r>
              <a:rPr lang="en-US" sz="3200" dirty="0"/>
              <a:t> </a:t>
            </a:r>
            <a:r>
              <a:rPr lang="en-US" sz="3200" dirty="0" err="1"/>
              <a:t>tại</a:t>
            </a:r>
            <a:r>
              <a:rPr lang="en-US" sz="3200" dirty="0"/>
              <a:t> </a:t>
            </a:r>
            <a:r>
              <a:rPr lang="en-US" sz="3200" dirty="0" err="1"/>
              <a:t>lệnh</a:t>
            </a:r>
            <a:r>
              <a:rPr lang="en-US" sz="3200" dirty="0"/>
              <a:t> </a:t>
            </a:r>
            <a:r>
              <a:rPr lang="en-US" sz="3200" b="1" dirty="0">
                <a:latin typeface="Courier New" panose="02070309020205020404" pitchFamily="49" charset="0"/>
                <a:cs typeface="Courier New" panose="02070309020205020404" pitchFamily="49" charset="0"/>
              </a:rPr>
              <a:t>break</a:t>
            </a:r>
            <a:r>
              <a:rPr lang="en-US" sz="3200" dirty="0"/>
              <a:t>,</a:t>
            </a:r>
          </a:p>
          <a:p>
            <a:pPr lvl="2"/>
            <a:r>
              <a:rPr lang="en-US" sz="2800" dirty="0" err="1" smtClean="0"/>
              <a:t>Nhảy</a:t>
            </a:r>
            <a:r>
              <a:rPr lang="en-US" sz="2800" dirty="0" smtClean="0"/>
              <a:t> </a:t>
            </a:r>
            <a:r>
              <a:rPr lang="en-US" sz="2800" dirty="0" err="1"/>
              <a:t>tới</a:t>
            </a:r>
            <a:r>
              <a:rPr lang="en-US" sz="2800" dirty="0"/>
              <a:t> </a:t>
            </a:r>
            <a:r>
              <a:rPr lang="en-US" sz="2800" dirty="0" err="1"/>
              <a:t>tiếp</a:t>
            </a:r>
            <a:r>
              <a:rPr lang="en-US" sz="2800" dirty="0"/>
              <a:t> </a:t>
            </a:r>
            <a:r>
              <a:rPr lang="en-US" sz="2800" dirty="0" err="1"/>
              <a:t>tục</a:t>
            </a:r>
            <a:r>
              <a:rPr lang="en-US" sz="2800" dirty="0"/>
              <a:t> </a:t>
            </a:r>
            <a:r>
              <a:rPr lang="en-US" sz="2800" dirty="0" err="1"/>
              <a:t>thực</a:t>
            </a:r>
            <a:r>
              <a:rPr lang="en-US" sz="2800" dirty="0"/>
              <a:t> </a:t>
            </a:r>
            <a:r>
              <a:rPr lang="en-US" sz="2800" dirty="0" err="1"/>
              <a:t>hiện</a:t>
            </a:r>
            <a:r>
              <a:rPr lang="en-US" sz="2800" dirty="0"/>
              <a:t> </a:t>
            </a:r>
            <a:r>
              <a:rPr lang="en-US" sz="2800" b="1" dirty="0" err="1">
                <a:latin typeface="Courier New" panose="02070309020205020404" pitchFamily="49" charset="0"/>
                <a:cs typeface="Courier New" panose="02070309020205020404" pitchFamily="49" charset="0"/>
              </a:rPr>
              <a:t>Câu_lệnh_tiếp</a:t>
            </a:r>
            <a:r>
              <a:rPr lang="en-US" sz="2800" dirty="0"/>
              <a:t> </a:t>
            </a:r>
            <a:r>
              <a:rPr lang="en-US" sz="2800" dirty="0" err="1" smtClean="0"/>
              <a:t>nằm</a:t>
            </a:r>
            <a:r>
              <a:rPr lang="en-US" sz="2800" dirty="0" smtClean="0"/>
              <a:t> </a:t>
            </a:r>
            <a:r>
              <a:rPr lang="en-US" sz="2800" dirty="0" err="1" smtClean="0"/>
              <a:t>sau</a:t>
            </a:r>
            <a:r>
              <a:rPr lang="en-US" sz="2800" dirty="0" smtClean="0"/>
              <a:t> </a:t>
            </a:r>
            <a:r>
              <a:rPr lang="en-US" sz="2800" dirty="0" err="1"/>
              <a:t>cấu</a:t>
            </a:r>
            <a:r>
              <a:rPr lang="en-US" sz="2800" dirty="0"/>
              <a:t> </a:t>
            </a:r>
            <a:r>
              <a:rPr lang="en-US" sz="2800" dirty="0" err="1"/>
              <a:t>trúc</a:t>
            </a:r>
            <a:r>
              <a:rPr lang="en-US" sz="2800" dirty="0"/>
              <a:t> switch</a:t>
            </a:r>
          </a:p>
          <a:p>
            <a:pPr lvl="1"/>
            <a:r>
              <a:rPr lang="en-US" sz="3200" dirty="0" err="1" smtClean="0"/>
              <a:t>Nếu</a:t>
            </a:r>
            <a:r>
              <a:rPr lang="en-US" sz="3200" dirty="0" smtClean="0"/>
              <a:t> </a:t>
            </a:r>
            <a:r>
              <a:rPr lang="en-US" sz="3200" dirty="0" err="1"/>
              <a:t>không</a:t>
            </a:r>
            <a:r>
              <a:rPr lang="en-US" sz="3200" dirty="0"/>
              <a:t> </a:t>
            </a:r>
            <a:r>
              <a:rPr lang="en-US" sz="3200" dirty="0" err="1"/>
              <a:t>tồn</a:t>
            </a:r>
            <a:r>
              <a:rPr lang="en-US" sz="3200" dirty="0"/>
              <a:t> </a:t>
            </a:r>
            <a:r>
              <a:rPr lang="en-US" sz="3200" dirty="0" err="1"/>
              <a:t>tại</a:t>
            </a:r>
            <a:r>
              <a:rPr lang="en-US" sz="3200" dirty="0"/>
              <a:t> </a:t>
            </a:r>
            <a:r>
              <a:rPr lang="en-US" sz="3200" dirty="0" err="1"/>
              <a:t>lệnh</a:t>
            </a:r>
            <a:r>
              <a:rPr lang="en-US" sz="3200" dirty="0"/>
              <a:t> </a:t>
            </a:r>
            <a:r>
              <a:rPr lang="en-US" sz="3200" b="1" dirty="0">
                <a:latin typeface="Courier New" panose="02070309020205020404" pitchFamily="49" charset="0"/>
                <a:cs typeface="Courier New" panose="02070309020205020404" pitchFamily="49" charset="0"/>
              </a:rPr>
              <a:t>break</a:t>
            </a:r>
          </a:p>
          <a:p>
            <a:pPr lvl="2"/>
            <a:r>
              <a:rPr lang="en-US" sz="2800" dirty="0" err="1" smtClean="0"/>
              <a:t>Thực</a:t>
            </a:r>
            <a:r>
              <a:rPr lang="en-US" sz="2800" dirty="0" smtClean="0"/>
              <a:t> </a:t>
            </a:r>
            <a:r>
              <a:rPr lang="en-US" sz="2800" dirty="0" err="1"/>
              <a:t>hiện</a:t>
            </a:r>
            <a:r>
              <a:rPr lang="en-US" sz="2800" dirty="0"/>
              <a:t> </a:t>
            </a:r>
            <a:r>
              <a:rPr lang="en-US" sz="2800" dirty="0" err="1"/>
              <a:t>các</a:t>
            </a:r>
            <a:r>
              <a:rPr lang="en-US" sz="2800" dirty="0"/>
              <a:t> </a:t>
            </a:r>
            <a:r>
              <a:rPr lang="en-US" sz="2800" dirty="0" err="1"/>
              <a:t>lệnh</a:t>
            </a:r>
            <a:r>
              <a:rPr lang="en-US" sz="2800" dirty="0"/>
              <a:t> </a:t>
            </a:r>
            <a:r>
              <a:rPr lang="en-US" sz="2800" dirty="0" err="1"/>
              <a:t>sau</a:t>
            </a:r>
            <a:r>
              <a:rPr lang="en-US" sz="2800" dirty="0"/>
              <a:t> </a:t>
            </a:r>
            <a:r>
              <a:rPr lang="en-US" sz="2800" b="1" dirty="0" err="1">
                <a:latin typeface="Courier New" panose="02070309020205020404" pitchFamily="49" charset="0"/>
                <a:cs typeface="Courier New" panose="02070309020205020404" pitchFamily="49" charset="0"/>
              </a:rPr>
              <a:t>lệnh_i</a:t>
            </a:r>
            <a:r>
              <a:rPr lang="en-US" sz="2800" dirty="0"/>
              <a:t> </a:t>
            </a:r>
            <a:r>
              <a:rPr lang="en-US" sz="2800" dirty="0" err="1"/>
              <a:t>cho</a:t>
            </a:r>
            <a:r>
              <a:rPr lang="en-US" sz="2800" dirty="0"/>
              <a:t> </a:t>
            </a:r>
            <a:r>
              <a:rPr lang="en-US" sz="2800" dirty="0" err="1"/>
              <a:t>tới</a:t>
            </a:r>
            <a:r>
              <a:rPr lang="en-US" sz="2800" dirty="0"/>
              <a:t> </a:t>
            </a:r>
            <a:r>
              <a:rPr lang="en-US" sz="2800" dirty="0" err="1"/>
              <a:t>khi</a:t>
            </a:r>
            <a:r>
              <a:rPr lang="en-US" sz="2800" dirty="0"/>
              <a:t> </a:t>
            </a:r>
            <a:r>
              <a:rPr lang="en-US" sz="2800" dirty="0" err="1" smtClean="0"/>
              <a:t>gặp</a:t>
            </a:r>
            <a:r>
              <a:rPr lang="en-US" sz="2800" dirty="0" smtClean="0"/>
              <a:t> </a:t>
            </a:r>
            <a:r>
              <a:rPr lang="en-US" sz="2800" b="1" dirty="0" smtClean="0">
                <a:latin typeface="Courier New" panose="02070309020205020404" pitchFamily="49" charset="0"/>
                <a:cs typeface="Courier New" panose="02070309020205020404" pitchFamily="49" charset="0"/>
              </a:rPr>
              <a:t>break</a:t>
            </a:r>
            <a:r>
              <a:rPr lang="en-US" sz="2800" dirty="0" smtClean="0"/>
              <a:t> </a:t>
            </a:r>
            <a:r>
              <a:rPr lang="en-US" sz="2800" dirty="0" err="1"/>
              <a:t>hoặc</a:t>
            </a:r>
            <a:r>
              <a:rPr lang="en-US" sz="2800" dirty="0"/>
              <a:t> </a:t>
            </a:r>
            <a:r>
              <a:rPr lang="en-US" sz="2800" dirty="0" err="1"/>
              <a:t>tới</a:t>
            </a:r>
            <a:r>
              <a:rPr lang="en-US" sz="2800" dirty="0"/>
              <a:t> </a:t>
            </a:r>
            <a:r>
              <a:rPr lang="en-US" sz="2800" dirty="0" err="1"/>
              <a:t>khi</a:t>
            </a:r>
            <a:r>
              <a:rPr lang="en-US" sz="2800" dirty="0"/>
              <a:t> </a:t>
            </a:r>
            <a:r>
              <a:rPr lang="en-US" sz="2800" dirty="0" err="1"/>
              <a:t>thoát</a:t>
            </a:r>
            <a:r>
              <a:rPr lang="en-US" sz="2800" dirty="0"/>
              <a:t> </a:t>
            </a:r>
            <a:r>
              <a:rPr lang="en-US" sz="2800" dirty="0" err="1"/>
              <a:t>khỏi</a:t>
            </a:r>
            <a:r>
              <a:rPr lang="en-US" sz="2800" dirty="0"/>
              <a:t> </a:t>
            </a:r>
            <a:r>
              <a:rPr lang="en-US" sz="2800" dirty="0" err="1"/>
              <a:t>cấu</a:t>
            </a:r>
            <a:r>
              <a:rPr lang="en-US" sz="2800" dirty="0"/>
              <a:t> </a:t>
            </a:r>
            <a:r>
              <a:rPr lang="en-US" sz="2800" dirty="0" err="1"/>
              <a:t>trúc</a:t>
            </a:r>
            <a:r>
              <a:rPr lang="en-US" sz="2800" dirty="0"/>
              <a:t> </a:t>
            </a:r>
            <a:r>
              <a:rPr lang="en-US" sz="2800" b="1" dirty="0">
                <a:latin typeface="Courier New" panose="02070309020205020404" pitchFamily="49" charset="0"/>
                <a:cs typeface="Courier New" panose="02070309020205020404" pitchFamily="49" charset="0"/>
              </a:rPr>
              <a:t>switch</a:t>
            </a:r>
          </a:p>
          <a:p>
            <a:pPr lvl="2"/>
            <a:r>
              <a:rPr lang="en-US" sz="2800" dirty="0" err="1"/>
              <a:t>T</a:t>
            </a:r>
            <a:r>
              <a:rPr lang="en-US" sz="2800" dirty="0" err="1" smtClean="0"/>
              <a:t>hực</a:t>
            </a:r>
            <a:r>
              <a:rPr lang="en-US" sz="2800" dirty="0" smtClean="0"/>
              <a:t> </a:t>
            </a:r>
            <a:r>
              <a:rPr lang="en-US" sz="2800" dirty="0" err="1"/>
              <a:t>hiện</a:t>
            </a:r>
            <a:r>
              <a:rPr lang="en-US" sz="2800" dirty="0"/>
              <a:t> </a:t>
            </a:r>
            <a:r>
              <a:rPr lang="en-US" sz="2800" b="1" dirty="0" err="1">
                <a:latin typeface="Courier New" panose="02070309020205020404" pitchFamily="49" charset="0"/>
                <a:cs typeface="Courier New" panose="02070309020205020404" pitchFamily="49" charset="0"/>
              </a:rPr>
              <a:t>Câu_lệnh_tiếp</a:t>
            </a:r>
            <a:endParaRPr lang="en-US" sz="2400" b="1"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131</a:t>
            </a:fld>
            <a:endParaRPr lang="en-US" dirty="0"/>
          </a:p>
        </p:txBody>
      </p:sp>
    </p:spTree>
    <p:extLst>
      <p:ext uri="{BB962C8B-B14F-4D97-AF65-F5344CB8AC3E}">
        <p14:creationId xmlns:p14="http://schemas.microsoft.com/office/powerpoint/2010/main" val="70802572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Cơ</a:t>
            </a:r>
            <a:r>
              <a:rPr lang="en-US" dirty="0"/>
              <a:t> </a:t>
            </a:r>
            <a:r>
              <a:rPr lang="en-US" dirty="0" err="1"/>
              <a:t>chế</a:t>
            </a:r>
            <a:r>
              <a:rPr lang="en-US" dirty="0"/>
              <a:t> </a:t>
            </a:r>
            <a:r>
              <a:rPr lang="en-US" dirty="0" err="1"/>
              <a:t>hoạt</a:t>
            </a:r>
            <a:r>
              <a:rPr lang="en-US" dirty="0"/>
              <a:t> </a:t>
            </a:r>
            <a:r>
              <a:rPr lang="en-US" dirty="0" err="1"/>
              <a:t>động</a:t>
            </a:r>
            <a:r>
              <a:rPr lang="en-US" dirty="0"/>
              <a:t> </a:t>
            </a:r>
            <a:r>
              <a:rPr lang="en-US" dirty="0" err="1"/>
              <a:t>của</a:t>
            </a:r>
            <a:r>
              <a:rPr lang="en-US" dirty="0"/>
              <a:t> switch</a:t>
            </a:r>
          </a:p>
        </p:txBody>
      </p:sp>
      <p:sp>
        <p:nvSpPr>
          <p:cNvPr id="3" name="Content Placeholder 2"/>
          <p:cNvSpPr>
            <a:spLocks noGrp="1"/>
          </p:cNvSpPr>
          <p:nvPr>
            <p:ph idx="1"/>
          </p:nvPr>
        </p:nvSpPr>
        <p:spPr>
          <a:xfrm>
            <a:off x="304800" y="1143000"/>
            <a:ext cx="11811000" cy="5333999"/>
          </a:xfrm>
        </p:spPr>
        <p:txBody>
          <a:bodyPr/>
          <a:lstStyle/>
          <a:p>
            <a:pPr marL="514350" indent="-514350">
              <a:buFont typeface="+mj-lt"/>
              <a:buAutoNum type="arabicParenR" startAt="2"/>
            </a:pPr>
            <a:r>
              <a:rPr lang="vi-VN" b="1" dirty="0"/>
              <a:t>Không tồn tại </a:t>
            </a:r>
            <a:r>
              <a:rPr lang="vi-VN" b="1" dirty="0">
                <a:latin typeface="Courier New" panose="02070309020205020404" pitchFamily="49" charset="0"/>
                <a:cs typeface="Courier New" panose="02070309020205020404" pitchFamily="49" charset="0"/>
              </a:rPr>
              <a:t>giá_trị_i </a:t>
            </a:r>
            <a:r>
              <a:rPr lang="vi-VN" dirty="0"/>
              <a:t>(i = 1, 2, …n) </a:t>
            </a:r>
            <a:r>
              <a:rPr lang="vi-VN" b="1" dirty="0" smtClean="0"/>
              <a:t>nào</a:t>
            </a:r>
            <a:r>
              <a:rPr lang="en-US" b="1" dirty="0" smtClean="0"/>
              <a:t> </a:t>
            </a:r>
            <a:r>
              <a:rPr lang="vi-VN" b="1" dirty="0" smtClean="0"/>
              <a:t>bằng </a:t>
            </a:r>
            <a:r>
              <a:rPr lang="vi-VN" b="1" dirty="0"/>
              <a:t>giá trị biểu thức</a:t>
            </a:r>
          </a:p>
          <a:p>
            <a:r>
              <a:rPr lang="vi-VN" dirty="0" smtClean="0"/>
              <a:t>Nếu </a:t>
            </a:r>
            <a:r>
              <a:rPr lang="vi-VN" dirty="0"/>
              <a:t>có nhãn </a:t>
            </a:r>
            <a:r>
              <a:rPr lang="vi-VN" b="1" dirty="0">
                <a:latin typeface="Courier New" panose="02070309020205020404" pitchFamily="49" charset="0"/>
                <a:cs typeface="Courier New" panose="02070309020205020404" pitchFamily="49" charset="0"/>
              </a:rPr>
              <a:t>default</a:t>
            </a:r>
            <a:r>
              <a:rPr lang="vi-VN" dirty="0"/>
              <a:t>:</a:t>
            </a:r>
          </a:p>
          <a:p>
            <a:pPr lvl="1"/>
            <a:r>
              <a:rPr lang="vi-VN" sz="2800" dirty="0" smtClean="0"/>
              <a:t>Chương </a:t>
            </a:r>
            <a:r>
              <a:rPr lang="vi-VN" sz="2800" dirty="0"/>
              <a:t>trình sẽ thực hiện </a:t>
            </a:r>
            <a:r>
              <a:rPr lang="vi-VN" sz="2800" b="1" dirty="0">
                <a:latin typeface="Courier New" panose="02070309020205020404" pitchFamily="49" charset="0"/>
                <a:cs typeface="Courier New" panose="02070309020205020404" pitchFamily="49" charset="0"/>
              </a:rPr>
              <a:t>lệnh_n+1</a:t>
            </a:r>
          </a:p>
          <a:p>
            <a:pPr lvl="1"/>
            <a:r>
              <a:rPr lang="vi-VN" sz="2800" dirty="0" smtClean="0"/>
              <a:t>Thực </a:t>
            </a:r>
            <a:r>
              <a:rPr lang="vi-VN" sz="2800" dirty="0"/>
              <a:t>hiện </a:t>
            </a:r>
            <a:r>
              <a:rPr lang="vi-VN" sz="2800" b="1" dirty="0">
                <a:latin typeface="Courier New" panose="02070309020205020404" pitchFamily="49" charset="0"/>
                <a:cs typeface="Courier New" panose="02070309020205020404" pitchFamily="49" charset="0"/>
              </a:rPr>
              <a:t>Câu_lệnh_tiếp</a:t>
            </a:r>
            <a:r>
              <a:rPr lang="vi-VN" sz="2800" dirty="0"/>
              <a:t> nằm ngay sau cấu </a:t>
            </a:r>
            <a:r>
              <a:rPr lang="vi-VN" sz="2800" dirty="0" smtClean="0"/>
              <a:t>trúc</a:t>
            </a:r>
            <a:r>
              <a:rPr lang="en-US" sz="2800" dirty="0" smtClean="0"/>
              <a:t> </a:t>
            </a:r>
            <a:r>
              <a:rPr lang="vi-VN" sz="2800" b="1" dirty="0" smtClean="0">
                <a:latin typeface="Courier New" panose="02070309020205020404" pitchFamily="49" charset="0"/>
                <a:cs typeface="Courier New" panose="02070309020205020404" pitchFamily="49" charset="0"/>
              </a:rPr>
              <a:t>switch</a:t>
            </a:r>
            <a:r>
              <a:rPr lang="vi-VN" sz="2800" dirty="0"/>
              <a:t>.</a:t>
            </a:r>
          </a:p>
          <a:p>
            <a:r>
              <a:rPr lang="vi-VN" dirty="0" smtClean="0"/>
              <a:t>Nếu </a:t>
            </a:r>
            <a:r>
              <a:rPr lang="vi-VN" dirty="0"/>
              <a:t>không có nhãn </a:t>
            </a:r>
            <a:r>
              <a:rPr lang="vi-VN" b="1" dirty="0">
                <a:latin typeface="Courier New" panose="02070309020205020404" pitchFamily="49" charset="0"/>
                <a:cs typeface="Courier New" panose="02070309020205020404" pitchFamily="49" charset="0"/>
              </a:rPr>
              <a:t>default</a:t>
            </a:r>
            <a:r>
              <a:rPr lang="vi-VN" dirty="0"/>
              <a:t>:</a:t>
            </a:r>
          </a:p>
          <a:p>
            <a:pPr lvl="1"/>
            <a:r>
              <a:rPr lang="vi-VN" sz="2800" dirty="0" smtClean="0"/>
              <a:t>Chương </a:t>
            </a:r>
            <a:r>
              <a:rPr lang="vi-VN" sz="2800" dirty="0"/>
              <a:t>trình chuyển sang thực hiện lệnh tiếp </a:t>
            </a:r>
            <a:r>
              <a:rPr lang="vi-VN" sz="2800" dirty="0" smtClean="0"/>
              <a:t>theo</a:t>
            </a:r>
            <a:r>
              <a:rPr lang="en-US" sz="2800" dirty="0" smtClean="0"/>
              <a:t> </a:t>
            </a:r>
            <a:r>
              <a:rPr lang="vi-VN" sz="2800" dirty="0" smtClean="0"/>
              <a:t>nằm </a:t>
            </a:r>
            <a:r>
              <a:rPr lang="vi-VN" sz="2800" dirty="0"/>
              <a:t>ngay sau cấu trúc </a:t>
            </a:r>
            <a:r>
              <a:rPr lang="vi-VN" sz="2800" b="1" dirty="0">
                <a:latin typeface="Courier New" panose="02070309020205020404" pitchFamily="49" charset="0"/>
                <a:cs typeface="Courier New" panose="02070309020205020404" pitchFamily="49" charset="0"/>
              </a:rPr>
              <a:t>switch</a:t>
            </a:r>
            <a:r>
              <a:rPr lang="vi-VN" sz="2800" dirty="0"/>
              <a:t>: </a:t>
            </a:r>
            <a:r>
              <a:rPr lang="vi-VN" sz="2800" b="1" dirty="0">
                <a:latin typeface="Courier New" panose="02070309020205020404" pitchFamily="49" charset="0"/>
                <a:cs typeface="Courier New" panose="02070309020205020404" pitchFamily="49" charset="0"/>
              </a:rPr>
              <a:t>Câu_Lệnh_tiếp</a:t>
            </a:r>
            <a:endParaRPr lang="en-US" sz="2800" b="1"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132</a:t>
            </a:fld>
            <a:endParaRPr lang="en-US" dirty="0"/>
          </a:p>
        </p:txBody>
      </p:sp>
    </p:spTree>
    <p:extLst>
      <p:ext uri="{BB962C8B-B14F-4D97-AF65-F5344CB8AC3E}">
        <p14:creationId xmlns:p14="http://schemas.microsoft.com/office/powerpoint/2010/main" val="167521245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1 - </a:t>
            </a:r>
            <a:r>
              <a:rPr lang="en-US" dirty="0" err="1"/>
              <a:t>Từ</a:t>
            </a:r>
            <a:r>
              <a:rPr lang="en-US" dirty="0"/>
              <a:t> </a:t>
            </a:r>
            <a:r>
              <a:rPr lang="en-US" dirty="0" err="1"/>
              <a:t>vựng</a:t>
            </a:r>
            <a:r>
              <a:rPr lang="en-US" dirty="0"/>
              <a:t> </a:t>
            </a:r>
            <a:r>
              <a:rPr lang="en-US" dirty="0" err="1"/>
              <a:t>tiếng</a:t>
            </a:r>
            <a:r>
              <a:rPr lang="en-US" dirty="0"/>
              <a:t> </a:t>
            </a:r>
            <a:r>
              <a:rPr lang="en-US" dirty="0" err="1"/>
              <a:t>anh</a:t>
            </a:r>
            <a:endParaRPr lang="en-US" dirty="0"/>
          </a:p>
        </p:txBody>
      </p:sp>
      <p:sp>
        <p:nvSpPr>
          <p:cNvPr id="3" name="Content Placeholder 2"/>
          <p:cNvSpPr>
            <a:spLocks noGrp="1"/>
          </p:cNvSpPr>
          <p:nvPr>
            <p:ph idx="1"/>
          </p:nvPr>
        </p:nvSpPr>
        <p:spPr/>
        <p:txBody>
          <a:bodyPr/>
          <a:lstStyle/>
          <a:p>
            <a:r>
              <a:rPr lang="vi-VN" sz="3600" dirty="0"/>
              <a:t>Lập trình đọc từ bàn phím một </a:t>
            </a:r>
            <a:r>
              <a:rPr lang="vi-VN" sz="3600" dirty="0" smtClean="0"/>
              <a:t>số</a:t>
            </a:r>
            <a:r>
              <a:rPr lang="en-US" sz="3600" dirty="0" smtClean="0"/>
              <a:t> </a:t>
            </a:r>
            <a:r>
              <a:rPr lang="vi-VN" sz="3600" dirty="0" smtClean="0"/>
              <a:t>nguyên </a:t>
            </a:r>
            <a:r>
              <a:rPr lang="vi-VN" sz="3600" dirty="0"/>
              <a:t>1≤N ≤10 và đưa ra từ </a:t>
            </a:r>
            <a:r>
              <a:rPr lang="vi-VN" sz="3600" dirty="0" smtClean="0"/>
              <a:t>tiếng</a:t>
            </a:r>
            <a:r>
              <a:rPr lang="en-US" sz="3600" dirty="0" smtClean="0"/>
              <a:t> </a:t>
            </a:r>
            <a:r>
              <a:rPr lang="vi-VN" sz="3600" dirty="0" smtClean="0"/>
              <a:t>Anh </a:t>
            </a:r>
            <a:r>
              <a:rPr lang="vi-VN" sz="3600" dirty="0"/>
              <a:t>tương ứng</a:t>
            </a:r>
            <a:endParaRPr lang="en-US" sz="36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133</a:t>
            </a:fld>
            <a:endParaRPr lang="en-US" dirty="0"/>
          </a:p>
        </p:txBody>
      </p:sp>
    </p:spTree>
    <p:extLst>
      <p:ext uri="{BB962C8B-B14F-4D97-AF65-F5344CB8AC3E}">
        <p14:creationId xmlns:p14="http://schemas.microsoft.com/office/powerpoint/2010/main" val="381978709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smtClean="0"/>
              <a:t>1 - </a:t>
            </a:r>
            <a:r>
              <a:rPr lang="en-US" dirty="0" err="1"/>
              <a:t>Từ</a:t>
            </a:r>
            <a:r>
              <a:rPr lang="en-US" dirty="0"/>
              <a:t> </a:t>
            </a:r>
            <a:r>
              <a:rPr lang="en-US" dirty="0" err="1"/>
              <a:t>vựng</a:t>
            </a:r>
            <a:r>
              <a:rPr lang="en-US" dirty="0"/>
              <a:t> </a:t>
            </a:r>
            <a:r>
              <a:rPr lang="en-US" dirty="0" err="1"/>
              <a:t>tiếng</a:t>
            </a:r>
            <a:r>
              <a:rPr lang="en-US" dirty="0"/>
              <a:t> </a:t>
            </a:r>
            <a:r>
              <a:rPr lang="en-US" dirty="0" err="1"/>
              <a:t>anh</a:t>
            </a:r>
            <a:endParaRPr lang="en-US" dirty="0"/>
          </a:p>
        </p:txBody>
      </p:sp>
      <p:sp>
        <p:nvSpPr>
          <p:cNvPr id="3" name="Content Placeholder 2"/>
          <p:cNvSpPr>
            <a:spLocks noGrp="1"/>
          </p:cNvSpPr>
          <p:nvPr>
            <p:ph idx="1"/>
          </p:nvPr>
        </p:nvSpPr>
        <p:spPr>
          <a:xfrm>
            <a:off x="304800" y="914400"/>
            <a:ext cx="11582400" cy="5562599"/>
          </a:xfrm>
          <a:solidFill>
            <a:schemeClr val="tx1">
              <a:lumMod val="85000"/>
              <a:lumOff val="15000"/>
            </a:schemeClr>
          </a:solidFill>
        </p:spPr>
        <p:txBody>
          <a:bodyPr/>
          <a:lstStyle/>
          <a:p>
            <a:pPr marL="0" indent="0">
              <a:lnSpc>
                <a:spcPct val="100000"/>
              </a:lnSpc>
              <a:buNone/>
            </a:pPr>
            <a:r>
              <a:rPr lang="en-US" sz="2000" dirty="0">
                <a:solidFill>
                  <a:srgbClr val="C586C0"/>
                </a:solidFill>
                <a:latin typeface="Consolas" panose="020B0609020204030204" pitchFamily="49" charset="0"/>
              </a:rPr>
              <a:t>#include</a:t>
            </a:r>
            <a:r>
              <a:rPr lang="en-US" sz="2000" dirty="0">
                <a:solidFill>
                  <a:srgbClr val="569CD6"/>
                </a:solidFill>
                <a:latin typeface="Consolas" panose="020B0609020204030204" pitchFamily="49" charset="0"/>
              </a:rPr>
              <a:t> </a:t>
            </a:r>
            <a:r>
              <a:rPr lang="en-US" sz="2000" dirty="0">
                <a:solidFill>
                  <a:srgbClr val="CE9178"/>
                </a:solidFill>
                <a:latin typeface="Consolas" panose="020B0609020204030204" pitchFamily="49" charset="0"/>
              </a:rPr>
              <a:t>&lt;</a:t>
            </a:r>
            <a:r>
              <a:rPr lang="en-US" sz="2000" dirty="0" err="1">
                <a:solidFill>
                  <a:srgbClr val="CE9178"/>
                </a:solidFill>
                <a:latin typeface="Consolas" panose="020B0609020204030204" pitchFamily="49" charset="0"/>
              </a:rPr>
              <a:t>stdio.h</a:t>
            </a:r>
            <a:r>
              <a:rPr lang="en-US" sz="2000" dirty="0">
                <a:solidFill>
                  <a:srgbClr val="CE9178"/>
                </a:solidFill>
                <a:latin typeface="Consolas" panose="020B0609020204030204" pitchFamily="49" charset="0"/>
              </a:rPr>
              <a:t>&gt;</a:t>
            </a:r>
            <a:endParaRPr lang="en-US" sz="2000" dirty="0">
              <a:solidFill>
                <a:srgbClr val="D4D4D4"/>
              </a:solidFill>
              <a:latin typeface="Consolas" panose="020B0609020204030204" pitchFamily="49" charset="0"/>
            </a:endParaRPr>
          </a:p>
          <a:p>
            <a:pPr marL="0" indent="0">
              <a:lnSpc>
                <a:spcPct val="100000"/>
              </a:lnSpc>
              <a:buNone/>
            </a:pPr>
            <a:r>
              <a:rPr lang="en-US" sz="2000" dirty="0">
                <a:solidFill>
                  <a:srgbClr val="569CD6"/>
                </a:solidFill>
                <a:latin typeface="Consolas" panose="020B0609020204030204" pitchFamily="49" charset="0"/>
              </a:rPr>
              <a:t>void</a:t>
            </a:r>
            <a:r>
              <a:rPr lang="en-US" sz="2000" dirty="0">
                <a:solidFill>
                  <a:srgbClr val="D4D4D4"/>
                </a:solidFill>
                <a:latin typeface="Consolas" panose="020B0609020204030204" pitchFamily="49" charset="0"/>
              </a:rPr>
              <a:t> </a:t>
            </a:r>
            <a:r>
              <a:rPr lang="en-US" sz="2000" dirty="0">
                <a:solidFill>
                  <a:srgbClr val="DCDCAA"/>
                </a:solidFill>
                <a:latin typeface="Consolas" panose="020B0609020204030204" pitchFamily="49" charset="0"/>
              </a:rPr>
              <a:t>main</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err="1">
                <a:solidFill>
                  <a:srgbClr val="569CD6"/>
                </a:solidFill>
                <a:latin typeface="Consolas" panose="020B0609020204030204" pitchFamily="49" charset="0"/>
              </a:rPr>
              <a:t>int</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D7BA7D"/>
                </a:solidFill>
                <a:latin typeface="Consolas" panose="020B0609020204030204" pitchFamily="49" charset="0"/>
              </a:rPr>
              <a:t>\</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Nhap</a:t>
            </a:r>
            <a:r>
              <a:rPr lang="en-US" sz="2000" dirty="0">
                <a:solidFill>
                  <a:srgbClr val="CE9178"/>
                </a:solidFill>
                <a:latin typeface="Consolas" panose="020B0609020204030204" pitchFamily="49" charset="0"/>
              </a:rPr>
              <a:t> mot </a:t>
            </a:r>
            <a:r>
              <a:rPr lang="en-US" sz="2000" dirty="0" err="1">
                <a:solidFill>
                  <a:srgbClr val="CE9178"/>
                </a:solidFill>
                <a:latin typeface="Consolas" panose="020B0609020204030204" pitchFamily="49" charset="0"/>
              </a:rPr>
              <a:t>gia</a:t>
            </a:r>
            <a:r>
              <a:rPr lang="en-US" sz="2000" dirty="0">
                <a:solidFill>
                  <a:srgbClr val="CE9178"/>
                </a:solidFill>
                <a:latin typeface="Consolas" panose="020B0609020204030204" pitchFamily="49" charset="0"/>
              </a:rPr>
              <a:t> tri so </a:t>
            </a:r>
            <a:r>
              <a:rPr lang="en-US" sz="2000" dirty="0" err="1">
                <a:solidFill>
                  <a:srgbClr val="CE9178"/>
                </a:solidFill>
                <a:latin typeface="Consolas" panose="020B0609020204030204" pitchFamily="49" charset="0"/>
              </a:rPr>
              <a:t>nguyen</a:t>
            </a:r>
            <a:r>
              <a:rPr lang="en-US" sz="2000" dirty="0">
                <a:solidFill>
                  <a:srgbClr val="CE9178"/>
                </a:solidFill>
                <a:latin typeface="Consolas" panose="020B0609020204030204" pitchFamily="49" charset="0"/>
              </a:rPr>
              <a:t> </a:t>
            </a:r>
            <a:r>
              <a:rPr lang="en-US" sz="2000" dirty="0" err="1">
                <a:solidFill>
                  <a:srgbClr val="CE9178"/>
                </a:solidFill>
                <a:latin typeface="Consolas" panose="020B0609020204030204" pitchFamily="49" charset="0"/>
              </a:rPr>
              <a:t>khong</a:t>
            </a:r>
            <a:r>
              <a:rPr lang="en-US" sz="2000" dirty="0">
                <a:solidFill>
                  <a:srgbClr val="CE9178"/>
                </a:solidFill>
                <a:latin typeface="Consolas" panose="020B0609020204030204" pitchFamily="49" charset="0"/>
              </a:rPr>
              <a:t> am: "</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scanf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a:t>
            </a:r>
            <a:r>
              <a:rPr lang="en-US" sz="2000" dirty="0" err="1">
                <a:solidFill>
                  <a:srgbClr val="9CDCFE"/>
                </a:solidFill>
                <a:latin typeface="Consolas" panose="020B0609020204030204" pitchFamily="49" charset="0"/>
              </a:rPr>
              <a:t>d</a:t>
            </a:r>
            <a:r>
              <a:rPr lang="en-US" sz="2000" dirty="0" err="1">
                <a:solidFill>
                  <a:srgbClr val="CE9178"/>
                </a:solidFill>
                <a:latin typeface="Consolas" panose="020B0609020204030204" pitchFamily="49" charset="0"/>
              </a:rPr>
              <a:t>"</a:t>
            </a:r>
            <a:r>
              <a:rPr lang="en-US" sz="2000" dirty="0" err="1">
                <a:solidFill>
                  <a:srgbClr val="D4D4D4"/>
                </a:solidFill>
                <a:latin typeface="Consolas" panose="020B0609020204030204" pitchFamily="49" charset="0"/>
              </a:rPr>
              <a:t>,&amp;</a:t>
            </a:r>
            <a:r>
              <a:rPr lang="en-US" sz="2000" dirty="0" err="1">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switch</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 {</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B5CEA8"/>
                </a:solidFill>
                <a:latin typeface="Consolas" panose="020B0609020204030204" pitchFamily="49" charset="0"/>
              </a:rPr>
              <a:t>1</a:t>
            </a:r>
            <a:r>
              <a:rPr lang="en-US" sz="2000" dirty="0">
                <a:solidFill>
                  <a:srgbClr val="D4D4D4"/>
                </a:solidFill>
                <a:latin typeface="Consolas" panose="020B0609020204030204" pitchFamily="49" charset="0"/>
              </a:rPr>
              <a:t>: </a:t>
            </a:r>
            <a:r>
              <a:rPr lang="en-US" sz="2000" err="1">
                <a:solidFill>
                  <a:srgbClr val="DCDCAA"/>
                </a:solidFill>
                <a:latin typeface="Consolas" panose="020B0609020204030204" pitchFamily="49" charset="0"/>
              </a:rPr>
              <a:t>printf</a:t>
            </a:r>
            <a:r>
              <a:rPr lang="en-US" sz="2000" smtClean="0">
                <a:solidFill>
                  <a:srgbClr val="D4D4D4"/>
                </a:solidFill>
                <a:latin typeface="Consolas" panose="020B0609020204030204" pitchFamily="49" charset="0"/>
              </a:rPr>
              <a:t>(</a:t>
            </a:r>
            <a:r>
              <a:rPr lang="en-US" sz="2000" smtClean="0">
                <a:solidFill>
                  <a:srgbClr val="CE9178"/>
                </a:solidFill>
                <a:latin typeface="Consolas" panose="020B0609020204030204" pitchFamily="49" charset="0"/>
              </a:rPr>
              <a:t>"</a:t>
            </a:r>
            <a:r>
              <a:rPr lang="en-US" sz="2000" smtClean="0">
                <a:solidFill>
                  <a:srgbClr val="9CDCFE"/>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-&gt; One </a:t>
            </a:r>
            <a:r>
              <a:rPr lang="en-US" sz="2000" dirty="0">
                <a:solidFill>
                  <a:srgbClr val="D7BA7D"/>
                </a:solidFill>
                <a:latin typeface="Consolas" panose="020B0609020204030204" pitchFamily="49" charset="0"/>
              </a:rPr>
              <a:t>\</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B5CEA8"/>
                </a:solidFill>
                <a:latin typeface="Consolas" panose="020B0609020204030204" pitchFamily="49" charset="0"/>
              </a:rPr>
              <a:t>2</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-&gt; Two </a:t>
            </a:r>
            <a:r>
              <a:rPr lang="en-US" sz="2000" dirty="0">
                <a:solidFill>
                  <a:srgbClr val="D7BA7D"/>
                </a:solidFill>
                <a:latin typeface="Consolas" panose="020B0609020204030204" pitchFamily="49" charset="0"/>
              </a:rPr>
              <a:t>\</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B5CEA8"/>
                </a:solidFill>
                <a:latin typeface="Consolas" panose="020B0609020204030204" pitchFamily="49" charset="0"/>
              </a:rPr>
              <a:t>3</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-&gt; Three </a:t>
            </a:r>
            <a:r>
              <a:rPr lang="en-US" sz="2000" dirty="0">
                <a:solidFill>
                  <a:srgbClr val="D7BA7D"/>
                </a:solidFill>
                <a:latin typeface="Consolas" panose="020B0609020204030204" pitchFamily="49" charset="0"/>
              </a:rPr>
              <a:t>\</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B5CEA8"/>
                </a:solidFill>
                <a:latin typeface="Consolas" panose="020B0609020204030204" pitchFamily="49" charset="0"/>
              </a:rPr>
              <a:t>4</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-&gt; Four </a:t>
            </a:r>
            <a:r>
              <a:rPr lang="en-US" sz="2000" dirty="0">
                <a:solidFill>
                  <a:srgbClr val="D7BA7D"/>
                </a:solidFill>
                <a:latin typeface="Consolas" panose="020B0609020204030204" pitchFamily="49" charset="0"/>
              </a:rPr>
              <a:t>\</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B5CEA8"/>
                </a:solidFill>
                <a:latin typeface="Consolas" panose="020B0609020204030204" pitchFamily="49" charset="0"/>
              </a:rPr>
              <a:t>5</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-&gt; Five </a:t>
            </a:r>
            <a:r>
              <a:rPr lang="en-US" sz="2000" dirty="0">
                <a:solidFill>
                  <a:srgbClr val="D7BA7D"/>
                </a:solidFill>
                <a:latin typeface="Consolas" panose="020B0609020204030204" pitchFamily="49" charset="0"/>
              </a:rPr>
              <a:t>\</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B5CEA8"/>
                </a:solidFill>
                <a:latin typeface="Consolas" panose="020B0609020204030204" pitchFamily="49" charset="0"/>
              </a:rPr>
              <a:t>6</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-&gt; Six </a:t>
            </a:r>
            <a:r>
              <a:rPr lang="en-US" sz="2000" dirty="0">
                <a:solidFill>
                  <a:srgbClr val="D7BA7D"/>
                </a:solidFill>
                <a:latin typeface="Consolas" panose="020B0609020204030204" pitchFamily="49" charset="0"/>
              </a:rPr>
              <a:t>\</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B5CEA8"/>
                </a:solidFill>
                <a:latin typeface="Consolas" panose="020B0609020204030204" pitchFamily="49" charset="0"/>
              </a:rPr>
              <a:t>7</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-&gt; Seven </a:t>
            </a:r>
            <a:r>
              <a:rPr lang="en-US" sz="2000" dirty="0">
                <a:solidFill>
                  <a:srgbClr val="D7BA7D"/>
                </a:solidFill>
                <a:latin typeface="Consolas" panose="020B0609020204030204" pitchFamily="49" charset="0"/>
              </a:rPr>
              <a:t>\</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B5CEA8"/>
                </a:solidFill>
                <a:latin typeface="Consolas" panose="020B0609020204030204" pitchFamily="49" charset="0"/>
              </a:rPr>
              <a:t>8</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-&gt; Eight </a:t>
            </a:r>
            <a:r>
              <a:rPr lang="en-US" sz="2000" dirty="0">
                <a:solidFill>
                  <a:srgbClr val="D7BA7D"/>
                </a:solidFill>
                <a:latin typeface="Consolas" panose="020B0609020204030204" pitchFamily="49" charset="0"/>
              </a:rPr>
              <a:t>\</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B5CEA8"/>
                </a:solidFill>
                <a:latin typeface="Consolas" panose="020B0609020204030204" pitchFamily="49" charset="0"/>
              </a:rPr>
              <a:t>9</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-&gt; Nine </a:t>
            </a:r>
            <a:r>
              <a:rPr lang="en-US" sz="2000" dirty="0">
                <a:solidFill>
                  <a:srgbClr val="D7BA7D"/>
                </a:solidFill>
                <a:latin typeface="Consolas" panose="020B0609020204030204" pitchFamily="49" charset="0"/>
              </a:rPr>
              <a:t>\</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B5CEA8"/>
                </a:solidFill>
                <a:latin typeface="Consolas" panose="020B0609020204030204" pitchFamily="49" charset="0"/>
              </a:rPr>
              <a:t>10</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-&gt; Ten </a:t>
            </a:r>
            <a:r>
              <a:rPr lang="en-US" sz="2000" dirty="0">
                <a:solidFill>
                  <a:srgbClr val="D7BA7D"/>
                </a:solidFill>
                <a:latin typeface="Consolas" panose="020B0609020204030204" pitchFamily="49" charset="0"/>
              </a:rPr>
              <a:t>\</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N</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default</a:t>
            </a:r>
            <a:r>
              <a:rPr lang="en-US" sz="2000" dirty="0">
                <a:solidFill>
                  <a:srgbClr val="D4D4D4"/>
                </a:solidFill>
                <a:latin typeface="Consolas" panose="020B0609020204030204" pitchFamily="49" charset="0"/>
              </a:rPr>
              <a:t> :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err="1">
                <a:solidFill>
                  <a:srgbClr val="CE9178"/>
                </a:solidFill>
                <a:latin typeface="Consolas" panose="020B0609020204030204" pitchFamily="49" charset="0"/>
              </a:rPr>
              <a:t>Khong</a:t>
            </a:r>
            <a:r>
              <a:rPr lang="en-US" sz="2000" dirty="0">
                <a:solidFill>
                  <a:srgbClr val="CE9178"/>
                </a:solidFill>
                <a:latin typeface="Consolas" panose="020B0609020204030204" pitchFamily="49" charset="0"/>
              </a:rPr>
              <a:t> </a:t>
            </a:r>
            <a:r>
              <a:rPr lang="en-US" sz="2000" dirty="0" err="1">
                <a:solidFill>
                  <a:srgbClr val="CE9178"/>
                </a:solidFill>
                <a:latin typeface="Consolas" panose="020B0609020204030204" pitchFamily="49" charset="0"/>
              </a:rPr>
              <a:t>thoa</a:t>
            </a:r>
            <a:r>
              <a:rPr lang="en-US" sz="2000" dirty="0">
                <a:solidFill>
                  <a:srgbClr val="CE9178"/>
                </a:solidFill>
                <a:latin typeface="Consolas" panose="020B0609020204030204" pitchFamily="49" charset="0"/>
              </a:rPr>
              <a:t> man </a:t>
            </a:r>
            <a:r>
              <a:rPr lang="en-US" sz="2000" dirty="0" err="1">
                <a:solidFill>
                  <a:srgbClr val="CE9178"/>
                </a:solidFill>
                <a:latin typeface="Consolas" panose="020B0609020204030204" pitchFamily="49" charset="0"/>
              </a:rPr>
              <a:t>dieu</a:t>
            </a:r>
            <a:r>
              <a:rPr lang="en-US" sz="2000" dirty="0">
                <a:solidFill>
                  <a:srgbClr val="CE9178"/>
                </a:solidFill>
                <a:latin typeface="Consolas" panose="020B0609020204030204" pitchFamily="49" charset="0"/>
              </a:rPr>
              <a:t> </a:t>
            </a:r>
            <a:r>
              <a:rPr lang="en-US" sz="2000" dirty="0" err="1">
                <a:solidFill>
                  <a:srgbClr val="CE9178"/>
                </a:solidFill>
                <a:latin typeface="Consolas" panose="020B0609020204030204" pitchFamily="49" charset="0"/>
              </a:rPr>
              <a:t>kien</a:t>
            </a:r>
            <a:r>
              <a:rPr lang="en-US" sz="2000" dirty="0">
                <a:solidFill>
                  <a:srgbClr val="CE9178"/>
                </a:solidFill>
                <a:latin typeface="Consolas" panose="020B0609020204030204" pitchFamily="49" charset="0"/>
              </a:rPr>
              <a:t> [1..10] </a:t>
            </a:r>
            <a:r>
              <a:rPr lang="en-US" sz="2000" dirty="0">
                <a:solidFill>
                  <a:srgbClr val="D7BA7D"/>
                </a:solidFill>
                <a:latin typeface="Consolas" panose="020B0609020204030204" pitchFamily="49" charset="0"/>
              </a:rPr>
              <a:t>\n</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p>
          <a:p>
            <a:pPr marL="0" indent="0">
              <a:lnSpc>
                <a:spcPct val="100000"/>
              </a:lnSpc>
              <a:buNone/>
            </a:pPr>
            <a:r>
              <a:rPr lang="en-US" sz="2000" dirty="0">
                <a:solidFill>
                  <a:srgbClr val="D4D4D4"/>
                </a:solidFill>
                <a:latin typeface="Consolas" panose="020B0609020204030204" pitchFamily="49" charset="0"/>
              </a:rPr>
              <a:t>}</a:t>
            </a:r>
          </a:p>
          <a:p>
            <a:pPr marL="0" indent="0">
              <a:lnSpc>
                <a:spcPct val="100000"/>
              </a:lnSpc>
              <a:buNone/>
            </a:pPr>
            <a:endParaRPr lang="en-US" sz="20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134</a:t>
            </a:fld>
            <a:endParaRPr lang="en-US" dirty="0"/>
          </a:p>
        </p:txBody>
      </p:sp>
    </p:spTree>
    <p:extLst>
      <p:ext uri="{BB962C8B-B14F-4D97-AF65-F5344CB8AC3E}">
        <p14:creationId xmlns:p14="http://schemas.microsoft.com/office/powerpoint/2010/main" val="112899696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1 - </a:t>
            </a:r>
            <a:r>
              <a:rPr lang="en-US" dirty="0" err="1"/>
              <a:t>Từ</a:t>
            </a:r>
            <a:r>
              <a:rPr lang="en-US" dirty="0"/>
              <a:t> </a:t>
            </a:r>
            <a:r>
              <a:rPr lang="en-US" dirty="0" err="1"/>
              <a:t>vựng</a:t>
            </a:r>
            <a:r>
              <a:rPr lang="en-US" dirty="0"/>
              <a:t> </a:t>
            </a:r>
            <a:r>
              <a:rPr lang="en-US" dirty="0" err="1"/>
              <a:t>tiếng</a:t>
            </a:r>
            <a:r>
              <a:rPr lang="en-US" dirty="0"/>
              <a:t> </a:t>
            </a:r>
            <a:r>
              <a:rPr lang="en-US" dirty="0" err="1"/>
              <a:t>anh</a:t>
            </a:r>
            <a:endParaRPr lang="en-US" dirty="0"/>
          </a:p>
        </p:txBody>
      </p:sp>
      <p:pic>
        <p:nvPicPr>
          <p:cNvPr id="5" name="Content Placeholder 4"/>
          <p:cNvPicPr>
            <a:picLocks noGrp="1" noChangeAspect="1"/>
          </p:cNvPicPr>
          <p:nvPr>
            <p:ph idx="1"/>
          </p:nvPr>
        </p:nvPicPr>
        <p:blipFill>
          <a:blip r:embed="rId2"/>
          <a:stretch>
            <a:fillRect/>
          </a:stretch>
        </p:blipFill>
        <p:spPr>
          <a:xfrm>
            <a:off x="3505200" y="1897313"/>
            <a:ext cx="2850127" cy="381033"/>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135</a:t>
            </a:fld>
            <a:endParaRPr lang="en-US" dirty="0"/>
          </a:p>
        </p:txBody>
      </p:sp>
      <p:pic>
        <p:nvPicPr>
          <p:cNvPr id="6" name="Picture 5"/>
          <p:cNvPicPr>
            <a:picLocks noChangeAspect="1"/>
          </p:cNvPicPr>
          <p:nvPr/>
        </p:nvPicPr>
        <p:blipFill>
          <a:blip r:embed="rId3"/>
          <a:stretch>
            <a:fillRect/>
          </a:stretch>
        </p:blipFill>
        <p:spPr>
          <a:xfrm>
            <a:off x="4697609" y="3242294"/>
            <a:ext cx="2796782" cy="373412"/>
          </a:xfrm>
          <a:prstGeom prst="rect">
            <a:avLst/>
          </a:prstGeom>
        </p:spPr>
      </p:pic>
      <p:pic>
        <p:nvPicPr>
          <p:cNvPr id="7" name="Picture 6"/>
          <p:cNvPicPr>
            <a:picLocks noChangeAspect="1"/>
          </p:cNvPicPr>
          <p:nvPr/>
        </p:nvPicPr>
        <p:blipFill>
          <a:blip r:embed="rId4"/>
          <a:stretch>
            <a:fillRect/>
          </a:stretch>
        </p:blipFill>
        <p:spPr>
          <a:xfrm>
            <a:off x="2216906" y="4271196"/>
            <a:ext cx="7732230" cy="902914"/>
          </a:xfrm>
          <a:prstGeom prst="rect">
            <a:avLst/>
          </a:prstGeom>
        </p:spPr>
      </p:pic>
      <p:pic>
        <p:nvPicPr>
          <p:cNvPr id="8" name="Content Placeholder 4"/>
          <p:cNvPicPr>
            <a:picLocks noChangeAspect="1"/>
          </p:cNvPicPr>
          <p:nvPr/>
        </p:nvPicPr>
        <p:blipFill>
          <a:blip r:embed="rId2"/>
          <a:stretch>
            <a:fillRect/>
          </a:stretch>
        </p:blipFill>
        <p:spPr bwMode="auto">
          <a:xfrm>
            <a:off x="2207695" y="1551066"/>
            <a:ext cx="7741441" cy="104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3"/>
          <a:stretch>
            <a:fillRect/>
          </a:stretch>
        </p:blipFill>
        <p:spPr>
          <a:xfrm>
            <a:off x="2242864" y="2944710"/>
            <a:ext cx="7706272" cy="1028902"/>
          </a:xfrm>
          <a:prstGeom prst="rect">
            <a:avLst/>
          </a:prstGeom>
        </p:spPr>
      </p:pic>
    </p:spTree>
    <p:extLst>
      <p:ext uri="{BB962C8B-B14F-4D97-AF65-F5344CB8AC3E}">
        <p14:creationId xmlns:p14="http://schemas.microsoft.com/office/powerpoint/2010/main" val="186448853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smtClean="0"/>
              <a:t>2 – </a:t>
            </a:r>
            <a:r>
              <a:rPr lang="en-US" dirty="0" err="1" smtClean="0"/>
              <a:t>Ngày</a:t>
            </a:r>
            <a:r>
              <a:rPr lang="en-US" dirty="0" smtClean="0"/>
              <a:t> </a:t>
            </a:r>
            <a:r>
              <a:rPr lang="en-US" dirty="0" err="1" smtClean="0"/>
              <a:t>trong</a:t>
            </a:r>
            <a:r>
              <a:rPr lang="en-US" dirty="0" smtClean="0"/>
              <a:t> </a:t>
            </a:r>
            <a:r>
              <a:rPr lang="en-US" dirty="0" err="1" smtClean="0"/>
              <a:t>tuần</a:t>
            </a:r>
            <a:endParaRPr lang="en-US" dirty="0"/>
          </a:p>
        </p:txBody>
      </p:sp>
      <p:sp>
        <p:nvSpPr>
          <p:cNvPr id="3" name="Content Placeholder 2"/>
          <p:cNvSpPr>
            <a:spLocks noGrp="1"/>
          </p:cNvSpPr>
          <p:nvPr>
            <p:ph idx="1"/>
          </p:nvPr>
        </p:nvSpPr>
        <p:spPr/>
        <p:txBody>
          <a:bodyPr/>
          <a:lstStyle/>
          <a:p>
            <a:pPr>
              <a:tabLst>
                <a:tab pos="2571750" algn="l"/>
              </a:tabLst>
            </a:pPr>
            <a:r>
              <a:rPr lang="vi-VN" sz="3600" dirty="0"/>
              <a:t>Nhập vào số nguyên không âm, </a:t>
            </a:r>
            <a:r>
              <a:rPr lang="vi-VN" sz="3600" dirty="0" smtClean="0"/>
              <a:t>đưa</a:t>
            </a:r>
            <a:r>
              <a:rPr lang="en-US" sz="3600" dirty="0" smtClean="0"/>
              <a:t> </a:t>
            </a:r>
            <a:r>
              <a:rPr lang="vi-VN" sz="3600" dirty="0" smtClean="0"/>
              <a:t>ra </a:t>
            </a:r>
            <a:r>
              <a:rPr lang="vi-VN" sz="3600" dirty="0"/>
              <a:t>ngày trong tuần tương ứng (</a:t>
            </a:r>
            <a:r>
              <a:rPr lang="vi-VN" sz="3600" dirty="0" smtClean="0"/>
              <a:t>theo</a:t>
            </a:r>
            <a:r>
              <a:rPr lang="en-US" sz="3600" dirty="0" smtClean="0"/>
              <a:t> </a:t>
            </a:r>
            <a:r>
              <a:rPr lang="vi-VN" sz="3600" dirty="0" smtClean="0"/>
              <a:t>số </a:t>
            </a:r>
            <a:r>
              <a:rPr lang="vi-VN" sz="3600" dirty="0"/>
              <a:t>dư khi chia cho 7).</a:t>
            </a:r>
            <a:endParaRPr lang="en-US" sz="36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136</a:t>
            </a:fld>
            <a:endParaRPr lang="en-US" dirty="0"/>
          </a:p>
        </p:txBody>
      </p:sp>
    </p:spTree>
    <p:extLst>
      <p:ext uri="{BB962C8B-B14F-4D97-AF65-F5344CB8AC3E}">
        <p14:creationId xmlns:p14="http://schemas.microsoft.com/office/powerpoint/2010/main" val="205932984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2 – </a:t>
            </a:r>
            <a:r>
              <a:rPr lang="en-US" dirty="0" err="1"/>
              <a:t>Ngày</a:t>
            </a:r>
            <a:r>
              <a:rPr lang="en-US" dirty="0"/>
              <a:t> </a:t>
            </a:r>
            <a:r>
              <a:rPr lang="en-US" dirty="0" err="1"/>
              <a:t>trong</a:t>
            </a:r>
            <a:r>
              <a:rPr lang="en-US" dirty="0"/>
              <a:t> </a:t>
            </a:r>
            <a:r>
              <a:rPr lang="en-US" dirty="0" err="1"/>
              <a:t>tuần</a:t>
            </a:r>
            <a:endParaRPr lang="en-US" dirty="0"/>
          </a:p>
        </p:txBody>
      </p:sp>
      <p:sp>
        <p:nvSpPr>
          <p:cNvPr id="3" name="Content Placeholder 2"/>
          <p:cNvSpPr>
            <a:spLocks noGrp="1"/>
          </p:cNvSpPr>
          <p:nvPr>
            <p:ph idx="1"/>
          </p:nvPr>
        </p:nvSpPr>
        <p:spPr>
          <a:xfrm>
            <a:off x="533400" y="990600"/>
            <a:ext cx="11125200" cy="5486399"/>
          </a:xfrm>
          <a:solidFill>
            <a:schemeClr val="tx1">
              <a:lumMod val="85000"/>
              <a:lumOff val="15000"/>
            </a:schemeClr>
          </a:solidFill>
        </p:spPr>
        <p:txBody>
          <a:bodyPr/>
          <a:lstStyle/>
          <a:p>
            <a:pPr marL="0" indent="0">
              <a:lnSpc>
                <a:spcPct val="100000"/>
              </a:lnSpc>
              <a:buNone/>
            </a:pPr>
            <a:r>
              <a:rPr lang="en-US" sz="2200" dirty="0">
                <a:solidFill>
                  <a:srgbClr val="C586C0"/>
                </a:solidFill>
                <a:latin typeface="Consolas" panose="020B0609020204030204" pitchFamily="49" charset="0"/>
              </a:rPr>
              <a:t>#include</a:t>
            </a:r>
            <a:r>
              <a:rPr lang="en-US" sz="2200" dirty="0">
                <a:solidFill>
                  <a:srgbClr val="569CD6"/>
                </a:solidFill>
                <a:latin typeface="Consolas" panose="020B0609020204030204" pitchFamily="49" charset="0"/>
              </a:rPr>
              <a:t> </a:t>
            </a:r>
            <a:r>
              <a:rPr lang="en-US" sz="2200" dirty="0">
                <a:solidFill>
                  <a:srgbClr val="CE9178"/>
                </a:solidFill>
                <a:latin typeface="Consolas" panose="020B0609020204030204" pitchFamily="49" charset="0"/>
              </a:rPr>
              <a:t>&lt;</a:t>
            </a:r>
            <a:r>
              <a:rPr lang="en-US" sz="2200" dirty="0" err="1">
                <a:solidFill>
                  <a:srgbClr val="CE9178"/>
                </a:solidFill>
                <a:latin typeface="Consolas" panose="020B0609020204030204" pitchFamily="49" charset="0"/>
              </a:rPr>
              <a:t>conio.h</a:t>
            </a:r>
            <a:r>
              <a:rPr lang="en-US" sz="2200" dirty="0">
                <a:solidFill>
                  <a:srgbClr val="CE9178"/>
                </a:solidFill>
                <a:latin typeface="Consolas" panose="020B0609020204030204" pitchFamily="49" charset="0"/>
              </a:rPr>
              <a:t>&gt;</a:t>
            </a:r>
            <a:endParaRPr lang="en-US" sz="2200" dirty="0">
              <a:solidFill>
                <a:srgbClr val="D4D4D4"/>
              </a:solidFill>
              <a:latin typeface="Consolas" panose="020B0609020204030204" pitchFamily="49" charset="0"/>
            </a:endParaRPr>
          </a:p>
          <a:p>
            <a:pPr marL="0" indent="0">
              <a:lnSpc>
                <a:spcPct val="100000"/>
              </a:lnSpc>
              <a:buNone/>
            </a:pPr>
            <a:r>
              <a:rPr lang="en-US" sz="2200" dirty="0">
                <a:solidFill>
                  <a:srgbClr val="C586C0"/>
                </a:solidFill>
                <a:latin typeface="Consolas" panose="020B0609020204030204" pitchFamily="49" charset="0"/>
              </a:rPr>
              <a:t>#include</a:t>
            </a:r>
            <a:r>
              <a:rPr lang="en-US" sz="2200" dirty="0">
                <a:solidFill>
                  <a:srgbClr val="569CD6"/>
                </a:solidFill>
                <a:latin typeface="Consolas" panose="020B0609020204030204" pitchFamily="49" charset="0"/>
              </a:rPr>
              <a:t> </a:t>
            </a:r>
            <a:r>
              <a:rPr lang="en-US" sz="2200" dirty="0">
                <a:solidFill>
                  <a:srgbClr val="CE9178"/>
                </a:solidFill>
                <a:latin typeface="Consolas" panose="020B0609020204030204" pitchFamily="49" charset="0"/>
              </a:rPr>
              <a:t>&lt;</a:t>
            </a:r>
            <a:r>
              <a:rPr lang="en-US" sz="2200" dirty="0" err="1">
                <a:solidFill>
                  <a:srgbClr val="CE9178"/>
                </a:solidFill>
                <a:latin typeface="Consolas" panose="020B0609020204030204" pitchFamily="49" charset="0"/>
              </a:rPr>
              <a:t>stdio.h</a:t>
            </a:r>
            <a:r>
              <a:rPr lang="en-US" sz="2200" dirty="0">
                <a:solidFill>
                  <a:srgbClr val="CE9178"/>
                </a:solidFill>
                <a:latin typeface="Consolas" panose="020B0609020204030204" pitchFamily="49" charset="0"/>
              </a:rPr>
              <a:t>&gt;</a:t>
            </a:r>
            <a:endParaRPr lang="en-US" sz="2200" dirty="0">
              <a:solidFill>
                <a:srgbClr val="D4D4D4"/>
              </a:solidFill>
              <a:latin typeface="Consolas" panose="020B0609020204030204" pitchFamily="49" charset="0"/>
            </a:endParaRPr>
          </a:p>
          <a:p>
            <a:pPr marL="0" indent="0">
              <a:lnSpc>
                <a:spcPct val="100000"/>
              </a:lnSpc>
              <a:buNone/>
            </a:pPr>
            <a:r>
              <a:rPr lang="en-US" sz="2200" dirty="0">
                <a:solidFill>
                  <a:srgbClr val="569CD6"/>
                </a:solidFill>
                <a:latin typeface="Consolas" panose="020B0609020204030204" pitchFamily="49" charset="0"/>
              </a:rPr>
              <a:t>void</a:t>
            </a:r>
            <a:r>
              <a:rPr lang="en-US" sz="2200" dirty="0">
                <a:solidFill>
                  <a:srgbClr val="D4D4D4"/>
                </a:solidFill>
                <a:latin typeface="Consolas" panose="020B0609020204030204" pitchFamily="49" charset="0"/>
              </a:rPr>
              <a:t> </a:t>
            </a:r>
            <a:r>
              <a:rPr lang="en-US" sz="2200" dirty="0">
                <a:solidFill>
                  <a:srgbClr val="DCDCAA"/>
                </a:solidFill>
                <a:latin typeface="Consolas" panose="020B0609020204030204" pitchFamily="49" charset="0"/>
              </a:rPr>
              <a:t>main</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569CD6"/>
                </a:solidFill>
                <a:latin typeface="Consolas" panose="020B0609020204030204" pitchFamily="49" charset="0"/>
              </a:rPr>
              <a:t>int</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a</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a:t>
            </a:r>
            <a:r>
              <a:rPr lang="en-US" sz="2200" dirty="0">
                <a:solidFill>
                  <a:srgbClr val="D7BA7D"/>
                </a:solidFill>
                <a:latin typeface="Consolas" panose="020B0609020204030204" pitchFamily="49" charset="0"/>
              </a:rPr>
              <a:t>\</a:t>
            </a:r>
            <a:r>
              <a:rPr lang="en-US" sz="2200" dirty="0" err="1">
                <a:solidFill>
                  <a:srgbClr val="D7BA7D"/>
                </a:solidFill>
                <a:latin typeface="Consolas" panose="020B0609020204030204" pitchFamily="49" charset="0"/>
              </a:rPr>
              <a:t>n</a:t>
            </a:r>
            <a:r>
              <a:rPr lang="en-US" sz="2200" dirty="0" err="1">
                <a:solidFill>
                  <a:srgbClr val="CE9178"/>
                </a:solidFill>
                <a:latin typeface="Consolas" panose="020B0609020204030204" pitchFamily="49" charset="0"/>
              </a:rPr>
              <a:t>Nhap</a:t>
            </a:r>
            <a:r>
              <a:rPr lang="en-US" sz="2200" dirty="0">
                <a:solidFill>
                  <a:srgbClr val="CE9178"/>
                </a:solidFill>
                <a:latin typeface="Consolas" panose="020B0609020204030204" pitchFamily="49" charset="0"/>
              </a:rPr>
              <a:t> mot </a:t>
            </a:r>
            <a:r>
              <a:rPr lang="en-US" sz="2200" dirty="0" err="1">
                <a:solidFill>
                  <a:srgbClr val="CE9178"/>
                </a:solidFill>
                <a:latin typeface="Consolas" panose="020B0609020204030204" pitchFamily="49" charset="0"/>
              </a:rPr>
              <a:t>gia</a:t>
            </a:r>
            <a:r>
              <a:rPr lang="en-US" sz="2200" dirty="0">
                <a:solidFill>
                  <a:srgbClr val="CE9178"/>
                </a:solidFill>
                <a:latin typeface="Consolas" panose="020B0609020204030204" pitchFamily="49" charset="0"/>
              </a:rPr>
              <a:t> tri so </a:t>
            </a:r>
            <a:r>
              <a:rPr lang="en-US" sz="2200" dirty="0" err="1">
                <a:solidFill>
                  <a:srgbClr val="CE9178"/>
                </a:solidFill>
                <a:latin typeface="Consolas" panose="020B0609020204030204" pitchFamily="49" charset="0"/>
              </a:rPr>
              <a:t>nguyen</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khong</a:t>
            </a:r>
            <a:r>
              <a:rPr lang="en-US" sz="2200" dirty="0">
                <a:solidFill>
                  <a:srgbClr val="CE9178"/>
                </a:solidFill>
                <a:latin typeface="Consolas" panose="020B0609020204030204" pitchFamily="49" charset="0"/>
              </a:rPr>
              <a:t> am: "</a:t>
            </a: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scanf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a:t>
            </a:r>
            <a:r>
              <a:rPr lang="en-US" sz="2200" dirty="0">
                <a:solidFill>
                  <a:srgbClr val="9CDCFE"/>
                </a:solidFill>
                <a:latin typeface="Consolas" panose="020B0609020204030204" pitchFamily="49" charset="0"/>
              </a:rPr>
              <a:t>%</a:t>
            </a:r>
            <a:r>
              <a:rPr lang="en-US" sz="2200" dirty="0" err="1">
                <a:solidFill>
                  <a:srgbClr val="9CDCFE"/>
                </a:solidFill>
                <a:latin typeface="Consolas" panose="020B0609020204030204" pitchFamily="49" charset="0"/>
              </a:rPr>
              <a:t>d</a:t>
            </a:r>
            <a:r>
              <a:rPr lang="en-US" sz="2200" dirty="0" err="1">
                <a:solidFill>
                  <a:srgbClr val="CE9178"/>
                </a:solidFill>
                <a:latin typeface="Consolas" panose="020B0609020204030204" pitchFamily="49" charset="0"/>
              </a:rPr>
              <a:t>"</a:t>
            </a:r>
            <a:r>
              <a:rPr lang="en-US" sz="2200" dirty="0" err="1">
                <a:solidFill>
                  <a:srgbClr val="D4D4D4"/>
                </a:solidFill>
                <a:latin typeface="Consolas" panose="020B0609020204030204" pitchFamily="49" charset="0"/>
              </a:rPr>
              <a:t>,&amp;</a:t>
            </a:r>
            <a:r>
              <a:rPr lang="en-US" sz="2200" dirty="0" err="1">
                <a:solidFill>
                  <a:srgbClr val="9CDCFE"/>
                </a:solidFill>
                <a:latin typeface="Consolas" panose="020B0609020204030204" pitchFamily="49" charset="0"/>
              </a:rPr>
              <a:t>a</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switch</a:t>
            </a:r>
            <a:r>
              <a:rPr lang="en-US" sz="2200" dirty="0">
                <a:solidFill>
                  <a:srgbClr val="D4D4D4"/>
                </a:solidFill>
                <a:latin typeface="Consolas" panose="020B0609020204030204" pitchFamily="49" charset="0"/>
              </a:rPr>
              <a:t>(</a:t>
            </a:r>
            <a:r>
              <a:rPr lang="en-US" sz="2200" dirty="0">
                <a:solidFill>
                  <a:srgbClr val="9CDCFE"/>
                </a:solidFill>
                <a:latin typeface="Consolas" panose="020B0609020204030204" pitchFamily="49" charset="0"/>
              </a:rPr>
              <a:t>a</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7</a:t>
            </a:r>
            <a:r>
              <a:rPr lang="en-US" sz="2200" dirty="0">
                <a:solidFill>
                  <a:srgbClr val="D4D4D4"/>
                </a:solidFill>
                <a:latin typeface="Consolas" panose="020B0609020204030204" pitchFamily="49" charset="0"/>
              </a:rPr>
              <a:t>) {</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case</a:t>
            </a:r>
            <a:r>
              <a:rPr lang="en-US" sz="2200" dirty="0">
                <a:solidFill>
                  <a:srgbClr val="D4D4D4"/>
                </a:solidFill>
                <a:latin typeface="Consolas" panose="020B0609020204030204" pitchFamily="49" charset="0"/>
              </a:rPr>
              <a:t> </a:t>
            </a:r>
            <a:r>
              <a:rPr lang="en-US" sz="2200" dirty="0">
                <a:solidFill>
                  <a:srgbClr val="B5CEA8"/>
                </a:solidFill>
                <a:latin typeface="Consolas" panose="020B0609020204030204" pitchFamily="49" charset="0"/>
              </a:rPr>
              <a:t>0</a:t>
            </a: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 Chu </a:t>
            </a:r>
            <a:r>
              <a:rPr lang="en-US" sz="2200" dirty="0" err="1">
                <a:solidFill>
                  <a:srgbClr val="CE9178"/>
                </a:solidFill>
                <a:latin typeface="Consolas" panose="020B0609020204030204" pitchFamily="49" charset="0"/>
              </a:rPr>
              <a:t>nhat</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break</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case</a:t>
            </a:r>
            <a:r>
              <a:rPr lang="en-US" sz="2200" dirty="0">
                <a:solidFill>
                  <a:srgbClr val="D4D4D4"/>
                </a:solidFill>
                <a:latin typeface="Consolas" panose="020B0609020204030204" pitchFamily="49" charset="0"/>
              </a:rPr>
              <a:t> </a:t>
            </a:r>
            <a:r>
              <a:rPr lang="en-US" sz="2200" dirty="0">
                <a:solidFill>
                  <a:srgbClr val="B5CEA8"/>
                </a:solidFill>
                <a:latin typeface="Consolas" panose="020B0609020204030204" pitchFamily="49" charset="0"/>
              </a:rPr>
              <a:t>1</a:t>
            </a: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 Thu Hai"</a:t>
            </a: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break</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case</a:t>
            </a:r>
            <a:r>
              <a:rPr lang="en-US" sz="2200" dirty="0">
                <a:solidFill>
                  <a:srgbClr val="D4D4D4"/>
                </a:solidFill>
                <a:latin typeface="Consolas" panose="020B0609020204030204" pitchFamily="49" charset="0"/>
              </a:rPr>
              <a:t> </a:t>
            </a:r>
            <a:r>
              <a:rPr lang="en-US" sz="2200" dirty="0">
                <a:solidFill>
                  <a:srgbClr val="B5CEA8"/>
                </a:solidFill>
                <a:latin typeface="Consolas" panose="020B0609020204030204" pitchFamily="49" charset="0"/>
              </a:rPr>
              <a:t>2</a:t>
            </a: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 Thu Ba"</a:t>
            </a: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break</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case</a:t>
            </a:r>
            <a:r>
              <a:rPr lang="en-US" sz="2200" dirty="0">
                <a:solidFill>
                  <a:srgbClr val="D4D4D4"/>
                </a:solidFill>
                <a:latin typeface="Consolas" panose="020B0609020204030204" pitchFamily="49" charset="0"/>
              </a:rPr>
              <a:t> </a:t>
            </a:r>
            <a:r>
              <a:rPr lang="en-US" sz="2200" dirty="0">
                <a:solidFill>
                  <a:srgbClr val="B5CEA8"/>
                </a:solidFill>
                <a:latin typeface="Consolas" panose="020B0609020204030204" pitchFamily="49" charset="0"/>
              </a:rPr>
              <a:t>3</a:t>
            </a: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 Thu </a:t>
            </a:r>
            <a:r>
              <a:rPr lang="en-US" sz="2200" dirty="0" err="1">
                <a:solidFill>
                  <a:srgbClr val="CE9178"/>
                </a:solidFill>
                <a:latin typeface="Consolas" panose="020B0609020204030204" pitchFamily="49" charset="0"/>
              </a:rPr>
              <a:t>Tu</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break</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case</a:t>
            </a:r>
            <a:r>
              <a:rPr lang="en-US" sz="2200" dirty="0">
                <a:solidFill>
                  <a:srgbClr val="D4D4D4"/>
                </a:solidFill>
                <a:latin typeface="Consolas" panose="020B0609020204030204" pitchFamily="49" charset="0"/>
              </a:rPr>
              <a:t> </a:t>
            </a:r>
            <a:r>
              <a:rPr lang="en-US" sz="2200" dirty="0">
                <a:solidFill>
                  <a:srgbClr val="B5CEA8"/>
                </a:solidFill>
                <a:latin typeface="Consolas" panose="020B0609020204030204" pitchFamily="49" charset="0"/>
              </a:rPr>
              <a:t>4</a:t>
            </a: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 Thu Nam"</a:t>
            </a: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break</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case</a:t>
            </a:r>
            <a:r>
              <a:rPr lang="en-US" sz="2200" dirty="0">
                <a:solidFill>
                  <a:srgbClr val="D4D4D4"/>
                </a:solidFill>
                <a:latin typeface="Consolas" panose="020B0609020204030204" pitchFamily="49" charset="0"/>
              </a:rPr>
              <a:t> </a:t>
            </a:r>
            <a:r>
              <a:rPr lang="en-US" sz="2200" dirty="0">
                <a:solidFill>
                  <a:srgbClr val="B5CEA8"/>
                </a:solidFill>
                <a:latin typeface="Consolas" panose="020B0609020204030204" pitchFamily="49" charset="0"/>
              </a:rPr>
              <a:t>5</a:t>
            </a: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 Thu </a:t>
            </a:r>
            <a:r>
              <a:rPr lang="en-US" sz="2200" dirty="0" err="1">
                <a:solidFill>
                  <a:srgbClr val="CE9178"/>
                </a:solidFill>
                <a:latin typeface="Consolas" panose="020B0609020204030204" pitchFamily="49" charset="0"/>
              </a:rPr>
              <a:t>Sau</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break</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case</a:t>
            </a:r>
            <a:r>
              <a:rPr lang="en-US" sz="2200" dirty="0">
                <a:solidFill>
                  <a:srgbClr val="D4D4D4"/>
                </a:solidFill>
                <a:latin typeface="Consolas" panose="020B0609020204030204" pitchFamily="49" charset="0"/>
              </a:rPr>
              <a:t> </a:t>
            </a:r>
            <a:r>
              <a:rPr lang="en-US" sz="2200" dirty="0">
                <a:solidFill>
                  <a:srgbClr val="B5CEA8"/>
                </a:solidFill>
                <a:latin typeface="Consolas" panose="020B0609020204030204" pitchFamily="49" charset="0"/>
              </a:rPr>
              <a:t>6</a:t>
            </a: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 Thu Bay"</a:t>
            </a: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break</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getch</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a:t>
            </a:r>
          </a:p>
          <a:p>
            <a:pPr marL="0" indent="0">
              <a:lnSpc>
                <a:spcPct val="100000"/>
              </a:lnSpc>
              <a:buNone/>
            </a:pPr>
            <a:endParaRPr lang="en-US" sz="22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137</a:t>
            </a:fld>
            <a:endParaRPr lang="en-US" dirty="0"/>
          </a:p>
        </p:txBody>
      </p:sp>
    </p:spTree>
    <p:extLst>
      <p:ext uri="{BB962C8B-B14F-4D97-AF65-F5344CB8AC3E}">
        <p14:creationId xmlns:p14="http://schemas.microsoft.com/office/powerpoint/2010/main" val="25573794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2 – </a:t>
            </a:r>
            <a:r>
              <a:rPr lang="en-US" dirty="0" err="1"/>
              <a:t>Ngày</a:t>
            </a:r>
            <a:r>
              <a:rPr lang="en-US" dirty="0"/>
              <a:t> </a:t>
            </a:r>
            <a:r>
              <a:rPr lang="en-US" dirty="0" err="1"/>
              <a:t>trong</a:t>
            </a:r>
            <a:r>
              <a:rPr lang="en-US" dirty="0"/>
              <a:t> </a:t>
            </a:r>
            <a:r>
              <a:rPr lang="en-US" dirty="0" err="1"/>
              <a:t>tuần</a:t>
            </a:r>
            <a:endParaRPr lang="en-US" dirty="0"/>
          </a:p>
        </p:txBody>
      </p:sp>
      <p:pic>
        <p:nvPicPr>
          <p:cNvPr id="5" name="Content Placeholder 4"/>
          <p:cNvPicPr>
            <a:picLocks noGrp="1" noChangeAspect="1"/>
          </p:cNvPicPr>
          <p:nvPr>
            <p:ph idx="1"/>
          </p:nvPr>
        </p:nvPicPr>
        <p:blipFill>
          <a:blip r:embed="rId2"/>
          <a:stretch>
            <a:fillRect/>
          </a:stretch>
        </p:blipFill>
        <p:spPr>
          <a:xfrm>
            <a:off x="2590800" y="1981200"/>
            <a:ext cx="6251512" cy="901959"/>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138</a:t>
            </a:fld>
            <a:endParaRPr lang="en-US" dirty="0"/>
          </a:p>
        </p:txBody>
      </p:sp>
      <p:pic>
        <p:nvPicPr>
          <p:cNvPr id="6" name="Picture 5"/>
          <p:cNvPicPr>
            <a:picLocks noChangeAspect="1"/>
          </p:cNvPicPr>
          <p:nvPr/>
        </p:nvPicPr>
        <p:blipFill>
          <a:blip r:embed="rId3"/>
          <a:stretch>
            <a:fillRect/>
          </a:stretch>
        </p:blipFill>
        <p:spPr>
          <a:xfrm>
            <a:off x="2615920" y="3210868"/>
            <a:ext cx="6257025" cy="861219"/>
          </a:xfrm>
          <a:prstGeom prst="rect">
            <a:avLst/>
          </a:prstGeom>
        </p:spPr>
      </p:pic>
    </p:spTree>
    <p:extLst>
      <p:ext uri="{BB962C8B-B14F-4D97-AF65-F5344CB8AC3E}">
        <p14:creationId xmlns:p14="http://schemas.microsoft.com/office/powerpoint/2010/main" val="321776808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lựa</a:t>
            </a:r>
            <a:r>
              <a:rPr lang="en-US" dirty="0" smtClean="0"/>
              <a:t> </a:t>
            </a:r>
            <a:r>
              <a:rPr lang="en-US" dirty="0" err="1" smtClean="0"/>
              <a:t>chọn</a:t>
            </a:r>
            <a:r>
              <a:rPr lang="en-US" dirty="0" smtClean="0"/>
              <a:t> switch</a:t>
            </a:r>
            <a:endParaRPr lang="en-US" dirty="0"/>
          </a:p>
        </p:txBody>
      </p:sp>
      <p:sp>
        <p:nvSpPr>
          <p:cNvPr id="3" name="Content Placeholder 2"/>
          <p:cNvSpPr>
            <a:spLocks noGrp="1"/>
          </p:cNvSpPr>
          <p:nvPr>
            <p:ph idx="1"/>
          </p:nvPr>
        </p:nvSpPr>
        <p:spPr/>
        <p:txBody>
          <a:bodyPr/>
          <a:lstStyle/>
          <a:p>
            <a:r>
              <a:rPr lang="vi-VN" b="1" i="1" dirty="0"/>
              <a:t>Có thể sử dụng đặc </a:t>
            </a:r>
            <a:r>
              <a:rPr lang="vi-VN" b="1" i="1" dirty="0" smtClean="0"/>
              <a:t>điểm</a:t>
            </a:r>
            <a:r>
              <a:rPr lang="en-US" dirty="0" smtClean="0"/>
              <a:t>:</a:t>
            </a:r>
            <a:r>
              <a:rPr lang="vi-VN" dirty="0" smtClean="0"/>
              <a:t> </a:t>
            </a:r>
            <a:r>
              <a:rPr lang="vi-VN" dirty="0"/>
              <a:t>Không có </a:t>
            </a:r>
            <a:r>
              <a:rPr lang="vi-VN" dirty="0" smtClean="0"/>
              <a:t>lệnh</a:t>
            </a:r>
            <a:r>
              <a:rPr lang="en-US" dirty="0" smtClean="0"/>
              <a:t> </a:t>
            </a:r>
            <a:r>
              <a:rPr lang="vi-VN" b="1" dirty="0" smtClean="0">
                <a:latin typeface="Courier New" panose="02070309020205020404" pitchFamily="49" charset="0"/>
                <a:cs typeface="Courier New" panose="02070309020205020404" pitchFamily="49" charset="0"/>
              </a:rPr>
              <a:t>break</a:t>
            </a:r>
            <a:r>
              <a:rPr lang="vi-VN" dirty="0" smtClean="0"/>
              <a:t> </a:t>
            </a:r>
            <a:r>
              <a:rPr lang="vi-VN" dirty="0"/>
              <a:t>chương trình sẽ tự động </a:t>
            </a:r>
            <a:r>
              <a:rPr lang="vi-VN" dirty="0" smtClean="0"/>
              <a:t>chuyển</a:t>
            </a:r>
            <a:r>
              <a:rPr lang="en-US" dirty="0" smtClean="0"/>
              <a:t> </a:t>
            </a:r>
            <a:r>
              <a:rPr lang="vi-VN" dirty="0" smtClean="0"/>
              <a:t>xuống </a:t>
            </a:r>
            <a:r>
              <a:rPr lang="vi-VN" dirty="0"/>
              <a:t>thực hiên các câu lệnh tiếp sau </a:t>
            </a:r>
            <a:r>
              <a:rPr lang="vi-VN" dirty="0" smtClean="0"/>
              <a:t>để</a:t>
            </a:r>
            <a:r>
              <a:rPr lang="en-US" dirty="0" smtClean="0"/>
              <a:t> </a:t>
            </a:r>
            <a:r>
              <a:rPr lang="vi-VN" dirty="0" smtClean="0"/>
              <a:t>viết </a:t>
            </a:r>
            <a:r>
              <a:rPr lang="vi-VN" dirty="0"/>
              <a:t>chung mã lệnh cho các trường </a:t>
            </a:r>
            <a:r>
              <a:rPr lang="vi-VN" dirty="0" smtClean="0"/>
              <a:t>hợp</a:t>
            </a:r>
            <a:r>
              <a:rPr lang="en-US" dirty="0" smtClean="0"/>
              <a:t> </a:t>
            </a:r>
            <a:r>
              <a:rPr lang="vi-VN" dirty="0" smtClean="0"/>
              <a:t>khác </a:t>
            </a:r>
            <a:r>
              <a:rPr lang="vi-VN" dirty="0"/>
              <a:t>nhau nhưng được xử lý như nhau</a:t>
            </a:r>
          </a:p>
          <a:p>
            <a:endParaRPr lang="en-US" dirty="0" smtClean="0"/>
          </a:p>
          <a:p>
            <a:r>
              <a:rPr lang="vi-VN" b="1" dirty="0" smtClean="0"/>
              <a:t>Ví </a:t>
            </a:r>
            <a:r>
              <a:rPr lang="vi-VN" b="1" dirty="0"/>
              <a:t>dụ</a:t>
            </a:r>
            <a:r>
              <a:rPr lang="vi-VN" b="1" dirty="0" smtClean="0"/>
              <a:t>:</a:t>
            </a:r>
            <a:r>
              <a:rPr lang="en-US" dirty="0" smtClean="0"/>
              <a:t> </a:t>
            </a:r>
            <a:r>
              <a:rPr lang="vi-VN" dirty="0" smtClean="0"/>
              <a:t>Trong </a:t>
            </a:r>
            <a:r>
              <a:rPr lang="vi-VN" dirty="0"/>
              <a:t>một năm các tháng có 30 ngày là 4, </a:t>
            </a:r>
            <a:r>
              <a:rPr lang="vi-VN" dirty="0" smtClean="0"/>
              <a:t>6,</a:t>
            </a:r>
            <a:r>
              <a:rPr lang="en-US" dirty="0" smtClean="0"/>
              <a:t> </a:t>
            </a:r>
            <a:r>
              <a:rPr lang="vi-VN" dirty="0" smtClean="0"/>
              <a:t>9</a:t>
            </a:r>
            <a:r>
              <a:rPr lang="vi-VN" dirty="0"/>
              <a:t>, 11 còn các tháng có 31 ngày là 1, 3, 5, 7, 8, </a:t>
            </a:r>
            <a:r>
              <a:rPr lang="vi-VN" dirty="0" smtClean="0"/>
              <a:t>10</a:t>
            </a:r>
            <a:r>
              <a:rPr lang="en-US" dirty="0" smtClean="0"/>
              <a:t>, </a:t>
            </a:r>
            <a:r>
              <a:rPr lang="vi-VN" dirty="0" smtClean="0"/>
              <a:t>12</a:t>
            </a:r>
            <a:r>
              <a:rPr lang="vi-VN" dirty="0"/>
              <a:t>. </a:t>
            </a:r>
            <a:r>
              <a:rPr lang="vi-VN" sz="2800" dirty="0" smtClean="0"/>
              <a:t>Riêng </a:t>
            </a:r>
            <a:r>
              <a:rPr lang="vi-VN" sz="2800" dirty="0"/>
              <a:t>tháng hai có thể có 28 hoặc 29 </a:t>
            </a:r>
            <a:r>
              <a:rPr lang="vi-VN" sz="2800" dirty="0" smtClean="0"/>
              <a:t>ngày.</a:t>
            </a:r>
            <a:r>
              <a:rPr lang="en-US" sz="2800" dirty="0" smtClean="0"/>
              <a:t> </a:t>
            </a:r>
            <a:r>
              <a:rPr lang="vi-VN" sz="2800" b="1" dirty="0" smtClean="0"/>
              <a:t>Hãy </a:t>
            </a:r>
            <a:r>
              <a:rPr lang="vi-VN" sz="2800" b="1" dirty="0"/>
              <a:t>viết chương trình </a:t>
            </a:r>
            <a:r>
              <a:rPr lang="vi-VN" sz="2800" dirty="0"/>
              <a:t>nhập vào 1 tháng, sau </a:t>
            </a:r>
            <a:r>
              <a:rPr lang="vi-VN" sz="2800" dirty="0" smtClean="0"/>
              <a:t>đó</a:t>
            </a:r>
            <a:r>
              <a:rPr lang="en-US" sz="2800" dirty="0" smtClean="0"/>
              <a:t> </a:t>
            </a:r>
            <a:r>
              <a:rPr lang="vi-VN" sz="2800" dirty="0" smtClean="0"/>
              <a:t>đưa </a:t>
            </a:r>
            <a:r>
              <a:rPr lang="vi-VN" sz="2800" dirty="0"/>
              <a:t>ra kết luận tháng đó có bao nhiêu ngày</a:t>
            </a: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139</a:t>
            </a:fld>
            <a:endParaRPr lang="en-US" dirty="0"/>
          </a:p>
        </p:txBody>
      </p:sp>
    </p:spTree>
    <p:extLst>
      <p:ext uri="{BB962C8B-B14F-4D97-AF65-F5344CB8AC3E}">
        <p14:creationId xmlns:p14="http://schemas.microsoft.com/office/powerpoint/2010/main" val="1616750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Giải Bài Toán Bằng Máy Tính</a:t>
            </a:r>
          </a:p>
        </p:txBody>
      </p:sp>
      <p:sp>
        <p:nvSpPr>
          <p:cNvPr id="3" name="Content Placeholder 2"/>
          <p:cNvSpPr>
            <a:spLocks noGrp="1"/>
          </p:cNvSpPr>
          <p:nvPr>
            <p:ph idx="1"/>
          </p:nvPr>
        </p:nvSpPr>
        <p:spPr/>
        <p:txBody>
          <a:bodyPr/>
          <a:lstStyle/>
          <a:p>
            <a:r>
              <a:rPr lang="vi-VN" sz="3600"/>
              <a:t>Hai yếu tố tạo nên một chương trình máy tính</a:t>
            </a:r>
          </a:p>
          <a:p>
            <a:pPr lvl="1"/>
            <a:r>
              <a:rPr lang="vi-VN" sz="3200"/>
              <a:t>Cấu trúc dữ liệu</a:t>
            </a:r>
          </a:p>
          <a:p>
            <a:pPr lvl="1"/>
            <a:r>
              <a:rPr lang="vi-VN" sz="3200"/>
              <a:t>Giải thuật</a:t>
            </a:r>
          </a:p>
          <a:p>
            <a:endParaRPr lang="vi-VN" sz="3600"/>
          </a:p>
          <a:p>
            <a:endParaRPr lang="en-US" sz="3600"/>
          </a:p>
          <a:p>
            <a:endParaRPr lang="en-US" sz="360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14</a:t>
            </a:fld>
            <a:endParaRPr lang="en-US" dirty="0"/>
          </a:p>
        </p:txBody>
      </p:sp>
      <p:sp>
        <p:nvSpPr>
          <p:cNvPr id="6" name="Rectangle 4"/>
          <p:cNvSpPr>
            <a:spLocks noChangeArrowheads="1"/>
          </p:cNvSpPr>
          <p:nvPr/>
        </p:nvSpPr>
        <p:spPr bwMode="auto">
          <a:xfrm>
            <a:off x="1152747" y="4109485"/>
            <a:ext cx="2971800" cy="723899"/>
          </a:xfrm>
          <a:prstGeom prst="rect">
            <a:avLst/>
          </a:prstGeom>
          <a:solidFill>
            <a:srgbClr val="7030A0"/>
          </a:solidFill>
          <a:ln w="9525" cap="rnd">
            <a:solidFill>
              <a:schemeClr val="accent2"/>
            </a:solidFill>
            <a:round/>
            <a:headEnd/>
            <a:tailEnd/>
          </a:ln>
          <a:effectLst>
            <a:outerShdw blurRad="50800" dist="38100" dir="2700000" algn="tl" rotWithShape="0">
              <a:prstClr val="black">
                <a:alpha val="40000"/>
              </a:prstClr>
            </a:outerShdw>
          </a:effectLst>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sz="3200" dirty="0" err="1">
                <a:solidFill>
                  <a:srgbClr val="FFFF00"/>
                </a:solidFill>
                <a:latin typeface="+mj-lt"/>
              </a:rPr>
              <a:t>Cấu</a:t>
            </a:r>
            <a:r>
              <a:rPr lang="en-US" altLang="en-US" sz="3200" dirty="0">
                <a:solidFill>
                  <a:srgbClr val="FFFF00"/>
                </a:solidFill>
                <a:latin typeface="+mj-lt"/>
              </a:rPr>
              <a:t> </a:t>
            </a:r>
            <a:r>
              <a:rPr lang="en-US" altLang="en-US" sz="3200" dirty="0" err="1">
                <a:solidFill>
                  <a:srgbClr val="FFFF00"/>
                </a:solidFill>
                <a:latin typeface="+mj-lt"/>
              </a:rPr>
              <a:t>trúc</a:t>
            </a:r>
            <a:r>
              <a:rPr lang="en-US" altLang="en-US" sz="3200" dirty="0">
                <a:solidFill>
                  <a:srgbClr val="FFFF00"/>
                </a:solidFill>
                <a:latin typeface="+mj-lt"/>
              </a:rPr>
              <a:t> </a:t>
            </a:r>
            <a:r>
              <a:rPr lang="en-US" altLang="en-US" sz="3200" dirty="0" err="1">
                <a:solidFill>
                  <a:srgbClr val="FFFF00"/>
                </a:solidFill>
                <a:latin typeface="+mj-lt"/>
              </a:rPr>
              <a:t>dữ</a:t>
            </a:r>
            <a:r>
              <a:rPr lang="en-US" altLang="en-US" sz="3200" dirty="0">
                <a:solidFill>
                  <a:srgbClr val="FFFF00"/>
                </a:solidFill>
                <a:latin typeface="+mj-lt"/>
              </a:rPr>
              <a:t> </a:t>
            </a:r>
            <a:r>
              <a:rPr lang="en-US" altLang="en-US" sz="3200" dirty="0" err="1" smtClean="0">
                <a:solidFill>
                  <a:srgbClr val="FFFF00"/>
                </a:solidFill>
                <a:latin typeface="+mj-lt"/>
              </a:rPr>
              <a:t>liệu</a:t>
            </a:r>
            <a:endParaRPr lang="en-US" altLang="en-US" sz="3200" dirty="0">
              <a:solidFill>
                <a:srgbClr val="FFFF00"/>
              </a:solidFill>
              <a:latin typeface="+mj-lt"/>
            </a:endParaRPr>
          </a:p>
        </p:txBody>
      </p:sp>
      <p:sp>
        <p:nvSpPr>
          <p:cNvPr id="7" name="Rectangle 4"/>
          <p:cNvSpPr>
            <a:spLocks noChangeArrowheads="1"/>
          </p:cNvSpPr>
          <p:nvPr/>
        </p:nvSpPr>
        <p:spPr bwMode="auto">
          <a:xfrm>
            <a:off x="4810347" y="4109484"/>
            <a:ext cx="2438400" cy="723899"/>
          </a:xfrm>
          <a:prstGeom prst="rect">
            <a:avLst/>
          </a:prstGeom>
          <a:solidFill>
            <a:srgbClr val="7030A0"/>
          </a:solidFill>
          <a:ln w="9525" cap="rnd">
            <a:solidFill>
              <a:schemeClr val="accent2"/>
            </a:solidFill>
            <a:round/>
            <a:headEnd/>
            <a:tailEnd/>
          </a:ln>
          <a:effectLst>
            <a:outerShdw blurRad="50800" dist="38100" dir="2700000" algn="tl" rotWithShape="0">
              <a:prstClr val="black">
                <a:alpha val="40000"/>
              </a:prstClr>
            </a:outerShdw>
          </a:effectLst>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sz="3200" dirty="0" err="1" smtClean="0">
                <a:solidFill>
                  <a:srgbClr val="FFFF00"/>
                </a:solidFill>
                <a:latin typeface="+mj-lt"/>
              </a:rPr>
              <a:t>Giải</a:t>
            </a:r>
            <a:r>
              <a:rPr lang="en-US" altLang="en-US" sz="3200" dirty="0" smtClean="0">
                <a:solidFill>
                  <a:srgbClr val="FFFF00"/>
                </a:solidFill>
                <a:latin typeface="+mj-lt"/>
              </a:rPr>
              <a:t> </a:t>
            </a:r>
            <a:r>
              <a:rPr lang="en-US" altLang="en-US" sz="3200" dirty="0" err="1" smtClean="0">
                <a:solidFill>
                  <a:srgbClr val="FFFF00"/>
                </a:solidFill>
                <a:latin typeface="+mj-lt"/>
              </a:rPr>
              <a:t>thuật</a:t>
            </a:r>
            <a:endParaRPr lang="en-US" altLang="en-US" sz="3200" dirty="0">
              <a:solidFill>
                <a:srgbClr val="FFFF00"/>
              </a:solidFill>
              <a:latin typeface="+mj-lt"/>
            </a:endParaRPr>
          </a:p>
        </p:txBody>
      </p:sp>
      <p:sp>
        <p:nvSpPr>
          <p:cNvPr id="8" name="Rectangle 4"/>
          <p:cNvSpPr>
            <a:spLocks noChangeArrowheads="1"/>
          </p:cNvSpPr>
          <p:nvPr/>
        </p:nvSpPr>
        <p:spPr bwMode="auto">
          <a:xfrm>
            <a:off x="7924800" y="4114800"/>
            <a:ext cx="2514600" cy="723899"/>
          </a:xfrm>
          <a:prstGeom prst="rect">
            <a:avLst/>
          </a:prstGeom>
          <a:solidFill>
            <a:srgbClr val="7030A0"/>
          </a:solidFill>
          <a:ln w="9525" cap="rnd">
            <a:solidFill>
              <a:schemeClr val="accent2"/>
            </a:solidFill>
            <a:round/>
            <a:headEnd/>
            <a:tailEnd/>
          </a:ln>
          <a:effectLst>
            <a:outerShdw blurRad="50800" dist="38100" dir="2700000" algn="tl" rotWithShape="0">
              <a:prstClr val="black">
                <a:alpha val="40000"/>
              </a:prstClr>
            </a:outerShdw>
          </a:effectLst>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sz="3200" dirty="0" err="1" smtClean="0">
                <a:solidFill>
                  <a:srgbClr val="FFFF00"/>
                </a:solidFill>
                <a:latin typeface="+mj-lt"/>
              </a:rPr>
              <a:t>Chương</a:t>
            </a:r>
            <a:r>
              <a:rPr lang="en-US" altLang="en-US" sz="3200" dirty="0" smtClean="0">
                <a:solidFill>
                  <a:srgbClr val="FFFF00"/>
                </a:solidFill>
                <a:latin typeface="+mj-lt"/>
              </a:rPr>
              <a:t> </a:t>
            </a:r>
            <a:r>
              <a:rPr lang="en-US" altLang="en-US" sz="3200" dirty="0" err="1" smtClean="0">
                <a:solidFill>
                  <a:srgbClr val="FFFF00"/>
                </a:solidFill>
                <a:latin typeface="+mj-lt"/>
              </a:rPr>
              <a:t>trình</a:t>
            </a:r>
            <a:endParaRPr lang="en-US" altLang="en-US" sz="3200" dirty="0">
              <a:solidFill>
                <a:srgbClr val="FFFF00"/>
              </a:solidFill>
              <a:latin typeface="+mj-lt"/>
            </a:endParaRPr>
          </a:p>
        </p:txBody>
      </p:sp>
      <p:sp>
        <p:nvSpPr>
          <p:cNvPr id="9" name="TextBox 8"/>
          <p:cNvSpPr txBox="1"/>
          <p:nvPr/>
        </p:nvSpPr>
        <p:spPr>
          <a:xfrm>
            <a:off x="4229100" y="4125497"/>
            <a:ext cx="452327" cy="707886"/>
          </a:xfrm>
          <a:prstGeom prst="rect">
            <a:avLst/>
          </a:prstGeom>
          <a:noFill/>
        </p:spPr>
        <p:txBody>
          <a:bodyPr wrap="square" rtlCol="0">
            <a:spAutoFit/>
          </a:bodyPr>
          <a:lstStyle/>
          <a:p>
            <a:r>
              <a:rPr lang="en-US" sz="4000" b="1" dirty="0" smtClean="0">
                <a:latin typeface="+mj-lt"/>
              </a:rPr>
              <a:t>+</a:t>
            </a:r>
            <a:endParaRPr lang="en-US" sz="4000" b="1" dirty="0">
              <a:latin typeface="+mj-lt"/>
            </a:endParaRPr>
          </a:p>
        </p:txBody>
      </p:sp>
      <p:sp>
        <p:nvSpPr>
          <p:cNvPr id="10" name="TextBox 9"/>
          <p:cNvSpPr txBox="1"/>
          <p:nvPr/>
        </p:nvSpPr>
        <p:spPr>
          <a:xfrm>
            <a:off x="7348704" y="4117490"/>
            <a:ext cx="452327" cy="707886"/>
          </a:xfrm>
          <a:prstGeom prst="rect">
            <a:avLst/>
          </a:prstGeom>
          <a:noFill/>
        </p:spPr>
        <p:txBody>
          <a:bodyPr wrap="square" rtlCol="0">
            <a:spAutoFit/>
          </a:bodyPr>
          <a:lstStyle/>
          <a:p>
            <a:r>
              <a:rPr lang="en-US" sz="4000" b="1" dirty="0" smtClean="0">
                <a:latin typeface="+mj-lt"/>
              </a:rPr>
              <a:t>=</a:t>
            </a:r>
            <a:endParaRPr lang="en-US" sz="4000" b="1" dirty="0">
              <a:latin typeface="+mj-lt"/>
            </a:endParaRPr>
          </a:p>
        </p:txBody>
      </p:sp>
    </p:spTree>
    <p:extLst>
      <p:ext uri="{BB962C8B-B14F-4D97-AF65-F5344CB8AC3E}">
        <p14:creationId xmlns:p14="http://schemas.microsoft.com/office/powerpoint/2010/main" val="10706929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3 – </a:t>
            </a:r>
            <a:r>
              <a:rPr lang="en-US" dirty="0" err="1" smtClean="0"/>
              <a:t>Ngày</a:t>
            </a:r>
            <a:r>
              <a:rPr lang="en-US" dirty="0" smtClean="0"/>
              <a:t> </a:t>
            </a:r>
            <a:r>
              <a:rPr lang="en-US" dirty="0" err="1" smtClean="0"/>
              <a:t>trong</a:t>
            </a:r>
            <a:r>
              <a:rPr lang="en-US" dirty="0" smtClean="0"/>
              <a:t> </a:t>
            </a:r>
            <a:r>
              <a:rPr lang="en-US" dirty="0" err="1" smtClean="0"/>
              <a:t>năm</a:t>
            </a:r>
            <a:endParaRPr lang="en-US" dirty="0"/>
          </a:p>
        </p:txBody>
      </p:sp>
      <p:sp>
        <p:nvSpPr>
          <p:cNvPr id="3" name="Content Placeholder 2"/>
          <p:cNvSpPr>
            <a:spLocks noGrp="1"/>
          </p:cNvSpPr>
          <p:nvPr>
            <p:ph idx="1"/>
          </p:nvPr>
        </p:nvSpPr>
        <p:spPr>
          <a:xfrm>
            <a:off x="304800" y="1143000"/>
            <a:ext cx="6553200" cy="5333999"/>
          </a:xfrm>
          <a:solidFill>
            <a:schemeClr val="tx1">
              <a:lumMod val="85000"/>
              <a:lumOff val="15000"/>
            </a:schemeClr>
          </a:solidFill>
        </p:spPr>
        <p:txBody>
          <a:bodyPr/>
          <a:lstStyle/>
          <a:p>
            <a:pPr marL="0" indent="0">
              <a:buNone/>
            </a:pPr>
            <a:r>
              <a:rPr lang="en-US" sz="1600" dirty="0">
                <a:solidFill>
                  <a:srgbClr val="C586C0"/>
                </a:solidFill>
                <a:latin typeface="Consolas" panose="020B0609020204030204" pitchFamily="49" charset="0"/>
              </a:rPr>
              <a:t>#include</a:t>
            </a:r>
            <a:r>
              <a:rPr lang="en-US" sz="1600" dirty="0">
                <a:solidFill>
                  <a:srgbClr val="569CD6"/>
                </a:solidFill>
                <a:latin typeface="Consolas" panose="020B0609020204030204" pitchFamily="49" charset="0"/>
              </a:rPr>
              <a:t> </a:t>
            </a:r>
            <a:r>
              <a:rPr lang="en-US" sz="1600" dirty="0">
                <a:solidFill>
                  <a:srgbClr val="CE9178"/>
                </a:solidFill>
                <a:latin typeface="Consolas" panose="020B0609020204030204" pitchFamily="49" charset="0"/>
              </a:rPr>
              <a:t>&lt;</a:t>
            </a:r>
            <a:r>
              <a:rPr lang="en-US" sz="1600" dirty="0" err="1">
                <a:solidFill>
                  <a:srgbClr val="CE9178"/>
                </a:solidFill>
                <a:latin typeface="Consolas" panose="020B0609020204030204" pitchFamily="49" charset="0"/>
              </a:rPr>
              <a:t>conio.h</a:t>
            </a:r>
            <a:r>
              <a:rPr lang="en-US" sz="1600" dirty="0">
                <a:solidFill>
                  <a:srgbClr val="CE9178"/>
                </a:solidFill>
                <a:latin typeface="Consolas" panose="020B0609020204030204" pitchFamily="49" charset="0"/>
              </a:rPr>
              <a:t>&gt;</a:t>
            </a:r>
            <a:endParaRPr lang="en-US" sz="1600" dirty="0">
              <a:solidFill>
                <a:srgbClr val="D4D4D4"/>
              </a:solidFill>
              <a:latin typeface="Consolas" panose="020B0609020204030204" pitchFamily="49" charset="0"/>
            </a:endParaRPr>
          </a:p>
          <a:p>
            <a:pPr marL="0" indent="0">
              <a:buNone/>
            </a:pPr>
            <a:r>
              <a:rPr lang="en-US" sz="1600" dirty="0">
                <a:solidFill>
                  <a:srgbClr val="C586C0"/>
                </a:solidFill>
                <a:latin typeface="Consolas" panose="020B0609020204030204" pitchFamily="49" charset="0"/>
              </a:rPr>
              <a:t>#include</a:t>
            </a:r>
            <a:r>
              <a:rPr lang="en-US" sz="1600" dirty="0">
                <a:solidFill>
                  <a:srgbClr val="569CD6"/>
                </a:solidFill>
                <a:latin typeface="Consolas" panose="020B0609020204030204" pitchFamily="49" charset="0"/>
              </a:rPr>
              <a:t> </a:t>
            </a:r>
            <a:r>
              <a:rPr lang="en-US" sz="1600" dirty="0">
                <a:solidFill>
                  <a:srgbClr val="CE9178"/>
                </a:solidFill>
                <a:latin typeface="Consolas" panose="020B0609020204030204" pitchFamily="49" charset="0"/>
              </a:rPr>
              <a:t>&lt;</a:t>
            </a:r>
            <a:r>
              <a:rPr lang="en-US" sz="1600" dirty="0" err="1">
                <a:solidFill>
                  <a:srgbClr val="CE9178"/>
                </a:solidFill>
                <a:latin typeface="Consolas" panose="020B0609020204030204" pitchFamily="49" charset="0"/>
              </a:rPr>
              <a:t>stdio.h</a:t>
            </a:r>
            <a:r>
              <a:rPr lang="en-US" sz="1600" dirty="0">
                <a:solidFill>
                  <a:srgbClr val="CE9178"/>
                </a:solidFill>
                <a:latin typeface="Consolas" panose="020B0609020204030204" pitchFamily="49" charset="0"/>
              </a:rPr>
              <a:t>&gt;</a:t>
            </a:r>
            <a:endParaRPr lang="en-US" sz="1600" dirty="0">
              <a:solidFill>
                <a:srgbClr val="D4D4D4"/>
              </a:solidFill>
              <a:latin typeface="Consolas" panose="020B0609020204030204" pitchFamily="49" charset="0"/>
            </a:endParaRPr>
          </a:p>
          <a:p>
            <a:pPr marL="0" indent="0">
              <a:buNone/>
            </a:pPr>
            <a:r>
              <a:rPr lang="en-US" sz="1600" dirty="0">
                <a:solidFill>
                  <a:srgbClr val="569CD6"/>
                </a:solidFill>
                <a:latin typeface="Consolas" panose="020B0609020204030204" pitchFamily="49" charset="0"/>
              </a:rPr>
              <a:t>void</a:t>
            </a:r>
            <a:r>
              <a:rPr lang="en-US" sz="1600" dirty="0">
                <a:solidFill>
                  <a:srgbClr val="D4D4D4"/>
                </a:solidFill>
                <a:latin typeface="Consolas" panose="020B0609020204030204" pitchFamily="49" charset="0"/>
              </a:rPr>
              <a:t> </a:t>
            </a:r>
            <a:r>
              <a:rPr lang="en-US" sz="1600" dirty="0">
                <a:solidFill>
                  <a:srgbClr val="DCDCAA"/>
                </a:solidFill>
                <a:latin typeface="Consolas" panose="020B0609020204030204" pitchFamily="49" charset="0"/>
              </a:rPr>
              <a:t>main</a:t>
            </a:r>
            <a:r>
              <a:rPr lang="en-US" sz="1600" dirty="0">
                <a:solidFill>
                  <a:srgbClr val="D4D4D4"/>
                </a:solidFill>
                <a:latin typeface="Consolas" panose="020B0609020204030204" pitchFamily="49" charset="0"/>
              </a:rPr>
              <a:t> () {</a:t>
            </a:r>
          </a:p>
          <a:p>
            <a:pPr marL="0" indent="0">
              <a:buNone/>
            </a:pPr>
            <a:r>
              <a:rPr lang="en-US" sz="1600" dirty="0">
                <a:solidFill>
                  <a:srgbClr val="D4D4D4"/>
                </a:solidFill>
                <a:latin typeface="Consolas" panose="020B0609020204030204" pitchFamily="49" charset="0"/>
              </a:rPr>
              <a:t>    </a:t>
            </a:r>
            <a:r>
              <a:rPr lang="en-US" sz="1600" dirty="0" err="1">
                <a:solidFill>
                  <a:srgbClr val="569CD6"/>
                </a:solidFill>
                <a:latin typeface="Consolas" panose="020B0609020204030204" pitchFamily="49" charset="0"/>
              </a:rPr>
              <a:t>int</a:t>
            </a:r>
            <a:r>
              <a:rPr lang="en-US" sz="1600" dirty="0">
                <a:solidFill>
                  <a:srgbClr val="D4D4D4"/>
                </a:solidFill>
                <a:latin typeface="Consolas" panose="020B0609020204030204" pitchFamily="49" charset="0"/>
              </a:rPr>
              <a:t> </a:t>
            </a:r>
            <a:r>
              <a:rPr lang="en-US" sz="1600" dirty="0">
                <a:solidFill>
                  <a:srgbClr val="9CDCFE"/>
                </a:solidFill>
                <a:latin typeface="Consolas" panose="020B0609020204030204" pitchFamily="49" charset="0"/>
              </a:rPr>
              <a:t>thang</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D7BA7D"/>
                </a:solidFill>
                <a:latin typeface="Consolas" panose="020B0609020204030204" pitchFamily="49" charset="0"/>
              </a:rPr>
              <a:t>\</a:t>
            </a:r>
            <a:r>
              <a:rPr lang="en-US" sz="1600" dirty="0" err="1">
                <a:solidFill>
                  <a:srgbClr val="D7BA7D"/>
                </a:solidFill>
                <a:latin typeface="Consolas" panose="020B0609020204030204" pitchFamily="49" charset="0"/>
              </a:rPr>
              <a:t>n</a:t>
            </a:r>
            <a:r>
              <a:rPr lang="en-US" sz="1600" dirty="0" err="1">
                <a:solidFill>
                  <a:srgbClr val="CE9178"/>
                </a:solidFill>
                <a:latin typeface="Consolas" panose="020B0609020204030204" pitchFamily="49" charset="0"/>
              </a:rPr>
              <a:t>Nhap</a:t>
            </a:r>
            <a:r>
              <a:rPr lang="en-US" sz="1600" dirty="0">
                <a:solidFill>
                  <a:srgbClr val="CE9178"/>
                </a:solidFill>
                <a:latin typeface="Consolas" panose="020B0609020204030204" pitchFamily="49" charset="0"/>
              </a:rPr>
              <a:t> </a:t>
            </a:r>
            <a:r>
              <a:rPr lang="en-US" sz="1600" dirty="0" err="1">
                <a:solidFill>
                  <a:srgbClr val="CE9178"/>
                </a:solidFill>
                <a:latin typeface="Consolas" panose="020B0609020204030204" pitchFamily="49" charset="0"/>
              </a:rPr>
              <a:t>vao</a:t>
            </a:r>
            <a:r>
              <a:rPr lang="en-US" sz="1600" dirty="0">
                <a:solidFill>
                  <a:srgbClr val="CE9178"/>
                </a:solidFill>
                <a:latin typeface="Consolas" panose="020B0609020204030204" pitchFamily="49" charset="0"/>
              </a:rPr>
              <a:t> thang </a:t>
            </a:r>
            <a:r>
              <a:rPr lang="en-US" sz="1600" dirty="0" err="1">
                <a:solidFill>
                  <a:srgbClr val="CE9178"/>
                </a:solidFill>
                <a:latin typeface="Consolas" panose="020B0609020204030204" pitchFamily="49" charset="0"/>
              </a:rPr>
              <a:t>trong</a:t>
            </a:r>
            <a:r>
              <a:rPr lang="en-US" sz="1600" dirty="0">
                <a:solidFill>
                  <a:srgbClr val="CE9178"/>
                </a:solidFill>
                <a:latin typeface="Consolas" panose="020B0609020204030204" pitchFamily="49" charset="0"/>
              </a:rPr>
              <a:t> </a:t>
            </a:r>
            <a:r>
              <a:rPr lang="en-US" sz="1600" dirty="0" err="1">
                <a:solidFill>
                  <a:srgbClr val="CE9178"/>
                </a:solidFill>
                <a:latin typeface="Consolas" panose="020B0609020204030204" pitchFamily="49" charset="0"/>
              </a:rPr>
              <a:t>nam</a:t>
            </a:r>
            <a:r>
              <a:rPr lang="en-US" sz="1600" dirty="0">
                <a:solidFill>
                  <a:srgbClr val="CE9178"/>
                </a:solidFill>
                <a:latin typeface="Consolas" panose="020B0609020204030204" pitchFamily="49" charset="0"/>
              </a:rPr>
              <a:t> "</a:t>
            </a:r>
            <a:r>
              <a:rPr lang="en-US" sz="1600" dirty="0">
                <a:solidFill>
                  <a:srgbClr val="D4D4D4"/>
                </a:solidFill>
                <a:latin typeface="Consolas" panose="020B0609020204030204" pitchFamily="49" charset="0"/>
              </a:rPr>
              <a:t>); </a:t>
            </a:r>
            <a:endParaRPr lang="en-US" sz="1600" dirty="0" smtClean="0">
              <a:solidFill>
                <a:srgbClr val="D4D4D4"/>
              </a:solidFill>
              <a:latin typeface="Consolas" panose="020B0609020204030204" pitchFamily="49" charset="0"/>
            </a:endParaRPr>
          </a:p>
          <a:p>
            <a:pPr marL="0" indent="0">
              <a:buNone/>
            </a:pPr>
            <a:r>
              <a:rPr lang="en-US" sz="1600" dirty="0" smtClean="0">
                <a:solidFill>
                  <a:srgbClr val="D4D4D4"/>
                </a:solidFill>
                <a:latin typeface="Consolas" panose="020B0609020204030204" pitchFamily="49" charset="0"/>
              </a:rPr>
              <a:t>    </a:t>
            </a:r>
            <a:r>
              <a:rPr lang="en-US" sz="1600" dirty="0" err="1" smtClean="0">
                <a:solidFill>
                  <a:srgbClr val="DCDCAA"/>
                </a:solidFill>
                <a:latin typeface="Consolas" panose="020B0609020204030204" pitchFamily="49" charset="0"/>
              </a:rPr>
              <a:t>scanf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9CDCFE"/>
                </a:solidFill>
                <a:latin typeface="Consolas" panose="020B0609020204030204" pitchFamily="49" charset="0"/>
              </a:rPr>
              <a:t>%</a:t>
            </a:r>
            <a:r>
              <a:rPr lang="en-US" sz="1600" dirty="0" err="1">
                <a:solidFill>
                  <a:srgbClr val="9CDCFE"/>
                </a:solidFill>
                <a:latin typeface="Consolas" panose="020B0609020204030204" pitchFamily="49" charset="0"/>
              </a:rPr>
              <a:t>d</a:t>
            </a:r>
            <a:r>
              <a:rPr lang="en-US" sz="1600" dirty="0" err="1">
                <a:solidFill>
                  <a:srgbClr val="CE9178"/>
                </a:solidFill>
                <a:latin typeface="Consolas" panose="020B0609020204030204" pitchFamily="49" charset="0"/>
              </a:rPr>
              <a:t>"</a:t>
            </a:r>
            <a:r>
              <a:rPr lang="en-US" sz="1600" dirty="0" err="1">
                <a:solidFill>
                  <a:srgbClr val="D4D4D4"/>
                </a:solidFill>
                <a:latin typeface="Consolas" panose="020B0609020204030204" pitchFamily="49" charset="0"/>
              </a:rPr>
              <a:t>,&amp;</a:t>
            </a:r>
            <a:r>
              <a:rPr lang="en-US" sz="1600" dirty="0" err="1">
                <a:solidFill>
                  <a:srgbClr val="9CDCFE"/>
                </a:solidFill>
                <a:latin typeface="Consolas" panose="020B0609020204030204" pitchFamily="49" charset="0"/>
              </a:rPr>
              <a:t>thang</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switch</a:t>
            </a:r>
            <a:r>
              <a:rPr lang="en-US" sz="1600" dirty="0">
                <a:solidFill>
                  <a:srgbClr val="D4D4D4"/>
                </a:solidFill>
                <a:latin typeface="Consolas" panose="020B0609020204030204" pitchFamily="49" charset="0"/>
              </a:rPr>
              <a:t>(</a:t>
            </a:r>
            <a:r>
              <a:rPr lang="en-US" sz="1600" dirty="0">
                <a:solidFill>
                  <a:srgbClr val="9CDCFE"/>
                </a:solidFill>
                <a:latin typeface="Consolas" panose="020B0609020204030204" pitchFamily="49" charset="0"/>
              </a:rPr>
              <a:t>thang</a:t>
            </a:r>
            <a:r>
              <a:rPr lang="en-US" sz="1600" dirty="0">
                <a:solidFill>
                  <a:srgbClr val="D4D4D4"/>
                </a:solidFill>
                <a:latin typeface="Consolas" panose="020B0609020204030204" pitchFamily="49" charset="0"/>
              </a:rPr>
              <a:t>) {</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3</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5</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7</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8</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10</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12</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D7BA7D"/>
                </a:solidFill>
                <a:latin typeface="Consolas" panose="020B0609020204030204" pitchFamily="49" charset="0"/>
              </a:rPr>
              <a:t>\n</a:t>
            </a:r>
            <a:r>
              <a:rPr lang="en-US" sz="1600" dirty="0">
                <a:solidFill>
                  <a:srgbClr val="CE9178"/>
                </a:solidFill>
                <a:latin typeface="Consolas" panose="020B0609020204030204" pitchFamily="49" charset="0"/>
              </a:rPr>
              <a:t> Thang </a:t>
            </a:r>
            <a:r>
              <a:rPr lang="en-US" sz="1600" dirty="0">
                <a:solidFill>
                  <a:srgbClr val="9CDCFE"/>
                </a:solidFill>
                <a:latin typeface="Consolas" panose="020B0609020204030204" pitchFamily="49" charset="0"/>
              </a:rPr>
              <a:t>%d</a:t>
            </a:r>
            <a:r>
              <a:rPr lang="en-US" sz="1600" dirty="0">
                <a:solidFill>
                  <a:srgbClr val="CE9178"/>
                </a:solidFill>
                <a:latin typeface="Consolas" panose="020B0609020204030204" pitchFamily="49" charset="0"/>
              </a:rPr>
              <a:t> co 31 </a:t>
            </a:r>
            <a:r>
              <a:rPr lang="en-US" sz="1600" dirty="0" err="1">
                <a:solidFill>
                  <a:srgbClr val="CE9178"/>
                </a:solidFill>
                <a:latin typeface="Consolas" panose="020B0609020204030204" pitchFamily="49" charset="0"/>
              </a:rPr>
              <a:t>ngay</a:t>
            </a:r>
            <a:r>
              <a:rPr lang="en-US" sz="1600" dirty="0">
                <a:solidFill>
                  <a:srgbClr val="CE9178"/>
                </a:solidFill>
                <a:latin typeface="Consolas" panose="020B0609020204030204" pitchFamily="49" charset="0"/>
              </a:rPr>
              <a:t> "</a:t>
            </a:r>
            <a:r>
              <a:rPr lang="en-US" sz="1600" dirty="0">
                <a:solidFill>
                  <a:srgbClr val="D4D4D4"/>
                </a:solidFill>
                <a:latin typeface="Consolas" panose="020B0609020204030204" pitchFamily="49" charset="0"/>
              </a:rPr>
              <a:t>,</a:t>
            </a:r>
            <a:r>
              <a:rPr lang="en-US" sz="1600" dirty="0">
                <a:solidFill>
                  <a:srgbClr val="9CDCFE"/>
                </a:solidFill>
                <a:latin typeface="Consolas" panose="020B0609020204030204" pitchFamily="49" charset="0"/>
              </a:rPr>
              <a:t>thang</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endParaRPr lang="en-US" sz="16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140</a:t>
            </a:fld>
            <a:endParaRPr lang="en-US" dirty="0"/>
          </a:p>
        </p:txBody>
      </p:sp>
      <p:sp>
        <p:nvSpPr>
          <p:cNvPr id="5" name="Rectangle 4"/>
          <p:cNvSpPr/>
          <p:nvPr/>
        </p:nvSpPr>
        <p:spPr>
          <a:xfrm>
            <a:off x="5486400" y="1600200"/>
            <a:ext cx="6553200" cy="3385542"/>
          </a:xfrm>
          <a:prstGeom prst="rect">
            <a:avLst/>
          </a:prstGeom>
          <a:solidFill>
            <a:schemeClr val="tx1">
              <a:lumMod val="85000"/>
              <a:lumOff val="15000"/>
            </a:schemeClr>
          </a:solidFill>
          <a:ln>
            <a:solidFill>
              <a:schemeClr val="bg1"/>
            </a:solidFill>
          </a:ln>
        </p:spPr>
        <p:txBody>
          <a:bodyPr wrap="square">
            <a:spAutoFit/>
          </a:bodyPr>
          <a:lstStyle/>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break</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4</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6</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9</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11</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D7BA7D"/>
                </a:solidFill>
                <a:latin typeface="Consolas" panose="020B0609020204030204" pitchFamily="49" charset="0"/>
              </a:rPr>
              <a:t>\n</a:t>
            </a:r>
            <a:r>
              <a:rPr lang="en-US" sz="1600" dirty="0">
                <a:solidFill>
                  <a:srgbClr val="CE9178"/>
                </a:solidFill>
                <a:latin typeface="Consolas" panose="020B0609020204030204" pitchFamily="49" charset="0"/>
              </a:rPr>
              <a:t> Thang </a:t>
            </a:r>
            <a:r>
              <a:rPr lang="en-US" sz="1600" dirty="0">
                <a:solidFill>
                  <a:srgbClr val="9CDCFE"/>
                </a:solidFill>
                <a:latin typeface="Consolas" panose="020B0609020204030204" pitchFamily="49" charset="0"/>
              </a:rPr>
              <a:t>%d</a:t>
            </a:r>
            <a:r>
              <a:rPr lang="en-US" sz="1600" dirty="0">
                <a:solidFill>
                  <a:srgbClr val="CE9178"/>
                </a:solidFill>
                <a:latin typeface="Consolas" panose="020B0609020204030204" pitchFamily="49" charset="0"/>
              </a:rPr>
              <a:t> co 30 </a:t>
            </a:r>
            <a:r>
              <a:rPr lang="en-US" sz="1600" dirty="0" err="1">
                <a:solidFill>
                  <a:srgbClr val="CE9178"/>
                </a:solidFill>
                <a:latin typeface="Consolas" panose="020B0609020204030204" pitchFamily="49" charset="0"/>
              </a:rPr>
              <a:t>ngay</a:t>
            </a:r>
            <a:r>
              <a:rPr lang="en-US" sz="1600" dirty="0">
                <a:solidFill>
                  <a:srgbClr val="CE9178"/>
                </a:solidFill>
                <a:latin typeface="Consolas" panose="020B0609020204030204" pitchFamily="49" charset="0"/>
              </a:rPr>
              <a:t> "</a:t>
            </a:r>
            <a:r>
              <a:rPr lang="en-US" sz="1600" dirty="0">
                <a:solidFill>
                  <a:srgbClr val="D4D4D4"/>
                </a:solidFill>
                <a:latin typeface="Consolas" panose="020B0609020204030204" pitchFamily="49" charset="0"/>
              </a:rPr>
              <a:t>,</a:t>
            </a:r>
            <a:r>
              <a:rPr lang="en-US" sz="1600" dirty="0">
                <a:solidFill>
                  <a:srgbClr val="9CDCFE"/>
                </a:solidFill>
                <a:latin typeface="Consolas" panose="020B0609020204030204" pitchFamily="49" charset="0"/>
              </a:rPr>
              <a:t>thang</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break</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a:solidFill>
                  <a:srgbClr val="F44747"/>
                </a:solidFill>
                <a:latin typeface="Consolas" panose="020B0609020204030204" pitchFamily="49" charset="0"/>
              </a:rPr>
              <a:t>\ </a:t>
            </a:r>
            <a:r>
              <a:rPr lang="en-US" sz="1600" dirty="0">
                <a:solidFill>
                  <a:srgbClr val="CE9178"/>
                </a:solidFill>
                <a:latin typeface="Consolas" panose="020B0609020204030204" pitchFamily="49" charset="0"/>
              </a:rPr>
              <a:t>Thang 2 co 28 </a:t>
            </a:r>
            <a:r>
              <a:rPr lang="en-US" sz="1600" dirty="0" err="1">
                <a:solidFill>
                  <a:srgbClr val="CE9178"/>
                </a:solidFill>
                <a:latin typeface="Consolas" panose="020B0609020204030204" pitchFamily="49" charset="0"/>
              </a:rPr>
              <a:t>hoac</a:t>
            </a:r>
            <a:r>
              <a:rPr lang="en-US" sz="1600" dirty="0">
                <a:solidFill>
                  <a:srgbClr val="CE9178"/>
                </a:solidFill>
                <a:latin typeface="Consolas" panose="020B0609020204030204" pitchFamily="49" charset="0"/>
              </a:rPr>
              <a:t> 29 </a:t>
            </a:r>
            <a:r>
              <a:rPr lang="en-US" sz="1600" dirty="0" err="1">
                <a:solidFill>
                  <a:srgbClr val="CE9178"/>
                </a:solidFill>
                <a:latin typeface="Consolas" panose="020B0609020204030204" pitchFamily="49" charset="0"/>
              </a:rPr>
              <a:t>ngay</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break</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default</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D7BA7D"/>
                </a:solidFill>
                <a:latin typeface="Consolas" panose="020B0609020204030204" pitchFamily="49" charset="0"/>
              </a:rPr>
              <a:t>\n</a:t>
            </a:r>
            <a:r>
              <a:rPr lang="en-US" sz="1600" dirty="0">
                <a:solidFill>
                  <a:srgbClr val="CE9178"/>
                </a:solidFill>
                <a:latin typeface="Consolas" panose="020B0609020204030204" pitchFamily="49" charset="0"/>
              </a:rPr>
              <a:t> </a:t>
            </a:r>
            <a:r>
              <a:rPr lang="en-US" sz="1600" dirty="0" err="1">
                <a:solidFill>
                  <a:srgbClr val="CE9178"/>
                </a:solidFill>
                <a:latin typeface="Consolas" panose="020B0609020204030204" pitchFamily="49" charset="0"/>
              </a:rPr>
              <a:t>Khong</a:t>
            </a:r>
            <a:r>
              <a:rPr lang="en-US" sz="1600" dirty="0">
                <a:solidFill>
                  <a:srgbClr val="CE9178"/>
                </a:solidFill>
                <a:latin typeface="Consolas" panose="020B0609020204030204" pitchFamily="49" charset="0"/>
              </a:rPr>
              <a:t> co thang </a:t>
            </a:r>
            <a:r>
              <a:rPr lang="en-US" sz="1600" dirty="0">
                <a:solidFill>
                  <a:srgbClr val="9CDCFE"/>
                </a:solidFill>
                <a:latin typeface="Consolas" panose="020B0609020204030204" pitchFamily="49" charset="0"/>
              </a:rPr>
              <a:t>%d</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 </a:t>
            </a:r>
            <a:r>
              <a:rPr lang="en-US" sz="1600" dirty="0">
                <a:solidFill>
                  <a:srgbClr val="9CDCFE"/>
                </a:solidFill>
                <a:latin typeface="Consolas" panose="020B0609020204030204" pitchFamily="49" charset="0"/>
              </a:rPr>
              <a:t>thang</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break</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    }</a:t>
            </a:r>
          </a:p>
          <a:p>
            <a:pPr marL="0" indent="0">
              <a:buNone/>
            </a:pP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getch</a:t>
            </a:r>
            <a:r>
              <a:rPr lang="en-US" sz="1600" dirty="0">
                <a:solidFill>
                  <a:srgbClr val="D4D4D4"/>
                </a:solidFill>
                <a:latin typeface="Consolas" panose="020B0609020204030204" pitchFamily="49" charset="0"/>
              </a:rPr>
              <a:t>();</a:t>
            </a:r>
          </a:p>
          <a:p>
            <a:pPr marL="0" indent="0">
              <a:buNone/>
            </a:pP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0959125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Lưu</a:t>
            </a:r>
            <a:r>
              <a:rPr lang="en-US" dirty="0" smtClean="0"/>
              <a:t> ý</a:t>
            </a:r>
            <a:endParaRPr lang="en-US" dirty="0"/>
          </a:p>
        </p:txBody>
      </p:sp>
      <p:sp>
        <p:nvSpPr>
          <p:cNvPr id="3" name="Content Placeholder 2"/>
          <p:cNvSpPr>
            <a:spLocks noGrp="1"/>
          </p:cNvSpPr>
          <p:nvPr>
            <p:ph idx="1"/>
          </p:nvPr>
        </p:nvSpPr>
        <p:spPr/>
        <p:txBody>
          <a:bodyPr/>
          <a:lstStyle/>
          <a:p>
            <a:r>
              <a:rPr lang="vi-VN" dirty="0"/>
              <a:t>Giá trị của biểu thức trong cấu </a:t>
            </a:r>
            <a:r>
              <a:rPr lang="vi-VN" dirty="0" smtClean="0"/>
              <a:t>trúc</a:t>
            </a:r>
            <a:r>
              <a:rPr lang="en-US" dirty="0" smtClean="0"/>
              <a:t> </a:t>
            </a:r>
            <a:r>
              <a:rPr lang="vi-VN" dirty="0" smtClean="0"/>
              <a:t>switch </a:t>
            </a:r>
            <a:r>
              <a:rPr lang="vi-VN" dirty="0"/>
              <a:t>phải là số nguyên (kiểu đếm được)</a:t>
            </a:r>
          </a:p>
          <a:p>
            <a:pPr lvl="1"/>
            <a:r>
              <a:rPr lang="vi-VN" sz="2800" dirty="0" smtClean="0"/>
              <a:t>Phải </a:t>
            </a:r>
            <a:r>
              <a:rPr lang="vi-VN" sz="2800" dirty="0"/>
              <a:t>có kiểu dữ liệu là </a:t>
            </a:r>
            <a:r>
              <a:rPr lang="vi-VN" sz="2800" b="1" dirty="0">
                <a:latin typeface="Courier New" panose="02070309020205020404" pitchFamily="49" charset="0"/>
                <a:cs typeface="Courier New" panose="02070309020205020404" pitchFamily="49" charset="0"/>
              </a:rPr>
              <a:t>char</a:t>
            </a:r>
            <a:r>
              <a:rPr lang="vi-VN" sz="2800" dirty="0"/>
              <a:t>, </a:t>
            </a:r>
            <a:r>
              <a:rPr lang="vi-VN" sz="2800" b="1" dirty="0">
                <a:latin typeface="Courier New" panose="02070309020205020404" pitchFamily="49" charset="0"/>
                <a:cs typeface="Courier New" panose="02070309020205020404" pitchFamily="49" charset="0"/>
              </a:rPr>
              <a:t>int</a:t>
            </a:r>
            <a:r>
              <a:rPr lang="vi-VN" sz="2800" dirty="0"/>
              <a:t>, </a:t>
            </a:r>
            <a:r>
              <a:rPr lang="vi-VN" sz="2800" b="1" dirty="0">
                <a:latin typeface="Courier New" panose="02070309020205020404" pitchFamily="49" charset="0"/>
                <a:cs typeface="Courier New" panose="02070309020205020404" pitchFamily="49" charset="0"/>
              </a:rPr>
              <a:t>long</a:t>
            </a:r>
          </a:p>
          <a:p>
            <a:r>
              <a:rPr lang="vi-VN" dirty="0" smtClean="0"/>
              <a:t>Các </a:t>
            </a:r>
            <a:r>
              <a:rPr lang="vi-VN" dirty="0"/>
              <a:t>giá trị sau từ khóa case (</a:t>
            </a:r>
            <a:r>
              <a:rPr lang="vi-VN" b="1" dirty="0" smtClean="0">
                <a:latin typeface="Courier New" panose="02070309020205020404" pitchFamily="49" charset="0"/>
                <a:cs typeface="Courier New" panose="02070309020205020404" pitchFamily="49" charset="0"/>
              </a:rPr>
              <a:t>gia_tri_1</a:t>
            </a:r>
            <a:r>
              <a:rPr lang="vi-VN" dirty="0" smtClean="0"/>
              <a:t>,</a:t>
            </a:r>
            <a:r>
              <a:rPr lang="en-US" dirty="0" smtClean="0"/>
              <a:t> </a:t>
            </a:r>
            <a:r>
              <a:rPr lang="vi-VN" b="1" dirty="0" smtClean="0">
                <a:latin typeface="Courier New" panose="02070309020205020404" pitchFamily="49" charset="0"/>
                <a:cs typeface="Courier New" panose="02070309020205020404" pitchFamily="49" charset="0"/>
              </a:rPr>
              <a:t>gia_tri_2</a:t>
            </a:r>
            <a:r>
              <a:rPr lang="vi-VN" dirty="0"/>
              <a:t>,.. ) cũng phải là số nguyên</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141</a:t>
            </a:fld>
            <a:endParaRPr lang="en-US" dirty="0"/>
          </a:p>
        </p:txBody>
      </p:sp>
      <p:graphicFrame>
        <p:nvGraphicFramePr>
          <p:cNvPr id="7" name="Table 6"/>
          <p:cNvGraphicFramePr>
            <a:graphicFrameLocks noGrp="1"/>
          </p:cNvGraphicFramePr>
          <p:nvPr>
            <p:extLst/>
          </p:nvPr>
        </p:nvGraphicFramePr>
        <p:xfrm>
          <a:off x="2381250" y="4724400"/>
          <a:ext cx="7429500" cy="944880"/>
        </p:xfrm>
        <a:graphic>
          <a:graphicData uri="http://schemas.openxmlformats.org/drawingml/2006/table">
            <a:tbl>
              <a:tblPr/>
              <a:tblGrid>
                <a:gridCol w="7429500">
                  <a:extLst>
                    <a:ext uri="{9D8B030D-6E8A-4147-A177-3AD203B41FA5}">
                      <a16:colId xmlns:a16="http://schemas.microsoft.com/office/drawing/2014/main" val="3960274252"/>
                    </a:ext>
                  </a:extLst>
                </a:gridCol>
              </a:tblGrid>
              <a:tr h="0">
                <a:tc>
                  <a:txBody>
                    <a:bodyPr/>
                    <a:lstStyle/>
                    <a:p>
                      <a:r>
                        <a:rPr lang="en-US" sz="2800" b="0" i="0" dirty="0" err="1">
                          <a:solidFill>
                            <a:srgbClr val="000000"/>
                          </a:solidFill>
                          <a:effectLst/>
                          <a:latin typeface="+mj-lt"/>
                        </a:rPr>
                        <a:t>Điều</a:t>
                      </a:r>
                      <a:r>
                        <a:rPr lang="en-US" sz="2800" b="0" i="0" dirty="0">
                          <a:solidFill>
                            <a:srgbClr val="000000"/>
                          </a:solidFill>
                          <a:effectLst/>
                          <a:latin typeface="+mj-lt"/>
                        </a:rPr>
                        <a:t> </a:t>
                      </a:r>
                      <a:r>
                        <a:rPr lang="en-US" sz="2800" b="0" i="0" dirty="0" err="1">
                          <a:solidFill>
                            <a:srgbClr val="000000"/>
                          </a:solidFill>
                          <a:effectLst/>
                          <a:latin typeface="+mj-lt"/>
                        </a:rPr>
                        <a:t>kiện</a:t>
                      </a:r>
                      <a:r>
                        <a:rPr lang="en-US" sz="2800" b="0" i="0" dirty="0">
                          <a:solidFill>
                            <a:srgbClr val="000000"/>
                          </a:solidFill>
                          <a:effectLst/>
                          <a:latin typeface="+mj-lt"/>
                        </a:rPr>
                        <a:t> </a:t>
                      </a:r>
                      <a:r>
                        <a:rPr lang="en-US" sz="2800" b="0" i="0" dirty="0" err="1">
                          <a:solidFill>
                            <a:srgbClr val="000000"/>
                          </a:solidFill>
                          <a:effectLst/>
                          <a:latin typeface="+mj-lt"/>
                        </a:rPr>
                        <a:t>trong</a:t>
                      </a:r>
                      <a:r>
                        <a:rPr lang="en-US" sz="2800" b="0" i="0" dirty="0">
                          <a:solidFill>
                            <a:srgbClr val="000000"/>
                          </a:solidFill>
                          <a:effectLst/>
                          <a:latin typeface="+mj-lt"/>
                        </a:rPr>
                        <a:t> </a:t>
                      </a:r>
                      <a:r>
                        <a:rPr lang="en-US" sz="2800" b="0" i="0" dirty="0" err="1">
                          <a:solidFill>
                            <a:srgbClr val="000000"/>
                          </a:solidFill>
                          <a:effectLst/>
                          <a:latin typeface="+mj-lt"/>
                        </a:rPr>
                        <a:t>cấu</a:t>
                      </a:r>
                      <a:r>
                        <a:rPr lang="en-US" sz="2800" b="0" i="0" dirty="0">
                          <a:solidFill>
                            <a:srgbClr val="000000"/>
                          </a:solidFill>
                          <a:effectLst/>
                          <a:latin typeface="+mj-lt"/>
                        </a:rPr>
                        <a:t> </a:t>
                      </a:r>
                      <a:r>
                        <a:rPr lang="en-US" sz="2800" b="0" i="0" dirty="0" err="1">
                          <a:solidFill>
                            <a:srgbClr val="000000"/>
                          </a:solidFill>
                          <a:effectLst/>
                          <a:latin typeface="+mj-lt"/>
                        </a:rPr>
                        <a:t>trúc</a:t>
                      </a:r>
                      <a:r>
                        <a:rPr lang="en-US" sz="2800" b="0" i="0" dirty="0">
                          <a:solidFill>
                            <a:srgbClr val="000000"/>
                          </a:solidFill>
                          <a:effectLst/>
                          <a:latin typeface="+mj-lt"/>
                        </a:rPr>
                        <a:t> </a:t>
                      </a:r>
                      <a:r>
                        <a:rPr lang="en-US" sz="2800" b="1" i="0" dirty="0">
                          <a:solidFill>
                            <a:srgbClr val="000000"/>
                          </a:solidFill>
                          <a:effectLst/>
                          <a:latin typeface="Courier New" panose="02070309020205020404" pitchFamily="49" charset="0"/>
                          <a:cs typeface="Courier New" panose="02070309020205020404" pitchFamily="49" charset="0"/>
                        </a:rPr>
                        <a:t>if / </a:t>
                      </a:r>
                      <a:r>
                        <a:rPr lang="en-US" sz="2800" b="1" i="0" dirty="0" err="1">
                          <a:solidFill>
                            <a:srgbClr val="000000"/>
                          </a:solidFill>
                          <a:effectLst/>
                          <a:latin typeface="Courier New" panose="02070309020205020404" pitchFamily="49" charset="0"/>
                          <a:cs typeface="Courier New" panose="02070309020205020404" pitchFamily="49" charset="0"/>
                        </a:rPr>
                        <a:t>if..else</a:t>
                      </a:r>
                      <a:r>
                        <a:rPr lang="en-US" sz="2800" b="1" i="0" dirty="0">
                          <a:solidFill>
                            <a:srgbClr val="000000"/>
                          </a:solidFill>
                          <a:effectLst/>
                          <a:latin typeface="Courier New" panose="02070309020205020404" pitchFamily="49" charset="0"/>
                          <a:cs typeface="Courier New" panose="02070309020205020404" pitchFamily="49" charset="0"/>
                        </a:rPr>
                        <a:t> </a:t>
                      </a:r>
                      <a:r>
                        <a:rPr lang="en-US" sz="2800" b="0" i="0" dirty="0" err="1">
                          <a:solidFill>
                            <a:srgbClr val="000000"/>
                          </a:solidFill>
                          <a:effectLst/>
                          <a:latin typeface="+mj-lt"/>
                        </a:rPr>
                        <a:t>cho</a:t>
                      </a:r>
                      <a:r>
                        <a:rPr lang="en-US" sz="2800" b="0" i="0" dirty="0">
                          <a:solidFill>
                            <a:srgbClr val="000000"/>
                          </a:solidFill>
                          <a:effectLst/>
                          <a:latin typeface="+mj-lt"/>
                        </a:rPr>
                        <a:t> </a:t>
                      </a:r>
                      <a:r>
                        <a:rPr lang="en-US" sz="2800" b="0" i="0" dirty="0" err="1" smtClean="0">
                          <a:solidFill>
                            <a:srgbClr val="000000"/>
                          </a:solidFill>
                          <a:effectLst/>
                          <a:latin typeface="+mj-lt"/>
                        </a:rPr>
                        <a:t>phép</a:t>
                      </a:r>
                      <a:r>
                        <a:rPr lang="en-US" sz="2800" b="0" i="0" dirty="0" smtClean="0">
                          <a:solidFill>
                            <a:srgbClr val="000000"/>
                          </a:solidFill>
                          <a:effectLst/>
                          <a:latin typeface="+mj-lt"/>
                        </a:rPr>
                        <a:t> </a:t>
                      </a:r>
                      <a:r>
                        <a:rPr lang="en-US" sz="2800" b="0" i="0" dirty="0" err="1" smtClean="0">
                          <a:solidFill>
                            <a:srgbClr val="000000"/>
                          </a:solidFill>
                          <a:effectLst/>
                          <a:latin typeface="+mj-lt"/>
                        </a:rPr>
                        <a:t>làm</a:t>
                      </a:r>
                      <a:r>
                        <a:rPr lang="en-US" sz="2800" b="0" i="0" dirty="0" smtClean="0">
                          <a:solidFill>
                            <a:srgbClr val="000000"/>
                          </a:solidFill>
                          <a:effectLst/>
                          <a:latin typeface="+mj-lt"/>
                        </a:rPr>
                        <a:t> </a:t>
                      </a:r>
                      <a:r>
                        <a:rPr lang="en-US" sz="2800" b="0" i="0" dirty="0" err="1">
                          <a:solidFill>
                            <a:srgbClr val="000000"/>
                          </a:solidFill>
                          <a:effectLst/>
                          <a:latin typeface="+mj-lt"/>
                        </a:rPr>
                        <a:t>việc</a:t>
                      </a:r>
                      <a:r>
                        <a:rPr lang="en-US" sz="2800" b="0" i="0" dirty="0">
                          <a:solidFill>
                            <a:srgbClr val="000000"/>
                          </a:solidFill>
                          <a:effectLst/>
                          <a:latin typeface="+mj-lt"/>
                        </a:rPr>
                        <a:t> </a:t>
                      </a:r>
                      <a:r>
                        <a:rPr lang="en-US" sz="2800" b="0" i="0" dirty="0" err="1">
                          <a:solidFill>
                            <a:srgbClr val="000000"/>
                          </a:solidFill>
                          <a:effectLst/>
                          <a:latin typeface="+mj-lt"/>
                        </a:rPr>
                        <a:t>với</a:t>
                      </a:r>
                      <a:r>
                        <a:rPr lang="en-US" sz="2800" b="0" i="0" dirty="0">
                          <a:solidFill>
                            <a:srgbClr val="000000"/>
                          </a:solidFill>
                          <a:effectLst/>
                          <a:latin typeface="+mj-lt"/>
                        </a:rPr>
                        <a:t> </a:t>
                      </a:r>
                      <a:r>
                        <a:rPr lang="en-US" sz="2800" b="0" i="0" dirty="0" err="1">
                          <a:solidFill>
                            <a:srgbClr val="000000"/>
                          </a:solidFill>
                          <a:effectLst/>
                          <a:latin typeface="+mj-lt"/>
                        </a:rPr>
                        <a:t>các</a:t>
                      </a:r>
                      <a:r>
                        <a:rPr lang="en-US" sz="2800" b="0" i="0" dirty="0">
                          <a:solidFill>
                            <a:srgbClr val="000000"/>
                          </a:solidFill>
                          <a:effectLst/>
                          <a:latin typeface="+mj-lt"/>
                        </a:rPr>
                        <a:t> </a:t>
                      </a:r>
                      <a:r>
                        <a:rPr lang="en-US" sz="2800" b="0" i="0" dirty="0" err="1">
                          <a:solidFill>
                            <a:srgbClr val="000000"/>
                          </a:solidFill>
                          <a:effectLst/>
                          <a:latin typeface="+mj-lt"/>
                        </a:rPr>
                        <a:t>kiểu</a:t>
                      </a:r>
                      <a:r>
                        <a:rPr lang="en-US" sz="2800" b="0" i="0" dirty="0">
                          <a:solidFill>
                            <a:srgbClr val="000000"/>
                          </a:solidFill>
                          <a:effectLst/>
                          <a:latin typeface="+mj-lt"/>
                        </a:rPr>
                        <a:t> </a:t>
                      </a:r>
                      <a:r>
                        <a:rPr lang="en-US" sz="2800" b="0" i="0" dirty="0" err="1">
                          <a:solidFill>
                            <a:srgbClr val="000000"/>
                          </a:solidFill>
                          <a:effectLst/>
                          <a:latin typeface="+mj-lt"/>
                        </a:rPr>
                        <a:t>dữ</a:t>
                      </a:r>
                      <a:r>
                        <a:rPr lang="en-US" sz="2800" b="0" i="0" dirty="0">
                          <a:solidFill>
                            <a:srgbClr val="000000"/>
                          </a:solidFill>
                          <a:effectLst/>
                          <a:latin typeface="+mj-lt"/>
                        </a:rPr>
                        <a:t> </a:t>
                      </a:r>
                      <a:r>
                        <a:rPr lang="en-US" sz="2800" b="0" i="0" dirty="0" err="1">
                          <a:solidFill>
                            <a:srgbClr val="000000"/>
                          </a:solidFill>
                          <a:effectLst/>
                          <a:latin typeface="+mj-lt"/>
                        </a:rPr>
                        <a:t>liệu</a:t>
                      </a:r>
                      <a:r>
                        <a:rPr lang="en-US" sz="2800" b="0" i="0" dirty="0">
                          <a:solidFill>
                            <a:srgbClr val="000000"/>
                          </a:solidFill>
                          <a:effectLst/>
                          <a:latin typeface="+mj-lt"/>
                        </a:rPr>
                        <a:t> </a:t>
                      </a:r>
                      <a:r>
                        <a:rPr lang="en-US" sz="2800" b="0" i="0" dirty="0" err="1">
                          <a:solidFill>
                            <a:srgbClr val="000000"/>
                          </a:solidFill>
                          <a:effectLst/>
                          <a:latin typeface="+mj-lt"/>
                        </a:rPr>
                        <a:t>khác</a:t>
                      </a:r>
                      <a:r>
                        <a:rPr lang="en-US" sz="2800" b="0" i="0" dirty="0">
                          <a:solidFill>
                            <a:srgbClr val="000000"/>
                          </a:solidFill>
                          <a:effectLst/>
                          <a:latin typeface="+mj-lt"/>
                        </a:rPr>
                        <a:t> </a:t>
                      </a:r>
                      <a:r>
                        <a:rPr lang="en-US" sz="2800" b="0" i="0" dirty="0" err="1" smtClean="0">
                          <a:solidFill>
                            <a:srgbClr val="000000"/>
                          </a:solidFill>
                          <a:effectLst/>
                          <a:latin typeface="+mj-lt"/>
                        </a:rPr>
                        <a:t>số</a:t>
                      </a:r>
                      <a:r>
                        <a:rPr lang="en-US" sz="2800" b="0" i="0" dirty="0" smtClean="0">
                          <a:solidFill>
                            <a:srgbClr val="000000"/>
                          </a:solidFill>
                          <a:effectLst/>
                          <a:latin typeface="+mj-lt"/>
                        </a:rPr>
                        <a:t> </a:t>
                      </a:r>
                      <a:r>
                        <a:rPr lang="en-US" sz="2800" b="0" i="0" dirty="0" err="1" smtClean="0">
                          <a:solidFill>
                            <a:srgbClr val="000000"/>
                          </a:solidFill>
                          <a:effectLst/>
                          <a:latin typeface="+mj-lt"/>
                        </a:rPr>
                        <a:t>nguyên</a:t>
                      </a:r>
                      <a:endParaRPr lang="en-US" sz="4400" dirty="0">
                        <a:effectLst/>
                        <a:latin typeface="+mj-l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683408"/>
                  </a:ext>
                </a:extLst>
              </a:tr>
            </a:tbl>
          </a:graphicData>
        </a:graphic>
      </p:graphicFrame>
    </p:spTree>
    <p:extLst>
      <p:ext uri="{BB962C8B-B14F-4D97-AF65-F5344CB8AC3E}">
        <p14:creationId xmlns:p14="http://schemas.microsoft.com/office/powerpoint/2010/main" val="148145093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endParaRPr lang="en-US" dirty="0"/>
          </a:p>
        </p:txBody>
      </p:sp>
      <p:sp>
        <p:nvSpPr>
          <p:cNvPr id="3" name="Content Placeholder 2"/>
          <p:cNvSpPr>
            <a:spLocks noGrp="1"/>
          </p:cNvSpPr>
          <p:nvPr>
            <p:ph idx="1"/>
          </p:nvPr>
        </p:nvSpPr>
        <p:spPr/>
        <p:txBody>
          <a:bodyPr/>
          <a:lstStyle/>
          <a:p>
            <a:pPr marL="514350" indent="-514350">
              <a:buFont typeface="+mj-lt"/>
              <a:buAutoNum type="arabicParenR"/>
            </a:pPr>
            <a:r>
              <a:rPr lang="vi-VN" dirty="0" smtClean="0"/>
              <a:t>Viết </a:t>
            </a:r>
            <a:r>
              <a:rPr lang="vi-VN" dirty="0"/>
              <a:t>chương trình tính cước Taxi theo </a:t>
            </a:r>
            <a:r>
              <a:rPr lang="vi-VN" dirty="0" smtClean="0"/>
              <a:t>công</a:t>
            </a:r>
            <a:r>
              <a:rPr lang="en-US" dirty="0" smtClean="0"/>
              <a:t> </a:t>
            </a:r>
            <a:r>
              <a:rPr lang="vi-VN" dirty="0" smtClean="0"/>
              <a:t>thức</a:t>
            </a:r>
            <a:r>
              <a:rPr lang="vi-VN" dirty="0"/>
              <a:t>:</a:t>
            </a:r>
          </a:p>
          <a:p>
            <a:pPr lvl="1"/>
            <a:r>
              <a:rPr lang="vi-VN" sz="2800" dirty="0" smtClean="0"/>
              <a:t>1 </a:t>
            </a:r>
            <a:r>
              <a:rPr lang="vi-VN" sz="2800" dirty="0"/>
              <a:t>km đầu tiên có cước là 10000đ,</a:t>
            </a:r>
          </a:p>
          <a:p>
            <a:pPr lvl="1"/>
            <a:r>
              <a:rPr lang="vi-VN" sz="2800" dirty="0" smtClean="0"/>
              <a:t>30 </a:t>
            </a:r>
            <a:r>
              <a:rPr lang="vi-VN" sz="2800" dirty="0"/>
              <a:t>km tiếp theo có giá là 8000đ/1km</a:t>
            </a:r>
          </a:p>
          <a:p>
            <a:pPr lvl="1"/>
            <a:r>
              <a:rPr lang="vi-VN" sz="2800" dirty="0" smtClean="0"/>
              <a:t>Các </a:t>
            </a:r>
            <a:r>
              <a:rPr lang="vi-VN" sz="2800" dirty="0"/>
              <a:t>km sau đó có giá là 6000đ/1km.</a:t>
            </a:r>
          </a:p>
          <a:p>
            <a:pPr marL="514350" indent="-514350">
              <a:buFont typeface="+mj-lt"/>
              <a:buAutoNum type="arabicParenR"/>
            </a:pPr>
            <a:r>
              <a:rPr lang="vi-VN" dirty="0" smtClean="0"/>
              <a:t>Viết </a:t>
            </a:r>
            <a:r>
              <a:rPr lang="vi-VN" dirty="0"/>
              <a:t>chương trình giải phương trình bậc </a:t>
            </a:r>
            <a:r>
              <a:rPr lang="vi-VN" dirty="0" smtClean="0"/>
              <a:t>hai</a:t>
            </a:r>
            <a:r>
              <a:rPr lang="en-US" dirty="0" smtClean="0"/>
              <a:t> </a:t>
            </a:r>
            <a:r>
              <a:rPr lang="vi-VN" dirty="0" smtClean="0"/>
              <a:t>ax</a:t>
            </a:r>
            <a:r>
              <a:rPr lang="vi-VN" baseline="30000" dirty="0" smtClean="0"/>
              <a:t>2</a:t>
            </a:r>
            <a:r>
              <a:rPr lang="vi-VN" dirty="0" smtClean="0"/>
              <a:t> </a:t>
            </a:r>
            <a:r>
              <a:rPr lang="vi-VN" dirty="0"/>
              <a:t>+ bx + c = 0</a:t>
            </a:r>
          </a:p>
          <a:p>
            <a:pPr marL="514350" indent="-514350">
              <a:buFont typeface="+mj-lt"/>
              <a:buAutoNum type="arabicParenR"/>
            </a:pPr>
            <a:r>
              <a:rPr lang="vi-VN" dirty="0" smtClean="0"/>
              <a:t>Viết </a:t>
            </a:r>
            <a:r>
              <a:rPr lang="vi-VN" dirty="0"/>
              <a:t>chương trình giải hệ phương trình </a:t>
            </a:r>
            <a:r>
              <a:rPr lang="vi-VN" dirty="0" smtClean="0"/>
              <a:t>bậc</a:t>
            </a:r>
            <a:r>
              <a:rPr lang="en-US" dirty="0" smtClean="0"/>
              <a:t> </a:t>
            </a:r>
            <a:r>
              <a:rPr lang="vi-VN" dirty="0" smtClean="0"/>
              <a:t>nhất</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142</a:t>
            </a:fld>
            <a:endParaRPr lang="en-US" dirty="0"/>
          </a:p>
        </p:txBody>
      </p:sp>
      <p:pic>
        <p:nvPicPr>
          <p:cNvPr id="7" name="Picture 6"/>
          <p:cNvPicPr>
            <a:picLocks noChangeAspect="1"/>
          </p:cNvPicPr>
          <p:nvPr/>
        </p:nvPicPr>
        <p:blipFill>
          <a:blip r:embed="rId2"/>
          <a:stretch>
            <a:fillRect/>
          </a:stretch>
        </p:blipFill>
        <p:spPr>
          <a:xfrm>
            <a:off x="3276600" y="4876800"/>
            <a:ext cx="2915230" cy="1447800"/>
          </a:xfrm>
          <a:prstGeom prst="rect">
            <a:avLst/>
          </a:prstGeom>
        </p:spPr>
      </p:pic>
    </p:spTree>
    <p:extLst>
      <p:ext uri="{BB962C8B-B14F-4D97-AF65-F5344CB8AC3E}">
        <p14:creationId xmlns:p14="http://schemas.microsoft.com/office/powerpoint/2010/main" val="272608586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1: </a:t>
            </a:r>
            <a:r>
              <a:rPr lang="en-US" dirty="0" err="1" smtClean="0"/>
              <a:t>Tính</a:t>
            </a:r>
            <a:r>
              <a:rPr lang="en-US" dirty="0" smtClean="0"/>
              <a:t> </a:t>
            </a:r>
            <a:r>
              <a:rPr lang="en-US" dirty="0" err="1" smtClean="0"/>
              <a:t>cước</a:t>
            </a:r>
            <a:r>
              <a:rPr lang="en-US" dirty="0" smtClean="0"/>
              <a:t> taxi</a:t>
            </a:r>
            <a:endParaRPr lang="en-US" dirty="0"/>
          </a:p>
        </p:txBody>
      </p:sp>
      <p:sp>
        <p:nvSpPr>
          <p:cNvPr id="3" name="Content Placeholder 2"/>
          <p:cNvSpPr>
            <a:spLocks noGrp="1"/>
          </p:cNvSpPr>
          <p:nvPr>
            <p:ph idx="1"/>
          </p:nvPr>
        </p:nvSpPr>
        <p:spPr>
          <a:xfrm>
            <a:off x="304800" y="990600"/>
            <a:ext cx="11582400" cy="5486399"/>
          </a:xfrm>
          <a:solidFill>
            <a:schemeClr val="tx1">
              <a:lumMod val="85000"/>
              <a:lumOff val="15000"/>
            </a:schemeClr>
          </a:solidFill>
        </p:spPr>
        <p:txBody>
          <a:bodyPr/>
          <a:lstStyle/>
          <a:p>
            <a:pPr marL="0" indent="0">
              <a:lnSpc>
                <a:spcPct val="100000"/>
              </a:lnSpc>
              <a:buNone/>
            </a:pPr>
            <a:r>
              <a:rPr lang="en-US" sz="2200" dirty="0">
                <a:solidFill>
                  <a:srgbClr val="C586C0"/>
                </a:solidFill>
                <a:latin typeface="Consolas" panose="020B0609020204030204" pitchFamily="49" charset="0"/>
              </a:rPr>
              <a:t>#include</a:t>
            </a:r>
            <a:r>
              <a:rPr lang="en-US" sz="2200" dirty="0">
                <a:solidFill>
                  <a:srgbClr val="569CD6"/>
                </a:solidFill>
                <a:latin typeface="Consolas" panose="020B0609020204030204" pitchFamily="49" charset="0"/>
              </a:rPr>
              <a:t> </a:t>
            </a:r>
            <a:r>
              <a:rPr lang="en-US" sz="2200" dirty="0">
                <a:solidFill>
                  <a:srgbClr val="CE9178"/>
                </a:solidFill>
                <a:latin typeface="Consolas" panose="020B0609020204030204" pitchFamily="49" charset="0"/>
              </a:rPr>
              <a:t>&lt;</a:t>
            </a:r>
            <a:r>
              <a:rPr lang="en-US" sz="2200" dirty="0" err="1">
                <a:solidFill>
                  <a:srgbClr val="CE9178"/>
                </a:solidFill>
                <a:latin typeface="Consolas" panose="020B0609020204030204" pitchFamily="49" charset="0"/>
              </a:rPr>
              <a:t>stdio.h</a:t>
            </a:r>
            <a:r>
              <a:rPr lang="en-US" sz="2200" dirty="0">
                <a:solidFill>
                  <a:srgbClr val="CE9178"/>
                </a:solidFill>
                <a:latin typeface="Consolas" panose="020B0609020204030204" pitchFamily="49" charset="0"/>
              </a:rPr>
              <a:t>&gt;</a:t>
            </a:r>
            <a:endParaRPr lang="en-US" sz="2200" dirty="0">
              <a:solidFill>
                <a:srgbClr val="D4D4D4"/>
              </a:solidFill>
              <a:latin typeface="Consolas" panose="020B0609020204030204" pitchFamily="49" charset="0"/>
            </a:endParaRPr>
          </a:p>
          <a:p>
            <a:pPr marL="0" indent="0">
              <a:lnSpc>
                <a:spcPct val="100000"/>
              </a:lnSpc>
              <a:buNone/>
            </a:pPr>
            <a:r>
              <a:rPr lang="en-US" sz="2200" dirty="0">
                <a:solidFill>
                  <a:srgbClr val="C586C0"/>
                </a:solidFill>
                <a:latin typeface="Consolas" panose="020B0609020204030204" pitchFamily="49" charset="0"/>
              </a:rPr>
              <a:t>#include</a:t>
            </a:r>
            <a:r>
              <a:rPr lang="en-US" sz="2200" dirty="0">
                <a:solidFill>
                  <a:srgbClr val="569CD6"/>
                </a:solidFill>
                <a:latin typeface="Consolas" panose="020B0609020204030204" pitchFamily="49" charset="0"/>
              </a:rPr>
              <a:t> </a:t>
            </a:r>
            <a:r>
              <a:rPr lang="en-US" sz="2200" dirty="0">
                <a:solidFill>
                  <a:srgbClr val="CE9178"/>
                </a:solidFill>
                <a:latin typeface="Consolas" panose="020B0609020204030204" pitchFamily="49" charset="0"/>
              </a:rPr>
              <a:t>&lt;</a:t>
            </a:r>
            <a:r>
              <a:rPr lang="en-US" sz="2200" dirty="0" err="1">
                <a:solidFill>
                  <a:srgbClr val="CE9178"/>
                </a:solidFill>
                <a:latin typeface="Consolas" panose="020B0609020204030204" pitchFamily="49" charset="0"/>
              </a:rPr>
              <a:t>math.h</a:t>
            </a:r>
            <a:r>
              <a:rPr lang="en-US" sz="2200" dirty="0">
                <a:solidFill>
                  <a:srgbClr val="CE9178"/>
                </a:solidFill>
                <a:latin typeface="Consolas" panose="020B0609020204030204" pitchFamily="49" charset="0"/>
              </a:rPr>
              <a:t>&gt;</a:t>
            </a:r>
            <a:endParaRPr lang="en-US" sz="2200" dirty="0">
              <a:solidFill>
                <a:srgbClr val="D4D4D4"/>
              </a:solidFill>
              <a:latin typeface="Consolas" panose="020B0609020204030204" pitchFamily="49" charset="0"/>
            </a:endParaRPr>
          </a:p>
          <a:p>
            <a:pPr marL="0" indent="0">
              <a:lnSpc>
                <a:spcPct val="100000"/>
              </a:lnSpc>
              <a:buNone/>
            </a:pPr>
            <a:r>
              <a:rPr lang="en-US" sz="2200" dirty="0">
                <a:solidFill>
                  <a:srgbClr val="569CD6"/>
                </a:solidFill>
                <a:latin typeface="Consolas" panose="020B0609020204030204" pitchFamily="49" charset="0"/>
              </a:rPr>
              <a:t>void</a:t>
            </a:r>
            <a:r>
              <a:rPr lang="en-US" sz="2200" dirty="0">
                <a:solidFill>
                  <a:srgbClr val="D4D4D4"/>
                </a:solidFill>
                <a:latin typeface="Consolas" panose="020B0609020204030204" pitchFamily="49" charset="0"/>
              </a:rPr>
              <a:t> </a:t>
            </a:r>
            <a:r>
              <a:rPr lang="en-US" sz="2200" dirty="0">
                <a:solidFill>
                  <a:srgbClr val="DCDCAA"/>
                </a:solidFill>
                <a:latin typeface="Consolas" panose="020B0609020204030204" pitchFamily="49" charset="0"/>
              </a:rPr>
              <a:t>main</a:t>
            </a:r>
            <a:r>
              <a:rPr lang="en-US" sz="2200" dirty="0">
                <a:solidFill>
                  <a:srgbClr val="D4D4D4"/>
                </a:solidFill>
                <a:latin typeface="Consolas" panose="020B0609020204030204" pitchFamily="49" charset="0"/>
              </a:rPr>
              <a:t>() {</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569CD6"/>
                </a:solidFill>
                <a:latin typeface="Consolas" panose="020B0609020204030204" pitchFamily="49" charset="0"/>
              </a:rPr>
              <a:t>unsigned</a:t>
            </a:r>
            <a:r>
              <a:rPr lang="en-US" sz="2200" dirty="0">
                <a:solidFill>
                  <a:srgbClr val="D4D4D4"/>
                </a:solidFill>
                <a:latin typeface="Consolas" panose="020B0609020204030204" pitchFamily="49" charset="0"/>
              </a:rPr>
              <a:t> </a:t>
            </a:r>
            <a:r>
              <a:rPr lang="en-US" sz="2200" dirty="0">
                <a:solidFill>
                  <a:srgbClr val="569CD6"/>
                </a:solidFill>
                <a:latin typeface="Consolas" panose="020B0609020204030204" pitchFamily="49" charset="0"/>
              </a:rPr>
              <a:t>long</a:t>
            </a:r>
            <a:r>
              <a:rPr lang="en-US" sz="2200" dirty="0">
                <a:solidFill>
                  <a:srgbClr val="D4D4D4"/>
                </a:solidFill>
                <a:latin typeface="Consolas" panose="020B0609020204030204" pitchFamily="49" charset="0"/>
              </a:rPr>
              <a:t> </a:t>
            </a:r>
            <a:r>
              <a:rPr lang="en-US" sz="2200" dirty="0" err="1">
                <a:solidFill>
                  <a:srgbClr val="9CDCFE"/>
                </a:solidFill>
                <a:latin typeface="Consolas" panose="020B0609020204030204" pitchFamily="49" charset="0"/>
              </a:rPr>
              <a:t>sotien</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569CD6"/>
                </a:solidFill>
                <a:latin typeface="Consolas" panose="020B0609020204030204" pitchFamily="49" charset="0"/>
              </a:rPr>
              <a:t>float</a:t>
            </a:r>
            <a:r>
              <a:rPr lang="en-US" sz="2200" dirty="0">
                <a:solidFill>
                  <a:srgbClr val="D4D4D4"/>
                </a:solidFill>
                <a:latin typeface="Consolas" panose="020B0609020204030204" pitchFamily="49" charset="0"/>
              </a:rPr>
              <a:t> </a:t>
            </a:r>
            <a:r>
              <a:rPr lang="en-US" sz="2200" dirty="0" err="1">
                <a:solidFill>
                  <a:srgbClr val="9CDCFE"/>
                </a:solidFill>
                <a:latin typeface="Consolas" panose="020B0609020204030204" pitchFamily="49" charset="0"/>
              </a:rPr>
              <a:t>sokm</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a:t>
            </a:r>
            <a:r>
              <a:rPr lang="en-US" sz="2200" dirty="0">
                <a:solidFill>
                  <a:srgbClr val="D7BA7D"/>
                </a:solidFill>
                <a:latin typeface="Consolas" panose="020B0609020204030204" pitchFamily="49" charset="0"/>
              </a:rPr>
              <a:t>\</a:t>
            </a:r>
            <a:r>
              <a:rPr lang="en-US" sz="2200" dirty="0" err="1">
                <a:solidFill>
                  <a:srgbClr val="D7BA7D"/>
                </a:solidFill>
                <a:latin typeface="Consolas" panose="020B0609020204030204" pitchFamily="49" charset="0"/>
              </a:rPr>
              <a:t>n</a:t>
            </a:r>
            <a:r>
              <a:rPr lang="en-US" sz="2200" dirty="0" err="1">
                <a:solidFill>
                  <a:srgbClr val="CE9178"/>
                </a:solidFill>
                <a:latin typeface="Consolas" panose="020B0609020204030204" pitchFamily="49" charset="0"/>
              </a:rPr>
              <a:t>Ban</a:t>
            </a:r>
            <a:r>
              <a:rPr lang="en-US" sz="2200" dirty="0">
                <a:solidFill>
                  <a:srgbClr val="CE9178"/>
                </a:solidFill>
                <a:latin typeface="Consolas" panose="020B0609020204030204" pitchFamily="49" charset="0"/>
              </a:rPr>
              <a:t> hay </a:t>
            </a:r>
            <a:r>
              <a:rPr lang="en-US" sz="2200" dirty="0" err="1">
                <a:solidFill>
                  <a:srgbClr val="CE9178"/>
                </a:solidFill>
                <a:latin typeface="Consolas" panose="020B0609020204030204" pitchFamily="49" charset="0"/>
              </a:rPr>
              <a:t>cho</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biet</a:t>
            </a:r>
            <a:r>
              <a:rPr lang="en-US" sz="2200" dirty="0">
                <a:solidFill>
                  <a:srgbClr val="CE9178"/>
                </a:solidFill>
                <a:latin typeface="Consolas" panose="020B0609020204030204" pitchFamily="49" charset="0"/>
              </a:rPr>
              <a:t> so km da di </a:t>
            </a:r>
            <a:r>
              <a:rPr lang="en-US" sz="2200" dirty="0" err="1">
                <a:solidFill>
                  <a:srgbClr val="CE9178"/>
                </a:solidFill>
                <a:latin typeface="Consolas" panose="020B0609020204030204" pitchFamily="49" charset="0"/>
              </a:rPr>
              <a:t>duoc</a:t>
            </a:r>
            <a:r>
              <a:rPr lang="en-US" sz="2200" dirty="0">
                <a:solidFill>
                  <a:srgbClr val="CE9178"/>
                </a:solidFill>
                <a:latin typeface="Consolas" panose="020B0609020204030204" pitchFamily="49" charset="0"/>
              </a:rPr>
              <a:t> : "</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scanf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a:t>
            </a:r>
            <a:r>
              <a:rPr lang="en-US" sz="2200" dirty="0">
                <a:solidFill>
                  <a:srgbClr val="9CDCFE"/>
                </a:solidFill>
                <a:latin typeface="Consolas" panose="020B0609020204030204" pitchFamily="49" charset="0"/>
              </a:rPr>
              <a:t>%f</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 &amp;</a:t>
            </a:r>
            <a:r>
              <a:rPr lang="en-US" sz="2200" dirty="0" err="1">
                <a:solidFill>
                  <a:srgbClr val="9CDCFE"/>
                </a:solidFill>
                <a:latin typeface="Consolas" panose="020B0609020204030204" pitchFamily="49" charset="0"/>
              </a:rPr>
              <a:t>sokm</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if</a:t>
            </a:r>
            <a:r>
              <a:rPr lang="en-US" sz="2200" dirty="0">
                <a:solidFill>
                  <a:srgbClr val="D4D4D4"/>
                </a:solidFill>
                <a:latin typeface="Consolas" panose="020B0609020204030204" pitchFamily="49" charset="0"/>
              </a:rPr>
              <a:t> (</a:t>
            </a:r>
            <a:r>
              <a:rPr lang="en-US" sz="2200" dirty="0" err="1">
                <a:solidFill>
                  <a:srgbClr val="9CDCFE"/>
                </a:solidFill>
                <a:latin typeface="Consolas" panose="020B0609020204030204" pitchFamily="49" charset="0"/>
              </a:rPr>
              <a:t>sokm</a:t>
            </a:r>
            <a:r>
              <a:rPr lang="en-US" sz="2200" dirty="0">
                <a:solidFill>
                  <a:srgbClr val="D4D4D4"/>
                </a:solidFill>
                <a:latin typeface="Consolas" panose="020B0609020204030204" pitchFamily="49" charset="0"/>
              </a:rPr>
              <a:t> &lt;= </a:t>
            </a:r>
            <a:r>
              <a:rPr lang="en-US" sz="2200" dirty="0">
                <a:solidFill>
                  <a:srgbClr val="B5CEA8"/>
                </a:solidFill>
                <a:latin typeface="Consolas" panose="020B0609020204030204" pitchFamily="49" charset="0"/>
              </a:rPr>
              <a:t>1.0</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9CDCFE"/>
                </a:solidFill>
                <a:latin typeface="Consolas" panose="020B0609020204030204" pitchFamily="49" charset="0"/>
              </a:rPr>
              <a:t>sotien</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10000</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else</a:t>
            </a:r>
            <a:endParaRPr lang="en-US" sz="2200" dirty="0">
              <a:solidFill>
                <a:srgbClr val="D4D4D4"/>
              </a:solidFill>
              <a:latin typeface="Consolas" panose="020B0609020204030204" pitchFamily="49" charset="0"/>
            </a:endParaRP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if</a:t>
            </a:r>
            <a:r>
              <a:rPr lang="en-US" sz="2200" dirty="0">
                <a:solidFill>
                  <a:srgbClr val="D4D4D4"/>
                </a:solidFill>
                <a:latin typeface="Consolas" panose="020B0609020204030204" pitchFamily="49" charset="0"/>
              </a:rPr>
              <a:t> (</a:t>
            </a:r>
            <a:r>
              <a:rPr lang="en-US" sz="2200" dirty="0" err="1">
                <a:solidFill>
                  <a:srgbClr val="9CDCFE"/>
                </a:solidFill>
                <a:latin typeface="Consolas" panose="020B0609020204030204" pitchFamily="49" charset="0"/>
              </a:rPr>
              <a:t>sokm</a:t>
            </a:r>
            <a:r>
              <a:rPr lang="en-US" sz="2200" dirty="0">
                <a:solidFill>
                  <a:srgbClr val="D4D4D4"/>
                </a:solidFill>
                <a:latin typeface="Consolas" panose="020B0609020204030204" pitchFamily="49" charset="0"/>
              </a:rPr>
              <a:t> &lt;= </a:t>
            </a:r>
            <a:r>
              <a:rPr lang="en-US" sz="2200" dirty="0">
                <a:solidFill>
                  <a:srgbClr val="B5CEA8"/>
                </a:solidFill>
                <a:latin typeface="Consolas" panose="020B0609020204030204" pitchFamily="49" charset="0"/>
              </a:rPr>
              <a:t>31.0</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9CDCFE"/>
                </a:solidFill>
                <a:latin typeface="Consolas" panose="020B0609020204030204" pitchFamily="49" charset="0"/>
              </a:rPr>
              <a:t>sotien</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10000</a:t>
            </a:r>
            <a:r>
              <a:rPr lang="en-US" sz="2200" dirty="0">
                <a:solidFill>
                  <a:srgbClr val="D4D4D4"/>
                </a:solidFill>
                <a:latin typeface="Consolas" panose="020B0609020204030204" pitchFamily="49" charset="0"/>
              </a:rPr>
              <a:t> + (</a:t>
            </a:r>
            <a:r>
              <a:rPr lang="en-US" sz="2200" dirty="0">
                <a:solidFill>
                  <a:srgbClr val="DCDCAA"/>
                </a:solidFill>
                <a:latin typeface="Consolas" panose="020B0609020204030204" pitchFamily="49" charset="0"/>
              </a:rPr>
              <a:t>ceil</a:t>
            </a:r>
            <a:r>
              <a:rPr lang="en-US" sz="2200" dirty="0">
                <a:solidFill>
                  <a:srgbClr val="D4D4D4"/>
                </a:solidFill>
                <a:latin typeface="Consolas" panose="020B0609020204030204" pitchFamily="49" charset="0"/>
              </a:rPr>
              <a:t>(</a:t>
            </a:r>
            <a:r>
              <a:rPr lang="en-US" sz="2200" dirty="0" err="1">
                <a:solidFill>
                  <a:srgbClr val="9CDCFE"/>
                </a:solidFill>
                <a:latin typeface="Consolas" panose="020B0609020204030204" pitchFamily="49" charset="0"/>
              </a:rPr>
              <a:t>sokm</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1.0</a:t>
            </a:r>
            <a:r>
              <a:rPr lang="en-US" sz="2200" dirty="0">
                <a:solidFill>
                  <a:srgbClr val="D4D4D4"/>
                </a:solidFill>
                <a:latin typeface="Consolas" panose="020B0609020204030204" pitchFamily="49" charset="0"/>
              </a:rPr>
              <a:t> ) * </a:t>
            </a:r>
            <a:r>
              <a:rPr lang="en-US" sz="2200" dirty="0">
                <a:solidFill>
                  <a:srgbClr val="B5CEA8"/>
                </a:solidFill>
                <a:latin typeface="Consolas" panose="020B0609020204030204" pitchFamily="49" charset="0"/>
              </a:rPr>
              <a:t>8000</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else</a:t>
            </a:r>
            <a:endParaRPr lang="en-US" sz="2200" dirty="0">
              <a:solidFill>
                <a:srgbClr val="D4D4D4"/>
              </a:solidFill>
              <a:latin typeface="Consolas" panose="020B0609020204030204" pitchFamily="49" charset="0"/>
            </a:endParaRP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9CDCFE"/>
                </a:solidFill>
                <a:latin typeface="Consolas" panose="020B0609020204030204" pitchFamily="49" charset="0"/>
              </a:rPr>
              <a:t>sotien</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250000</a:t>
            </a:r>
            <a:r>
              <a:rPr lang="en-US" sz="2200" dirty="0">
                <a:solidFill>
                  <a:srgbClr val="D4D4D4"/>
                </a:solidFill>
                <a:latin typeface="Consolas" panose="020B0609020204030204" pitchFamily="49" charset="0"/>
              </a:rPr>
              <a:t> + (</a:t>
            </a:r>
            <a:r>
              <a:rPr lang="en-US" sz="2200" dirty="0">
                <a:solidFill>
                  <a:srgbClr val="DCDCAA"/>
                </a:solidFill>
                <a:latin typeface="Consolas" panose="020B0609020204030204" pitchFamily="49" charset="0"/>
              </a:rPr>
              <a:t>ceil</a:t>
            </a:r>
            <a:r>
              <a:rPr lang="en-US" sz="2200" dirty="0">
                <a:solidFill>
                  <a:srgbClr val="D4D4D4"/>
                </a:solidFill>
                <a:latin typeface="Consolas" panose="020B0609020204030204" pitchFamily="49" charset="0"/>
              </a:rPr>
              <a:t>(</a:t>
            </a:r>
            <a:r>
              <a:rPr lang="en-US" sz="2200" dirty="0" err="1">
                <a:solidFill>
                  <a:srgbClr val="9CDCFE"/>
                </a:solidFill>
                <a:latin typeface="Consolas" panose="020B0609020204030204" pitchFamily="49" charset="0"/>
              </a:rPr>
              <a:t>sokm</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31</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6000</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a:t>
            </a:r>
            <a:r>
              <a:rPr lang="en-US" sz="2200" dirty="0">
                <a:solidFill>
                  <a:srgbClr val="D7BA7D"/>
                </a:solidFill>
                <a:latin typeface="Consolas" panose="020B0609020204030204" pitchFamily="49" charset="0"/>
              </a:rPr>
              <a:t>\</a:t>
            </a:r>
            <a:r>
              <a:rPr lang="en-US" sz="2200" dirty="0" err="1">
                <a:solidFill>
                  <a:srgbClr val="D7BA7D"/>
                </a:solidFill>
                <a:latin typeface="Consolas" panose="020B0609020204030204" pitchFamily="49" charset="0"/>
              </a:rPr>
              <a:t>n</a:t>
            </a:r>
            <a:r>
              <a:rPr lang="en-US" sz="2200" dirty="0" err="1">
                <a:solidFill>
                  <a:srgbClr val="CE9178"/>
                </a:solidFill>
                <a:latin typeface="Consolas" panose="020B0609020204030204" pitchFamily="49" charset="0"/>
              </a:rPr>
              <a:t>So</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tien</a:t>
            </a:r>
            <a:r>
              <a:rPr lang="en-US" sz="2200" dirty="0">
                <a:solidFill>
                  <a:srgbClr val="CE9178"/>
                </a:solidFill>
                <a:latin typeface="Consolas" panose="020B0609020204030204" pitchFamily="49" charset="0"/>
              </a:rPr>
              <a:t> can </a:t>
            </a:r>
            <a:r>
              <a:rPr lang="en-US" sz="2200" dirty="0" err="1">
                <a:solidFill>
                  <a:srgbClr val="CE9178"/>
                </a:solidFill>
                <a:latin typeface="Consolas" panose="020B0609020204030204" pitchFamily="49" charset="0"/>
              </a:rPr>
              <a:t>tra</a:t>
            </a:r>
            <a:r>
              <a:rPr lang="en-US" sz="2200" dirty="0">
                <a:solidFill>
                  <a:srgbClr val="CE9178"/>
                </a:solidFill>
                <a:latin typeface="Consolas" panose="020B0609020204030204" pitchFamily="49" charset="0"/>
              </a:rPr>
              <a:t> = </a:t>
            </a:r>
            <a:r>
              <a:rPr lang="en-US" sz="2200" dirty="0">
                <a:solidFill>
                  <a:srgbClr val="9CDCFE"/>
                </a:solidFill>
                <a:latin typeface="Consolas" panose="020B0609020204030204" pitchFamily="49" charset="0"/>
              </a:rPr>
              <a:t>%</a:t>
            </a:r>
            <a:r>
              <a:rPr lang="en-US" sz="2200" dirty="0" err="1">
                <a:solidFill>
                  <a:srgbClr val="9CDCFE"/>
                </a:solidFill>
                <a:latin typeface="Consolas" panose="020B0609020204030204" pitchFamily="49" charset="0"/>
              </a:rPr>
              <a:t>lu</a:t>
            </a:r>
            <a:r>
              <a:rPr lang="en-US" sz="2200" dirty="0" err="1">
                <a:solidFill>
                  <a:srgbClr val="CE9178"/>
                </a:solidFill>
                <a:latin typeface="Consolas" panose="020B0609020204030204" pitchFamily="49" charset="0"/>
              </a:rPr>
              <a:t>d</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 </a:t>
            </a:r>
            <a:r>
              <a:rPr lang="en-US" sz="2200" dirty="0" err="1">
                <a:solidFill>
                  <a:srgbClr val="9CDCFE"/>
                </a:solidFill>
                <a:latin typeface="Consolas" panose="020B0609020204030204" pitchFamily="49" charset="0"/>
              </a:rPr>
              <a:t>sotien</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a:t>
            </a:r>
          </a:p>
          <a:p>
            <a:pPr marL="0" indent="0">
              <a:lnSpc>
                <a:spcPct val="100000"/>
              </a:lnSpc>
              <a:buNone/>
            </a:pPr>
            <a:endParaRPr lang="en-US" sz="22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143</a:t>
            </a:fld>
            <a:endParaRPr lang="en-US" dirty="0"/>
          </a:p>
        </p:txBody>
      </p:sp>
      <p:pic>
        <p:nvPicPr>
          <p:cNvPr id="5" name="Picture 4"/>
          <p:cNvPicPr>
            <a:picLocks noChangeAspect="1"/>
          </p:cNvPicPr>
          <p:nvPr/>
        </p:nvPicPr>
        <p:blipFill>
          <a:blip r:embed="rId2"/>
          <a:stretch>
            <a:fillRect/>
          </a:stretch>
        </p:blipFill>
        <p:spPr>
          <a:xfrm>
            <a:off x="6096000" y="1143000"/>
            <a:ext cx="5970899" cy="1066800"/>
          </a:xfrm>
          <a:prstGeom prst="rect">
            <a:avLst/>
          </a:prstGeom>
          <a:ln>
            <a:solidFill>
              <a:schemeClr val="bg1"/>
            </a:solidFill>
          </a:ln>
        </p:spPr>
      </p:pic>
    </p:spTree>
    <p:extLst>
      <p:ext uri="{BB962C8B-B14F-4D97-AF65-F5344CB8AC3E}">
        <p14:creationId xmlns:p14="http://schemas.microsoft.com/office/powerpoint/2010/main" val="160698808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smtClean="0"/>
              <a:t>2: </a:t>
            </a:r>
            <a:r>
              <a:rPr lang="en-US" dirty="0" err="1" smtClean="0"/>
              <a:t>Phương</a:t>
            </a:r>
            <a:r>
              <a:rPr lang="en-US" dirty="0" smtClean="0"/>
              <a:t> </a:t>
            </a:r>
            <a:r>
              <a:rPr lang="en-US" dirty="0" err="1" smtClean="0"/>
              <a:t>trình</a:t>
            </a:r>
            <a:r>
              <a:rPr lang="en-US" dirty="0" smtClean="0"/>
              <a:t> </a:t>
            </a:r>
            <a:r>
              <a:rPr lang="en-US" dirty="0" err="1" smtClean="0"/>
              <a:t>bậc</a:t>
            </a:r>
            <a:r>
              <a:rPr lang="en-US" dirty="0" smtClean="0"/>
              <a:t> 2</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144</a:t>
            </a:fld>
            <a:endParaRPr lang="en-US" dirty="0"/>
          </a:p>
        </p:txBody>
      </p:sp>
      <p:sp>
        <p:nvSpPr>
          <p:cNvPr id="7" name="Content Placeholder 6"/>
          <p:cNvSpPr>
            <a:spLocks noGrp="1"/>
          </p:cNvSpPr>
          <p:nvPr>
            <p:ph idx="1"/>
          </p:nvPr>
        </p:nvSpPr>
        <p:spPr>
          <a:xfrm>
            <a:off x="76200" y="967581"/>
            <a:ext cx="11811000" cy="5333999"/>
          </a:xfrm>
          <a:solidFill>
            <a:schemeClr val="tx1">
              <a:lumMod val="85000"/>
              <a:lumOff val="15000"/>
            </a:schemeClr>
          </a:solidFill>
        </p:spPr>
        <p:txBody>
          <a:bodyPr/>
          <a:lstStyle/>
          <a:p>
            <a:pPr marL="0" indent="0">
              <a:lnSpc>
                <a:spcPct val="100000"/>
              </a:lnSpc>
              <a:buNone/>
            </a:pPr>
            <a:r>
              <a:rPr lang="en-US" sz="2200" dirty="0">
                <a:solidFill>
                  <a:srgbClr val="C586C0"/>
                </a:solidFill>
                <a:latin typeface="Consolas" panose="020B0609020204030204" pitchFamily="49" charset="0"/>
              </a:rPr>
              <a:t>#include</a:t>
            </a:r>
            <a:r>
              <a:rPr lang="en-US" sz="2200" dirty="0">
                <a:solidFill>
                  <a:srgbClr val="569CD6"/>
                </a:solidFill>
                <a:latin typeface="Consolas" panose="020B0609020204030204" pitchFamily="49" charset="0"/>
              </a:rPr>
              <a:t> </a:t>
            </a:r>
            <a:r>
              <a:rPr lang="en-US" sz="2200" dirty="0">
                <a:solidFill>
                  <a:srgbClr val="CE9178"/>
                </a:solidFill>
                <a:latin typeface="Consolas" panose="020B0609020204030204" pitchFamily="49" charset="0"/>
              </a:rPr>
              <a:t>&lt;</a:t>
            </a:r>
            <a:r>
              <a:rPr lang="en-US" sz="2200" dirty="0" err="1">
                <a:solidFill>
                  <a:srgbClr val="CE9178"/>
                </a:solidFill>
                <a:latin typeface="Consolas" panose="020B0609020204030204" pitchFamily="49" charset="0"/>
              </a:rPr>
              <a:t>stdio.h</a:t>
            </a:r>
            <a:r>
              <a:rPr lang="en-US" sz="2200" dirty="0">
                <a:solidFill>
                  <a:srgbClr val="CE9178"/>
                </a:solidFill>
                <a:latin typeface="Consolas" panose="020B0609020204030204" pitchFamily="49" charset="0"/>
              </a:rPr>
              <a:t>&gt;</a:t>
            </a:r>
            <a:endParaRPr lang="en-US" sz="2200" dirty="0">
              <a:solidFill>
                <a:srgbClr val="D4D4D4"/>
              </a:solidFill>
              <a:latin typeface="Consolas" panose="020B0609020204030204" pitchFamily="49" charset="0"/>
            </a:endParaRPr>
          </a:p>
          <a:p>
            <a:pPr marL="0" indent="0">
              <a:lnSpc>
                <a:spcPct val="100000"/>
              </a:lnSpc>
              <a:buNone/>
            </a:pPr>
            <a:r>
              <a:rPr lang="en-US" sz="2200" dirty="0">
                <a:solidFill>
                  <a:srgbClr val="C586C0"/>
                </a:solidFill>
                <a:latin typeface="Consolas" panose="020B0609020204030204" pitchFamily="49" charset="0"/>
              </a:rPr>
              <a:t>#include</a:t>
            </a:r>
            <a:r>
              <a:rPr lang="en-US" sz="2200" dirty="0">
                <a:solidFill>
                  <a:srgbClr val="569CD6"/>
                </a:solidFill>
                <a:latin typeface="Consolas" panose="020B0609020204030204" pitchFamily="49" charset="0"/>
              </a:rPr>
              <a:t> </a:t>
            </a:r>
            <a:r>
              <a:rPr lang="en-US" sz="2200" dirty="0">
                <a:solidFill>
                  <a:srgbClr val="CE9178"/>
                </a:solidFill>
                <a:latin typeface="Consolas" panose="020B0609020204030204" pitchFamily="49" charset="0"/>
              </a:rPr>
              <a:t>&lt;</a:t>
            </a:r>
            <a:r>
              <a:rPr lang="en-US" sz="2200" dirty="0" err="1">
                <a:solidFill>
                  <a:srgbClr val="CE9178"/>
                </a:solidFill>
                <a:latin typeface="Consolas" panose="020B0609020204030204" pitchFamily="49" charset="0"/>
              </a:rPr>
              <a:t>math.h</a:t>
            </a:r>
            <a:r>
              <a:rPr lang="en-US" sz="2200" dirty="0">
                <a:solidFill>
                  <a:srgbClr val="CE9178"/>
                </a:solidFill>
                <a:latin typeface="Consolas" panose="020B0609020204030204" pitchFamily="49" charset="0"/>
              </a:rPr>
              <a:t>&gt;</a:t>
            </a:r>
            <a:r>
              <a:rPr lang="en-US" sz="2200" dirty="0">
                <a:solidFill>
                  <a:srgbClr val="569CD6"/>
                </a:solidFill>
                <a:latin typeface="Consolas" panose="020B0609020204030204" pitchFamily="49" charset="0"/>
              </a:rPr>
              <a:t> </a:t>
            </a:r>
            <a:r>
              <a:rPr lang="en-US" sz="2200" dirty="0">
                <a:solidFill>
                  <a:srgbClr val="6A9955"/>
                </a:solidFill>
                <a:latin typeface="Consolas" panose="020B0609020204030204" pitchFamily="49" charset="0"/>
              </a:rPr>
              <a:t>//</a:t>
            </a:r>
            <a:r>
              <a:rPr lang="en-US" sz="2200" dirty="0" err="1">
                <a:solidFill>
                  <a:srgbClr val="6A9955"/>
                </a:solidFill>
                <a:latin typeface="Consolas" panose="020B0609020204030204" pitchFamily="49" charset="0"/>
              </a:rPr>
              <a:t>Để</a:t>
            </a:r>
            <a:r>
              <a:rPr lang="en-US" sz="2200" dirty="0">
                <a:solidFill>
                  <a:srgbClr val="6A9955"/>
                </a:solidFill>
                <a:latin typeface="Consolas" panose="020B0609020204030204" pitchFamily="49" charset="0"/>
              </a:rPr>
              <a:t> </a:t>
            </a:r>
            <a:r>
              <a:rPr lang="en-US" sz="2200" dirty="0" err="1">
                <a:solidFill>
                  <a:srgbClr val="6A9955"/>
                </a:solidFill>
                <a:latin typeface="Consolas" panose="020B0609020204030204" pitchFamily="49" charset="0"/>
              </a:rPr>
              <a:t>sử</a:t>
            </a:r>
            <a:r>
              <a:rPr lang="en-US" sz="2200" dirty="0">
                <a:solidFill>
                  <a:srgbClr val="6A9955"/>
                </a:solidFill>
                <a:latin typeface="Consolas" panose="020B0609020204030204" pitchFamily="49" charset="0"/>
              </a:rPr>
              <a:t> </a:t>
            </a:r>
            <a:r>
              <a:rPr lang="en-US" sz="2200" dirty="0" err="1">
                <a:solidFill>
                  <a:srgbClr val="6A9955"/>
                </a:solidFill>
                <a:latin typeface="Consolas" panose="020B0609020204030204" pitchFamily="49" charset="0"/>
              </a:rPr>
              <a:t>dụng</a:t>
            </a:r>
            <a:r>
              <a:rPr lang="en-US" sz="2200" dirty="0">
                <a:solidFill>
                  <a:srgbClr val="6A9955"/>
                </a:solidFill>
                <a:latin typeface="Consolas" panose="020B0609020204030204" pitchFamily="49" charset="0"/>
              </a:rPr>
              <a:t> </a:t>
            </a:r>
            <a:r>
              <a:rPr lang="en-US" sz="2200" dirty="0" err="1">
                <a:solidFill>
                  <a:srgbClr val="6A9955"/>
                </a:solidFill>
                <a:latin typeface="Consolas" panose="020B0609020204030204" pitchFamily="49" charset="0"/>
              </a:rPr>
              <a:t>hàm</a:t>
            </a:r>
            <a:r>
              <a:rPr lang="en-US" sz="2200" dirty="0">
                <a:solidFill>
                  <a:srgbClr val="6A9955"/>
                </a:solidFill>
                <a:latin typeface="Consolas" panose="020B0609020204030204" pitchFamily="49" charset="0"/>
              </a:rPr>
              <a:t> </a:t>
            </a:r>
            <a:r>
              <a:rPr lang="en-US" sz="2200" dirty="0" err="1">
                <a:solidFill>
                  <a:srgbClr val="6A9955"/>
                </a:solidFill>
                <a:latin typeface="Consolas" panose="020B0609020204030204" pitchFamily="49" charset="0"/>
              </a:rPr>
              <a:t>toán</a:t>
            </a:r>
            <a:r>
              <a:rPr lang="en-US" sz="2200" dirty="0">
                <a:solidFill>
                  <a:srgbClr val="6A9955"/>
                </a:solidFill>
                <a:latin typeface="Consolas" panose="020B0609020204030204" pitchFamily="49" charset="0"/>
              </a:rPr>
              <a:t> </a:t>
            </a:r>
            <a:r>
              <a:rPr lang="en-US" sz="2200" dirty="0" err="1">
                <a:solidFill>
                  <a:srgbClr val="6A9955"/>
                </a:solidFill>
                <a:latin typeface="Consolas" panose="020B0609020204030204" pitchFamily="49" charset="0"/>
              </a:rPr>
              <a:t>học</a:t>
            </a:r>
            <a:r>
              <a:rPr lang="en-US" sz="2200" dirty="0">
                <a:solidFill>
                  <a:srgbClr val="6A9955"/>
                </a:solidFill>
                <a:latin typeface="Consolas" panose="020B0609020204030204" pitchFamily="49" charset="0"/>
              </a:rPr>
              <a:t> </a:t>
            </a:r>
            <a:r>
              <a:rPr lang="en-US" sz="2200" dirty="0" err="1">
                <a:solidFill>
                  <a:srgbClr val="6A9955"/>
                </a:solidFill>
                <a:latin typeface="Consolas" panose="020B0609020204030204" pitchFamily="49" charset="0"/>
              </a:rPr>
              <a:t>sqrt</a:t>
            </a:r>
            <a:endParaRPr lang="en-US" sz="2200" dirty="0">
              <a:solidFill>
                <a:srgbClr val="D4D4D4"/>
              </a:solidFill>
              <a:latin typeface="Consolas" panose="020B0609020204030204" pitchFamily="49" charset="0"/>
            </a:endParaRPr>
          </a:p>
          <a:p>
            <a:pPr marL="0" indent="0">
              <a:lnSpc>
                <a:spcPct val="100000"/>
              </a:lnSpc>
              <a:buNone/>
            </a:pPr>
            <a:r>
              <a:rPr lang="en-US" sz="2200" dirty="0">
                <a:solidFill>
                  <a:srgbClr val="569CD6"/>
                </a:solidFill>
                <a:latin typeface="Consolas" panose="020B0609020204030204" pitchFamily="49" charset="0"/>
              </a:rPr>
              <a:t>void</a:t>
            </a:r>
            <a:r>
              <a:rPr lang="en-US" sz="2200" dirty="0">
                <a:solidFill>
                  <a:srgbClr val="D4D4D4"/>
                </a:solidFill>
                <a:latin typeface="Consolas" panose="020B0609020204030204" pitchFamily="49" charset="0"/>
              </a:rPr>
              <a:t> </a:t>
            </a:r>
            <a:r>
              <a:rPr lang="en-US" sz="2200" dirty="0">
                <a:solidFill>
                  <a:srgbClr val="DCDCAA"/>
                </a:solidFill>
                <a:latin typeface="Consolas" panose="020B0609020204030204" pitchFamily="49" charset="0"/>
              </a:rPr>
              <a:t>main</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569CD6"/>
                </a:solidFill>
                <a:latin typeface="Consolas" panose="020B0609020204030204" pitchFamily="49" charset="0"/>
              </a:rPr>
              <a:t>float</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a</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b</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c</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delta</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a:t>
            </a:r>
            <a:r>
              <a:rPr lang="en-US" sz="2200" dirty="0">
                <a:solidFill>
                  <a:srgbClr val="D7BA7D"/>
                </a:solidFill>
                <a:latin typeface="Consolas" panose="020B0609020204030204" pitchFamily="49" charset="0"/>
              </a:rPr>
              <a:t>\n\</a:t>
            </a:r>
            <a:r>
              <a:rPr lang="en-US" sz="2200" dirty="0" err="1">
                <a:solidFill>
                  <a:srgbClr val="D7BA7D"/>
                </a:solidFill>
                <a:latin typeface="Consolas" panose="020B0609020204030204" pitchFamily="49" charset="0"/>
              </a:rPr>
              <a:t>n</a:t>
            </a:r>
            <a:r>
              <a:rPr lang="en-US" sz="2200" dirty="0" err="1">
                <a:solidFill>
                  <a:srgbClr val="CE9178"/>
                </a:solidFill>
                <a:latin typeface="Consolas" panose="020B0609020204030204" pitchFamily="49" charset="0"/>
              </a:rPr>
              <a:t>Nhap</a:t>
            </a:r>
            <a:r>
              <a:rPr lang="en-US" sz="2200" dirty="0">
                <a:solidFill>
                  <a:srgbClr val="CE9178"/>
                </a:solidFill>
                <a:latin typeface="Consolas" panose="020B0609020204030204" pitchFamily="49" charset="0"/>
              </a:rPr>
              <a:t> he so a b c : "</a:t>
            </a: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scanf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a:t>
            </a:r>
            <a:r>
              <a:rPr lang="en-US" sz="2200" dirty="0">
                <a:solidFill>
                  <a:srgbClr val="9CDCFE"/>
                </a:solidFill>
                <a:latin typeface="Consolas" panose="020B0609020204030204" pitchFamily="49" charset="0"/>
              </a:rPr>
              <a:t>%</a:t>
            </a:r>
            <a:r>
              <a:rPr lang="en-US" sz="2200" dirty="0" err="1">
                <a:solidFill>
                  <a:srgbClr val="9CDCFE"/>
                </a:solidFill>
                <a:latin typeface="Consolas" panose="020B0609020204030204" pitchFamily="49" charset="0"/>
              </a:rPr>
              <a:t>f%f%f</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 &amp;</a:t>
            </a:r>
            <a:r>
              <a:rPr lang="en-US" sz="2200" dirty="0">
                <a:solidFill>
                  <a:srgbClr val="9CDCFE"/>
                </a:solidFill>
                <a:latin typeface="Consolas" panose="020B0609020204030204" pitchFamily="49" charset="0"/>
              </a:rPr>
              <a:t>a</a:t>
            </a:r>
            <a:r>
              <a:rPr lang="en-US" sz="2200" dirty="0">
                <a:solidFill>
                  <a:srgbClr val="D4D4D4"/>
                </a:solidFill>
                <a:latin typeface="Consolas" panose="020B0609020204030204" pitchFamily="49" charset="0"/>
              </a:rPr>
              <a:t>, &amp;</a:t>
            </a:r>
            <a:r>
              <a:rPr lang="en-US" sz="2200" dirty="0">
                <a:solidFill>
                  <a:srgbClr val="9CDCFE"/>
                </a:solidFill>
                <a:latin typeface="Consolas" panose="020B0609020204030204" pitchFamily="49" charset="0"/>
              </a:rPr>
              <a:t>b</a:t>
            </a:r>
            <a:r>
              <a:rPr lang="en-US" sz="2200" dirty="0">
                <a:solidFill>
                  <a:srgbClr val="D4D4D4"/>
                </a:solidFill>
                <a:latin typeface="Consolas" panose="020B0609020204030204" pitchFamily="49" charset="0"/>
              </a:rPr>
              <a:t>, &amp;</a:t>
            </a:r>
            <a:r>
              <a:rPr lang="en-US" sz="2200" dirty="0">
                <a:solidFill>
                  <a:srgbClr val="9CDCFE"/>
                </a:solidFill>
                <a:latin typeface="Consolas" panose="020B0609020204030204" pitchFamily="49" charset="0"/>
              </a:rPr>
              <a:t>c</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delta</a:t>
            </a:r>
            <a:r>
              <a:rPr lang="en-US" sz="2200" dirty="0">
                <a:solidFill>
                  <a:srgbClr val="D4D4D4"/>
                </a:solidFill>
                <a:latin typeface="Consolas" panose="020B0609020204030204" pitchFamily="49" charset="0"/>
              </a:rPr>
              <a:t> = </a:t>
            </a:r>
            <a:r>
              <a:rPr lang="en-US" sz="2200" dirty="0">
                <a:solidFill>
                  <a:srgbClr val="9CDCFE"/>
                </a:solidFill>
                <a:latin typeface="Consolas" panose="020B0609020204030204" pitchFamily="49" charset="0"/>
              </a:rPr>
              <a:t>b</a:t>
            </a:r>
            <a:r>
              <a:rPr lang="en-US" sz="2200" dirty="0">
                <a:solidFill>
                  <a:srgbClr val="D4D4D4"/>
                </a:solidFill>
                <a:latin typeface="Consolas" panose="020B0609020204030204" pitchFamily="49" charset="0"/>
              </a:rPr>
              <a:t> * </a:t>
            </a:r>
            <a:r>
              <a:rPr lang="en-US" sz="2200" dirty="0">
                <a:solidFill>
                  <a:srgbClr val="9CDCFE"/>
                </a:solidFill>
                <a:latin typeface="Consolas" panose="020B0609020204030204" pitchFamily="49" charset="0"/>
              </a:rPr>
              <a:t>b</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4</a:t>
            </a:r>
            <a:r>
              <a:rPr lang="en-US" sz="2200" dirty="0">
                <a:solidFill>
                  <a:srgbClr val="D4D4D4"/>
                </a:solidFill>
                <a:latin typeface="Consolas" panose="020B0609020204030204" pitchFamily="49" charset="0"/>
              </a:rPr>
              <a:t> * </a:t>
            </a:r>
            <a:r>
              <a:rPr lang="en-US" sz="2200" dirty="0">
                <a:solidFill>
                  <a:srgbClr val="9CDCFE"/>
                </a:solidFill>
                <a:latin typeface="Consolas" panose="020B0609020204030204" pitchFamily="49" charset="0"/>
              </a:rPr>
              <a:t>a</a:t>
            </a:r>
            <a:r>
              <a:rPr lang="en-US" sz="2200" dirty="0">
                <a:solidFill>
                  <a:srgbClr val="D4D4D4"/>
                </a:solidFill>
                <a:latin typeface="Consolas" panose="020B0609020204030204" pitchFamily="49" charset="0"/>
              </a:rPr>
              <a:t> * </a:t>
            </a:r>
            <a:r>
              <a:rPr lang="en-US" sz="2200" dirty="0">
                <a:solidFill>
                  <a:srgbClr val="9CDCFE"/>
                </a:solidFill>
                <a:latin typeface="Consolas" panose="020B0609020204030204" pitchFamily="49" charset="0"/>
              </a:rPr>
              <a:t>c</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if</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a</a:t>
            </a:r>
            <a:r>
              <a:rPr lang="en-US" sz="2200" dirty="0">
                <a:solidFill>
                  <a:srgbClr val="D4D4D4"/>
                </a:solidFill>
                <a:latin typeface="Consolas" panose="020B0609020204030204" pitchFamily="49" charset="0"/>
              </a:rPr>
              <a:t>==</a:t>
            </a:r>
            <a:r>
              <a:rPr lang="en-US" sz="2200" dirty="0">
                <a:solidFill>
                  <a:srgbClr val="B5CEA8"/>
                </a:solidFill>
                <a:latin typeface="Consolas" panose="020B0609020204030204" pitchFamily="49" charset="0"/>
              </a:rPr>
              <a:t>0</a:t>
            </a: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"P/</a:t>
            </a:r>
            <a:r>
              <a:rPr lang="en-US" sz="2200" dirty="0" err="1">
                <a:solidFill>
                  <a:srgbClr val="CE9178"/>
                </a:solidFill>
                <a:latin typeface="Consolas" panose="020B0609020204030204" pitchFamily="49" charset="0"/>
              </a:rPr>
              <a:t>trinh</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suy</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bien</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thanh</a:t>
            </a:r>
            <a:r>
              <a:rPr lang="en-US" sz="2200" dirty="0">
                <a:solidFill>
                  <a:srgbClr val="CE9178"/>
                </a:solidFill>
                <a:latin typeface="Consolas" panose="020B0609020204030204" pitchFamily="49" charset="0"/>
              </a:rPr>
              <a:t> p/</a:t>
            </a:r>
            <a:r>
              <a:rPr lang="en-US" sz="2200" dirty="0" err="1">
                <a:solidFill>
                  <a:srgbClr val="CE9178"/>
                </a:solidFill>
                <a:latin typeface="Consolas" panose="020B0609020204030204" pitchFamily="49" charset="0"/>
              </a:rPr>
              <a:t>trinh</a:t>
            </a:r>
            <a:r>
              <a:rPr lang="en-US" sz="2200" dirty="0">
                <a:solidFill>
                  <a:srgbClr val="CE9178"/>
                </a:solidFill>
                <a:latin typeface="Consolas" panose="020B0609020204030204" pitchFamily="49" charset="0"/>
              </a:rPr>
              <a:t> bac 1 </a:t>
            </a:r>
            <a:r>
              <a:rPr lang="en-US" sz="2200" dirty="0">
                <a:solidFill>
                  <a:srgbClr val="9CDCFE"/>
                </a:solidFill>
                <a:latin typeface="Consolas" panose="020B0609020204030204" pitchFamily="49" charset="0"/>
              </a:rPr>
              <a:t>%</a:t>
            </a:r>
            <a:r>
              <a:rPr lang="en-US" sz="2200" dirty="0" err="1">
                <a:solidFill>
                  <a:srgbClr val="9CDCFE"/>
                </a:solidFill>
                <a:latin typeface="Consolas" panose="020B0609020204030204" pitchFamily="49" charset="0"/>
              </a:rPr>
              <a:t>f</a:t>
            </a:r>
            <a:r>
              <a:rPr lang="en-US" sz="2200" dirty="0" err="1">
                <a:solidFill>
                  <a:srgbClr val="CE9178"/>
                </a:solidFill>
                <a:latin typeface="Consolas" panose="020B0609020204030204" pitchFamily="49" charset="0"/>
              </a:rPr>
              <a:t>x</a:t>
            </a:r>
            <a:r>
              <a:rPr lang="en-US" sz="2200" dirty="0">
                <a:solidFill>
                  <a:srgbClr val="CE9178"/>
                </a:solidFill>
                <a:latin typeface="Consolas" panose="020B0609020204030204" pitchFamily="49" charset="0"/>
              </a:rPr>
              <a:t>+</a:t>
            </a:r>
            <a:r>
              <a:rPr lang="en-US" sz="2200" dirty="0">
                <a:solidFill>
                  <a:srgbClr val="9CDCFE"/>
                </a:solidFill>
                <a:latin typeface="Consolas" panose="020B0609020204030204" pitchFamily="49" charset="0"/>
              </a:rPr>
              <a:t>%f</a:t>
            </a:r>
            <a:r>
              <a:rPr lang="en-US" sz="2200" dirty="0">
                <a:solidFill>
                  <a:srgbClr val="CE9178"/>
                </a:solidFill>
                <a:latin typeface="Consolas" panose="020B0609020204030204" pitchFamily="49" charset="0"/>
              </a:rPr>
              <a:t>=0"</a:t>
            </a:r>
            <a:r>
              <a:rPr lang="en-US" sz="2200" dirty="0">
                <a:solidFill>
                  <a:srgbClr val="D4D4D4"/>
                </a:solidFill>
                <a:latin typeface="Consolas" panose="020B0609020204030204" pitchFamily="49" charset="0"/>
              </a:rPr>
              <a:t>,</a:t>
            </a:r>
            <a:r>
              <a:rPr lang="en-US" sz="2200" dirty="0">
                <a:solidFill>
                  <a:srgbClr val="9CDCFE"/>
                </a:solidFill>
                <a:latin typeface="Consolas" panose="020B0609020204030204" pitchFamily="49" charset="0"/>
              </a:rPr>
              <a:t>b</a:t>
            </a:r>
            <a:r>
              <a:rPr lang="en-US" sz="2200" dirty="0">
                <a:solidFill>
                  <a:srgbClr val="D4D4D4"/>
                </a:solidFill>
                <a:latin typeface="Consolas" panose="020B0609020204030204" pitchFamily="49" charset="0"/>
              </a:rPr>
              <a:t>,</a:t>
            </a:r>
            <a:r>
              <a:rPr lang="en-US" sz="2200" dirty="0">
                <a:solidFill>
                  <a:srgbClr val="9CDCFE"/>
                </a:solidFill>
                <a:latin typeface="Consolas" panose="020B0609020204030204" pitchFamily="49" charset="0"/>
              </a:rPr>
              <a:t>c</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else</a:t>
            </a: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if</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delta</a:t>
            </a:r>
            <a:r>
              <a:rPr lang="en-US" sz="2200" dirty="0">
                <a:solidFill>
                  <a:srgbClr val="D4D4D4"/>
                </a:solidFill>
                <a:latin typeface="Consolas" panose="020B0609020204030204" pitchFamily="49" charset="0"/>
              </a:rPr>
              <a:t> &lt; </a:t>
            </a:r>
            <a:r>
              <a:rPr lang="en-US" sz="2200" dirty="0">
                <a:solidFill>
                  <a:srgbClr val="B5CEA8"/>
                </a:solidFill>
                <a:latin typeface="Consolas" panose="020B0609020204030204" pitchFamily="49" charset="0"/>
              </a:rPr>
              <a:t>0</a:t>
            </a: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"Phuong </a:t>
            </a:r>
            <a:r>
              <a:rPr lang="en-US" sz="2200" dirty="0" err="1">
                <a:solidFill>
                  <a:srgbClr val="CE9178"/>
                </a:solidFill>
                <a:latin typeface="Consolas" panose="020B0609020204030204" pitchFamily="49" charset="0"/>
              </a:rPr>
              <a:t>trinh</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vo</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nghiem</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else</a:t>
            </a: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if</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delta</a:t>
            </a:r>
            <a:r>
              <a:rPr lang="en-US" sz="2200" dirty="0">
                <a:solidFill>
                  <a:srgbClr val="D4D4D4"/>
                </a:solidFill>
                <a:latin typeface="Consolas" panose="020B0609020204030204" pitchFamily="49" charset="0"/>
              </a:rPr>
              <a:t> == </a:t>
            </a:r>
            <a:r>
              <a:rPr lang="en-US" sz="2200" dirty="0">
                <a:solidFill>
                  <a:srgbClr val="B5CEA8"/>
                </a:solidFill>
                <a:latin typeface="Consolas" panose="020B0609020204030204" pitchFamily="49" charset="0"/>
              </a:rPr>
              <a:t>0</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"Phuong </a:t>
            </a:r>
            <a:r>
              <a:rPr lang="en-US" sz="2200" dirty="0" err="1">
                <a:solidFill>
                  <a:srgbClr val="CE9178"/>
                </a:solidFill>
                <a:latin typeface="Consolas" panose="020B0609020204030204" pitchFamily="49" charset="0"/>
              </a:rPr>
              <a:t>trinh</a:t>
            </a:r>
            <a:r>
              <a:rPr lang="en-US" sz="2200" dirty="0">
                <a:solidFill>
                  <a:srgbClr val="CE9178"/>
                </a:solidFill>
                <a:latin typeface="Consolas" panose="020B0609020204030204" pitchFamily="49" charset="0"/>
              </a:rPr>
              <a:t> co </a:t>
            </a:r>
            <a:r>
              <a:rPr lang="en-US" sz="2200" dirty="0" err="1">
                <a:solidFill>
                  <a:srgbClr val="CE9178"/>
                </a:solidFill>
                <a:latin typeface="Consolas" panose="020B0609020204030204" pitchFamily="49" charset="0"/>
              </a:rPr>
              <a:t>nghiem</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kep</a:t>
            </a:r>
            <a:r>
              <a:rPr lang="en-US" sz="2200" dirty="0">
                <a:solidFill>
                  <a:srgbClr val="CE9178"/>
                </a:solidFill>
                <a:latin typeface="Consolas" panose="020B0609020204030204" pitchFamily="49" charset="0"/>
              </a:rPr>
              <a:t> x1 = x2 = </a:t>
            </a:r>
            <a:r>
              <a:rPr lang="en-US" sz="2200" dirty="0">
                <a:solidFill>
                  <a:srgbClr val="9CDCFE"/>
                </a:solidFill>
                <a:latin typeface="Consolas" panose="020B0609020204030204" pitchFamily="49" charset="0"/>
              </a:rPr>
              <a:t>%f</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b</a:t>
            </a:r>
            <a:r>
              <a:rPr lang="en-US" sz="2200" dirty="0">
                <a:solidFill>
                  <a:srgbClr val="D4D4D4"/>
                </a:solidFill>
                <a:latin typeface="Consolas" panose="020B0609020204030204" pitchFamily="49" charset="0"/>
              </a:rPr>
              <a:t>/(</a:t>
            </a:r>
            <a:r>
              <a:rPr lang="en-US" sz="2200" dirty="0">
                <a:solidFill>
                  <a:srgbClr val="B5CEA8"/>
                </a:solidFill>
                <a:latin typeface="Consolas" panose="020B0609020204030204" pitchFamily="49" charset="0"/>
              </a:rPr>
              <a:t>2</a:t>
            </a:r>
            <a:r>
              <a:rPr lang="en-US" sz="2200" dirty="0">
                <a:solidFill>
                  <a:srgbClr val="D4D4D4"/>
                </a:solidFill>
                <a:latin typeface="Consolas" panose="020B0609020204030204" pitchFamily="49" charset="0"/>
              </a:rPr>
              <a:t>*</a:t>
            </a:r>
            <a:r>
              <a:rPr lang="en-US" sz="2200" dirty="0">
                <a:solidFill>
                  <a:srgbClr val="9CDCFE"/>
                </a:solidFill>
                <a:latin typeface="Consolas" panose="020B0609020204030204" pitchFamily="49" charset="0"/>
              </a:rPr>
              <a:t>a</a:t>
            </a:r>
            <a:r>
              <a:rPr lang="en-US" sz="2200" dirty="0">
                <a:solidFill>
                  <a:srgbClr val="D4D4D4"/>
                </a:solidFill>
                <a:latin typeface="Consolas" panose="020B0609020204030204" pitchFamily="49" charset="0"/>
              </a:rPr>
              <a:t>));</a:t>
            </a:r>
          </a:p>
          <a:p>
            <a:pPr marL="0" indent="0">
              <a:lnSpc>
                <a:spcPct val="100000"/>
              </a:lnSpc>
              <a:buNone/>
            </a:pPr>
            <a:r>
              <a:rPr lang="en-US" sz="2200" dirty="0">
                <a:solidFill>
                  <a:srgbClr val="D4D4D4"/>
                </a:solidFill>
                <a:latin typeface="Consolas" panose="020B0609020204030204" pitchFamily="49" charset="0"/>
              </a:rPr>
              <a:t>    </a:t>
            </a:r>
            <a:r>
              <a:rPr lang="en-US" sz="2200" dirty="0">
                <a:solidFill>
                  <a:srgbClr val="C586C0"/>
                </a:solidFill>
                <a:latin typeface="Consolas" panose="020B0609020204030204" pitchFamily="49" charset="0"/>
              </a:rPr>
              <a:t>else</a:t>
            </a:r>
            <a:endParaRPr lang="en-US" sz="2200" dirty="0">
              <a:solidFill>
                <a:srgbClr val="D4D4D4"/>
              </a:solidFill>
              <a:latin typeface="Consolas" panose="020B0609020204030204" pitchFamily="49" charset="0"/>
            </a:endParaRPr>
          </a:p>
          <a:p>
            <a:pPr marL="0" indent="0">
              <a:lnSpc>
                <a:spcPct val="100000"/>
              </a:lnSpc>
              <a:buNone/>
            </a:pPr>
            <a:r>
              <a:rPr lang="en-US" sz="2200" dirty="0">
                <a:solidFill>
                  <a:srgbClr val="D4D4D4"/>
                </a:solidFill>
                <a:latin typeface="Consolas" panose="020B0609020204030204" pitchFamily="49" charset="0"/>
              </a:rPr>
              <a:t>        </a:t>
            </a:r>
            <a:r>
              <a:rPr lang="en-US" sz="2200" dirty="0" err="1">
                <a:solidFill>
                  <a:srgbClr val="DCDCAA"/>
                </a:solidFill>
                <a:latin typeface="Consolas" panose="020B0609020204030204" pitchFamily="49" charset="0"/>
              </a:rPr>
              <a:t>printf</a:t>
            </a:r>
            <a:r>
              <a:rPr lang="en-US" sz="2200" dirty="0">
                <a:solidFill>
                  <a:srgbClr val="D4D4D4"/>
                </a:solidFill>
                <a:latin typeface="Consolas" panose="020B0609020204030204" pitchFamily="49" charset="0"/>
              </a:rPr>
              <a:t>(</a:t>
            </a:r>
            <a:r>
              <a:rPr lang="en-US" sz="2200" dirty="0">
                <a:solidFill>
                  <a:srgbClr val="CE9178"/>
                </a:solidFill>
                <a:latin typeface="Consolas" panose="020B0609020204030204" pitchFamily="49" charset="0"/>
              </a:rPr>
              <a:t>"Phuong </a:t>
            </a:r>
            <a:r>
              <a:rPr lang="en-US" sz="2200" dirty="0" err="1">
                <a:solidFill>
                  <a:srgbClr val="CE9178"/>
                </a:solidFill>
                <a:latin typeface="Consolas" panose="020B0609020204030204" pitchFamily="49" charset="0"/>
              </a:rPr>
              <a:t>trinh</a:t>
            </a:r>
            <a:r>
              <a:rPr lang="en-US" sz="2200" dirty="0">
                <a:solidFill>
                  <a:srgbClr val="CE9178"/>
                </a:solidFill>
                <a:latin typeface="Consolas" panose="020B0609020204030204" pitchFamily="49" charset="0"/>
              </a:rPr>
              <a:t> co </a:t>
            </a:r>
            <a:r>
              <a:rPr lang="en-US" sz="2200" dirty="0" err="1">
                <a:solidFill>
                  <a:srgbClr val="CE9178"/>
                </a:solidFill>
                <a:latin typeface="Consolas" panose="020B0609020204030204" pitchFamily="49" charset="0"/>
              </a:rPr>
              <a:t>hai</a:t>
            </a:r>
            <a:r>
              <a:rPr lang="en-US" sz="2200" dirty="0">
                <a:solidFill>
                  <a:srgbClr val="CE9178"/>
                </a:solidFill>
                <a:latin typeface="Consolas" panose="020B0609020204030204" pitchFamily="49" charset="0"/>
              </a:rPr>
              <a:t> </a:t>
            </a:r>
            <a:r>
              <a:rPr lang="en-US" sz="2200" dirty="0" err="1">
                <a:solidFill>
                  <a:srgbClr val="CE9178"/>
                </a:solidFill>
                <a:latin typeface="Consolas" panose="020B0609020204030204" pitchFamily="49" charset="0"/>
              </a:rPr>
              <a:t>nghiem</a:t>
            </a:r>
            <a:r>
              <a:rPr lang="en-US" sz="2200" dirty="0">
                <a:solidFill>
                  <a:srgbClr val="CE9178"/>
                </a:solidFill>
                <a:latin typeface="Consolas" panose="020B0609020204030204" pitchFamily="49" charset="0"/>
              </a:rPr>
              <a:t> phan </a:t>
            </a:r>
            <a:r>
              <a:rPr lang="en-US" sz="2200" dirty="0" err="1">
                <a:solidFill>
                  <a:srgbClr val="CE9178"/>
                </a:solidFill>
                <a:latin typeface="Consolas" panose="020B0609020204030204" pitchFamily="49" charset="0"/>
              </a:rPr>
              <a:t>biet</a:t>
            </a:r>
            <a:r>
              <a:rPr lang="en-US" sz="2200" dirty="0">
                <a:solidFill>
                  <a:srgbClr val="D7BA7D"/>
                </a:solidFill>
                <a:latin typeface="Consolas" panose="020B0609020204030204" pitchFamily="49" charset="0"/>
              </a:rPr>
              <a:t>\n</a:t>
            </a:r>
            <a:r>
              <a:rPr lang="en-US" sz="2200" dirty="0">
                <a:solidFill>
                  <a:srgbClr val="CE9178"/>
                </a:solidFill>
                <a:latin typeface="Consolas" panose="020B0609020204030204" pitchFamily="49" charset="0"/>
              </a:rPr>
              <a:t> x1=</a:t>
            </a:r>
            <a:r>
              <a:rPr lang="en-US" sz="2200" dirty="0">
                <a:solidFill>
                  <a:srgbClr val="9CDCFE"/>
                </a:solidFill>
                <a:latin typeface="Consolas" panose="020B0609020204030204" pitchFamily="49" charset="0"/>
              </a:rPr>
              <a:t>%f</a:t>
            </a:r>
            <a:r>
              <a:rPr lang="en-US" sz="2200" dirty="0">
                <a:solidFill>
                  <a:srgbClr val="CE9178"/>
                </a:solidFill>
                <a:latin typeface="Consolas" panose="020B0609020204030204" pitchFamily="49" charset="0"/>
              </a:rPr>
              <a:t> </a:t>
            </a:r>
            <a:r>
              <a:rPr lang="en-US" sz="2200" dirty="0">
                <a:solidFill>
                  <a:srgbClr val="D7BA7D"/>
                </a:solidFill>
                <a:latin typeface="Consolas" panose="020B0609020204030204" pitchFamily="49" charset="0"/>
              </a:rPr>
              <a:t>\n</a:t>
            </a:r>
            <a:r>
              <a:rPr lang="en-US" sz="2200" dirty="0">
                <a:solidFill>
                  <a:srgbClr val="CE9178"/>
                </a:solidFill>
                <a:latin typeface="Consolas" panose="020B0609020204030204" pitchFamily="49" charset="0"/>
              </a:rPr>
              <a:t> x2=</a:t>
            </a:r>
            <a:r>
              <a:rPr lang="en-US" sz="2200" dirty="0">
                <a:solidFill>
                  <a:srgbClr val="9CDCFE"/>
                </a:solidFill>
                <a:latin typeface="Consolas" panose="020B0609020204030204" pitchFamily="49" charset="0"/>
              </a:rPr>
              <a:t>%f</a:t>
            </a:r>
            <a:r>
              <a:rPr lang="en-US" sz="2200" dirty="0">
                <a:solidFill>
                  <a:srgbClr val="CE9178"/>
                </a:solidFill>
                <a:latin typeface="Consolas" panose="020B0609020204030204" pitchFamily="49" charset="0"/>
              </a:rPr>
              <a:t>"</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b</a:t>
            </a:r>
            <a:r>
              <a:rPr lang="en-US" sz="2200" dirty="0">
                <a:solidFill>
                  <a:srgbClr val="D4D4D4"/>
                </a:solidFill>
                <a:latin typeface="Consolas" panose="020B0609020204030204" pitchFamily="49" charset="0"/>
              </a:rPr>
              <a:t> </a:t>
            </a:r>
            <a:endParaRPr lang="en-US" sz="2200" dirty="0" smtClean="0">
              <a:solidFill>
                <a:srgbClr val="D4D4D4"/>
              </a:solidFill>
              <a:latin typeface="Consolas" panose="020B0609020204030204" pitchFamily="49" charset="0"/>
            </a:endParaRPr>
          </a:p>
          <a:p>
            <a:pPr marL="0" indent="0">
              <a:lnSpc>
                <a:spcPct val="100000"/>
              </a:lnSpc>
              <a:buNone/>
            </a:pPr>
            <a:r>
              <a:rPr lang="en-US" sz="2200" dirty="0">
                <a:solidFill>
                  <a:srgbClr val="D4D4D4"/>
                </a:solidFill>
                <a:latin typeface="Consolas" panose="020B0609020204030204" pitchFamily="49" charset="0"/>
              </a:rPr>
              <a:t>	</a:t>
            </a:r>
            <a:r>
              <a:rPr lang="en-US" sz="2200" dirty="0" smtClean="0">
                <a:solidFill>
                  <a:srgbClr val="D4D4D4"/>
                </a:solidFill>
                <a:latin typeface="Consolas" panose="020B0609020204030204" pitchFamily="49" charset="0"/>
              </a:rPr>
              <a:t>  + </a:t>
            </a:r>
            <a:r>
              <a:rPr lang="en-US" sz="2200" dirty="0" err="1">
                <a:solidFill>
                  <a:srgbClr val="DCDCAA"/>
                </a:solidFill>
                <a:latin typeface="Consolas" panose="020B0609020204030204" pitchFamily="49" charset="0"/>
              </a:rPr>
              <a:t>sqrt</a:t>
            </a:r>
            <a:r>
              <a:rPr lang="en-US" sz="2200" dirty="0">
                <a:solidFill>
                  <a:srgbClr val="D4D4D4"/>
                </a:solidFill>
                <a:latin typeface="Consolas" panose="020B0609020204030204" pitchFamily="49" charset="0"/>
              </a:rPr>
              <a:t>(</a:t>
            </a:r>
            <a:r>
              <a:rPr lang="en-US" sz="2200" dirty="0">
                <a:solidFill>
                  <a:srgbClr val="9CDCFE"/>
                </a:solidFill>
                <a:latin typeface="Consolas" panose="020B0609020204030204" pitchFamily="49" charset="0"/>
              </a:rPr>
              <a:t>delta</a:t>
            </a:r>
            <a:r>
              <a:rPr lang="en-US" sz="2200" dirty="0">
                <a:solidFill>
                  <a:srgbClr val="D4D4D4"/>
                </a:solidFill>
                <a:latin typeface="Consolas" panose="020B0609020204030204" pitchFamily="49" charset="0"/>
              </a:rPr>
              <a:t>))/(</a:t>
            </a:r>
            <a:r>
              <a:rPr lang="en-US" sz="2200" dirty="0">
                <a:solidFill>
                  <a:srgbClr val="B5CEA8"/>
                </a:solidFill>
                <a:latin typeface="Consolas" panose="020B0609020204030204" pitchFamily="49" charset="0"/>
              </a:rPr>
              <a:t>2</a:t>
            </a:r>
            <a:r>
              <a:rPr lang="en-US" sz="2200" dirty="0">
                <a:solidFill>
                  <a:srgbClr val="D4D4D4"/>
                </a:solidFill>
                <a:latin typeface="Consolas" panose="020B0609020204030204" pitchFamily="49" charset="0"/>
              </a:rPr>
              <a:t>*</a:t>
            </a:r>
            <a:r>
              <a:rPr lang="en-US" sz="2200" dirty="0">
                <a:solidFill>
                  <a:srgbClr val="9CDCFE"/>
                </a:solidFill>
                <a:latin typeface="Consolas" panose="020B0609020204030204" pitchFamily="49" charset="0"/>
              </a:rPr>
              <a:t>a</a:t>
            </a:r>
            <a:r>
              <a:rPr lang="en-US" sz="2200" dirty="0">
                <a:solidFill>
                  <a:srgbClr val="D4D4D4"/>
                </a:solidFill>
                <a:latin typeface="Consolas" panose="020B0609020204030204" pitchFamily="49" charset="0"/>
              </a:rPr>
              <a:t>), (-</a:t>
            </a:r>
            <a:r>
              <a:rPr lang="en-US" sz="2200" dirty="0">
                <a:solidFill>
                  <a:srgbClr val="9CDCFE"/>
                </a:solidFill>
                <a:latin typeface="Consolas" panose="020B0609020204030204" pitchFamily="49" charset="0"/>
              </a:rPr>
              <a:t>b</a:t>
            </a:r>
            <a:r>
              <a:rPr lang="en-US" sz="2200" dirty="0">
                <a:solidFill>
                  <a:srgbClr val="D4D4D4"/>
                </a:solidFill>
                <a:latin typeface="Consolas" panose="020B0609020204030204" pitchFamily="49" charset="0"/>
              </a:rPr>
              <a:t> - </a:t>
            </a:r>
            <a:r>
              <a:rPr lang="en-US" sz="2200" dirty="0" err="1">
                <a:solidFill>
                  <a:srgbClr val="DCDCAA"/>
                </a:solidFill>
                <a:latin typeface="Consolas" panose="020B0609020204030204" pitchFamily="49" charset="0"/>
              </a:rPr>
              <a:t>sqrt</a:t>
            </a:r>
            <a:r>
              <a:rPr lang="en-US" sz="2200" dirty="0">
                <a:solidFill>
                  <a:srgbClr val="D4D4D4"/>
                </a:solidFill>
                <a:latin typeface="Consolas" panose="020B0609020204030204" pitchFamily="49" charset="0"/>
              </a:rPr>
              <a:t>(</a:t>
            </a:r>
            <a:r>
              <a:rPr lang="en-US" sz="2200" dirty="0">
                <a:solidFill>
                  <a:srgbClr val="9CDCFE"/>
                </a:solidFill>
                <a:latin typeface="Consolas" panose="020B0609020204030204" pitchFamily="49" charset="0"/>
              </a:rPr>
              <a:t>delta</a:t>
            </a:r>
            <a:r>
              <a:rPr lang="en-US" sz="2200" dirty="0">
                <a:solidFill>
                  <a:srgbClr val="D4D4D4"/>
                </a:solidFill>
                <a:latin typeface="Consolas" panose="020B0609020204030204" pitchFamily="49" charset="0"/>
              </a:rPr>
              <a:t>))/(</a:t>
            </a:r>
            <a:r>
              <a:rPr lang="en-US" sz="2200" dirty="0">
                <a:solidFill>
                  <a:srgbClr val="B5CEA8"/>
                </a:solidFill>
                <a:latin typeface="Consolas" panose="020B0609020204030204" pitchFamily="49" charset="0"/>
              </a:rPr>
              <a:t>2</a:t>
            </a:r>
            <a:r>
              <a:rPr lang="en-US" sz="2200" dirty="0">
                <a:solidFill>
                  <a:srgbClr val="D4D4D4"/>
                </a:solidFill>
                <a:latin typeface="Consolas" panose="020B0609020204030204" pitchFamily="49" charset="0"/>
              </a:rPr>
              <a:t>*</a:t>
            </a:r>
            <a:r>
              <a:rPr lang="en-US" sz="2200" dirty="0">
                <a:solidFill>
                  <a:srgbClr val="9CDCFE"/>
                </a:solidFill>
                <a:latin typeface="Consolas" panose="020B0609020204030204" pitchFamily="49" charset="0"/>
              </a:rPr>
              <a:t>a</a:t>
            </a:r>
            <a:r>
              <a:rPr lang="en-US" sz="2200" dirty="0">
                <a:solidFill>
                  <a:srgbClr val="D4D4D4"/>
                </a:solidFill>
                <a:latin typeface="Consolas" panose="020B0609020204030204" pitchFamily="49" charset="0"/>
              </a:rPr>
              <a:t>) );</a:t>
            </a:r>
          </a:p>
          <a:p>
            <a:pPr marL="0" indent="0">
              <a:lnSpc>
                <a:spcPct val="100000"/>
              </a:lnSpc>
              <a:buNone/>
            </a:pPr>
            <a:r>
              <a:rPr lang="en-US" sz="2200" dirty="0">
                <a:solidFill>
                  <a:srgbClr val="D4D4D4"/>
                </a:solidFill>
                <a:latin typeface="Consolas" panose="020B0609020204030204" pitchFamily="49" charset="0"/>
              </a:rPr>
              <a:t>}</a:t>
            </a:r>
          </a:p>
          <a:p>
            <a:pPr marL="0" indent="0">
              <a:lnSpc>
                <a:spcPct val="100000"/>
              </a:lnSpc>
              <a:buNone/>
            </a:pPr>
            <a:endParaRPr lang="en-US" sz="2200" dirty="0"/>
          </a:p>
        </p:txBody>
      </p:sp>
      <p:pic>
        <p:nvPicPr>
          <p:cNvPr id="9" name="Content Placeholder 4"/>
          <p:cNvPicPr>
            <a:picLocks noChangeAspect="1"/>
          </p:cNvPicPr>
          <p:nvPr/>
        </p:nvPicPr>
        <p:blipFill>
          <a:blip r:embed="rId2"/>
          <a:stretch>
            <a:fillRect/>
          </a:stretch>
        </p:blipFill>
        <p:spPr bwMode="auto">
          <a:xfrm>
            <a:off x="3857830" y="5715000"/>
            <a:ext cx="7927234" cy="71239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6130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smtClean="0"/>
              <a:t>3: </a:t>
            </a:r>
            <a:r>
              <a:rPr lang="en-US" dirty="0" err="1" smtClean="0"/>
              <a:t>Hệ</a:t>
            </a:r>
            <a:r>
              <a:rPr lang="en-US" dirty="0" smtClean="0"/>
              <a:t> </a:t>
            </a:r>
            <a:r>
              <a:rPr lang="en-US" dirty="0" err="1" smtClean="0"/>
              <a:t>phương</a:t>
            </a:r>
            <a:r>
              <a:rPr lang="en-US" dirty="0" smtClean="0"/>
              <a:t> </a:t>
            </a:r>
            <a:r>
              <a:rPr lang="en-US" dirty="0" err="1" smtClean="0"/>
              <a:t>trình</a:t>
            </a:r>
            <a:endParaRPr lang="en-US" dirty="0"/>
          </a:p>
        </p:txBody>
      </p:sp>
      <p:sp>
        <p:nvSpPr>
          <p:cNvPr id="3" name="Content Placeholder 2"/>
          <p:cNvSpPr>
            <a:spLocks noGrp="1"/>
          </p:cNvSpPr>
          <p:nvPr>
            <p:ph idx="1"/>
          </p:nvPr>
        </p:nvSpPr>
        <p:spPr>
          <a:solidFill>
            <a:schemeClr val="tx1">
              <a:lumMod val="85000"/>
              <a:lumOff val="15000"/>
            </a:schemeClr>
          </a:solidFill>
        </p:spPr>
        <p:txBody>
          <a:bodyPr/>
          <a:lstStyle/>
          <a:p>
            <a:pPr marL="0" indent="0">
              <a:lnSpc>
                <a:spcPct val="100000"/>
              </a:lnSpc>
              <a:buNone/>
            </a:pPr>
            <a:r>
              <a:rPr lang="en-US" sz="2000" dirty="0">
                <a:solidFill>
                  <a:srgbClr val="C586C0"/>
                </a:solidFill>
                <a:latin typeface="Consolas" panose="020B0609020204030204" pitchFamily="49" charset="0"/>
              </a:rPr>
              <a:t>#include</a:t>
            </a:r>
            <a:r>
              <a:rPr lang="en-US" sz="2000" dirty="0">
                <a:solidFill>
                  <a:srgbClr val="569CD6"/>
                </a:solidFill>
                <a:latin typeface="Consolas" panose="020B0609020204030204" pitchFamily="49" charset="0"/>
              </a:rPr>
              <a:t> </a:t>
            </a:r>
            <a:r>
              <a:rPr lang="en-US" sz="2000" dirty="0">
                <a:solidFill>
                  <a:srgbClr val="CE9178"/>
                </a:solidFill>
                <a:latin typeface="Consolas" panose="020B0609020204030204" pitchFamily="49" charset="0"/>
              </a:rPr>
              <a:t>&lt;</a:t>
            </a:r>
            <a:r>
              <a:rPr lang="en-US" sz="2000" dirty="0" err="1">
                <a:solidFill>
                  <a:srgbClr val="CE9178"/>
                </a:solidFill>
                <a:latin typeface="Consolas" panose="020B0609020204030204" pitchFamily="49" charset="0"/>
              </a:rPr>
              <a:t>stdio.h</a:t>
            </a:r>
            <a:r>
              <a:rPr lang="en-US" sz="2000" dirty="0">
                <a:solidFill>
                  <a:srgbClr val="CE9178"/>
                </a:solidFill>
                <a:latin typeface="Consolas" panose="020B0609020204030204" pitchFamily="49" charset="0"/>
              </a:rPr>
              <a:t>&gt;</a:t>
            </a:r>
            <a:endParaRPr lang="en-US" sz="2000" dirty="0">
              <a:solidFill>
                <a:srgbClr val="D4D4D4"/>
              </a:solidFill>
              <a:latin typeface="Consolas" panose="020B0609020204030204" pitchFamily="49" charset="0"/>
            </a:endParaRPr>
          </a:p>
          <a:p>
            <a:pPr marL="0" indent="0">
              <a:lnSpc>
                <a:spcPct val="100000"/>
              </a:lnSpc>
              <a:buNone/>
            </a:pPr>
            <a:r>
              <a:rPr lang="en-US" sz="2000" dirty="0">
                <a:solidFill>
                  <a:srgbClr val="569CD6"/>
                </a:solidFill>
                <a:latin typeface="Consolas" panose="020B0609020204030204" pitchFamily="49" charset="0"/>
              </a:rPr>
              <a:t>void</a:t>
            </a:r>
            <a:r>
              <a:rPr lang="en-US" sz="2000" dirty="0">
                <a:solidFill>
                  <a:srgbClr val="D4D4D4"/>
                </a:solidFill>
                <a:latin typeface="Consolas" panose="020B0609020204030204" pitchFamily="49" charset="0"/>
              </a:rPr>
              <a:t> </a:t>
            </a:r>
            <a:r>
              <a:rPr lang="en-US" sz="2000" dirty="0">
                <a:solidFill>
                  <a:srgbClr val="DCDCAA"/>
                </a:solidFill>
                <a:latin typeface="Consolas" panose="020B0609020204030204" pitchFamily="49" charset="0"/>
              </a:rPr>
              <a:t>main</a:t>
            </a:r>
            <a:r>
              <a:rPr lang="en-US" sz="2000" dirty="0">
                <a:solidFill>
                  <a:srgbClr val="D4D4D4"/>
                </a:solidFill>
                <a:latin typeface="Consolas" panose="020B0609020204030204" pitchFamily="49" charset="0"/>
              </a:rPr>
              <a:t>() {</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569CD6"/>
                </a:solidFill>
                <a:latin typeface="Consolas" panose="020B0609020204030204" pitchFamily="49" charset="0"/>
              </a:rPr>
              <a:t>float</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a1</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b1</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c1</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a2</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b2</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c2</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x</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y</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dx</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dy</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D7BA7D"/>
                </a:solidFill>
                <a:latin typeface="Consolas" panose="020B0609020204030204" pitchFamily="49" charset="0"/>
              </a:rPr>
              <a:t>\n\</a:t>
            </a:r>
            <a:r>
              <a:rPr lang="en-US" sz="2000" dirty="0" err="1">
                <a:solidFill>
                  <a:srgbClr val="D7BA7D"/>
                </a:solidFill>
                <a:latin typeface="Consolas" panose="020B0609020204030204" pitchFamily="49" charset="0"/>
              </a:rPr>
              <a:t>n</a:t>
            </a:r>
            <a:r>
              <a:rPr lang="en-US" sz="2000" dirty="0" err="1">
                <a:solidFill>
                  <a:srgbClr val="CE9178"/>
                </a:solidFill>
                <a:latin typeface="Consolas" panose="020B0609020204030204" pitchFamily="49" charset="0"/>
              </a:rPr>
              <a:t>Nhap</a:t>
            </a:r>
            <a:r>
              <a:rPr lang="en-US" sz="2000" dirty="0">
                <a:solidFill>
                  <a:srgbClr val="CE9178"/>
                </a:solidFill>
                <a:latin typeface="Consolas" panose="020B0609020204030204" pitchFamily="49" charset="0"/>
              </a:rPr>
              <a:t> </a:t>
            </a:r>
            <a:r>
              <a:rPr lang="en-US" sz="2000" dirty="0" err="1">
                <a:solidFill>
                  <a:srgbClr val="CE9178"/>
                </a:solidFill>
                <a:latin typeface="Consolas" panose="020B0609020204030204" pitchFamily="49" charset="0"/>
              </a:rPr>
              <a:t>cac</a:t>
            </a:r>
            <a:r>
              <a:rPr lang="en-US" sz="2000" dirty="0">
                <a:solidFill>
                  <a:srgbClr val="CE9178"/>
                </a:solidFill>
                <a:latin typeface="Consolas" panose="020B0609020204030204" pitchFamily="49" charset="0"/>
              </a:rPr>
              <a:t> so:</a:t>
            </a:r>
            <a:r>
              <a:rPr lang="en-US" sz="2000" dirty="0">
                <a:solidFill>
                  <a:srgbClr val="D7BA7D"/>
                </a:solidFill>
                <a:latin typeface="Consolas" panose="020B0609020204030204" pitchFamily="49" charset="0"/>
              </a:rPr>
              <a:t>\n</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"a1, b1, </a:t>
            </a:r>
            <a:r>
              <a:rPr lang="en-US" sz="2000" dirty="0" smtClean="0">
                <a:solidFill>
                  <a:srgbClr val="CE9178"/>
                </a:solidFill>
                <a:latin typeface="Consolas" panose="020B0609020204030204" pitchFamily="49" charset="0"/>
              </a:rPr>
              <a:t>c1 = "</a:t>
            </a:r>
            <a:r>
              <a:rPr lang="en-US" sz="2000" dirty="0" smtClean="0">
                <a:solidFill>
                  <a:srgbClr val="D4D4D4"/>
                </a:solidFill>
                <a:latin typeface="Consolas" panose="020B0609020204030204" pitchFamily="49" charset="0"/>
              </a:rPr>
              <a:t>); </a:t>
            </a:r>
            <a:r>
              <a:rPr lang="en-US" sz="2000" dirty="0" err="1" smtClean="0">
                <a:solidFill>
                  <a:srgbClr val="DCDCAA"/>
                </a:solidFill>
                <a:latin typeface="Consolas" panose="020B0609020204030204" pitchFamily="49" charset="0"/>
              </a:rPr>
              <a:t>scanf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%f%f%f</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,&amp;</a:t>
            </a:r>
            <a:r>
              <a:rPr lang="en-US" sz="2000" dirty="0">
                <a:solidFill>
                  <a:srgbClr val="9CDCFE"/>
                </a:solidFill>
                <a:latin typeface="Consolas" panose="020B0609020204030204" pitchFamily="49" charset="0"/>
              </a:rPr>
              <a:t>a1</a:t>
            </a:r>
            <a:r>
              <a:rPr lang="en-US" sz="2000" dirty="0">
                <a:solidFill>
                  <a:srgbClr val="D4D4D4"/>
                </a:solidFill>
                <a:latin typeface="Consolas" panose="020B0609020204030204" pitchFamily="49" charset="0"/>
              </a:rPr>
              <a:t>,&amp;</a:t>
            </a:r>
            <a:r>
              <a:rPr lang="en-US" sz="2000" dirty="0">
                <a:solidFill>
                  <a:srgbClr val="9CDCFE"/>
                </a:solidFill>
                <a:latin typeface="Consolas" panose="020B0609020204030204" pitchFamily="49" charset="0"/>
              </a:rPr>
              <a:t>b1</a:t>
            </a:r>
            <a:r>
              <a:rPr lang="en-US" sz="2000" dirty="0">
                <a:solidFill>
                  <a:srgbClr val="D4D4D4"/>
                </a:solidFill>
                <a:latin typeface="Consolas" panose="020B0609020204030204" pitchFamily="49" charset="0"/>
              </a:rPr>
              <a:t>,&amp;</a:t>
            </a:r>
            <a:r>
              <a:rPr lang="en-US" sz="2000" dirty="0">
                <a:solidFill>
                  <a:srgbClr val="9CDCFE"/>
                </a:solidFill>
                <a:latin typeface="Consolas" panose="020B0609020204030204" pitchFamily="49" charset="0"/>
              </a:rPr>
              <a:t>c1</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"a2, b2, </a:t>
            </a:r>
            <a:r>
              <a:rPr lang="en-US" sz="2000" dirty="0" smtClean="0">
                <a:solidFill>
                  <a:srgbClr val="CE9178"/>
                </a:solidFill>
                <a:latin typeface="Consolas" panose="020B0609020204030204" pitchFamily="49" charset="0"/>
              </a:rPr>
              <a:t>c2 = "</a:t>
            </a:r>
            <a:r>
              <a:rPr lang="en-US" sz="2000" dirty="0" smtClean="0">
                <a:solidFill>
                  <a:srgbClr val="D4D4D4"/>
                </a:solidFill>
                <a:latin typeface="Consolas" panose="020B0609020204030204" pitchFamily="49" charset="0"/>
              </a:rPr>
              <a:t>); </a:t>
            </a:r>
            <a:r>
              <a:rPr lang="en-US" sz="2000" dirty="0" err="1" smtClean="0">
                <a:solidFill>
                  <a:srgbClr val="DCDCAA"/>
                </a:solidFill>
                <a:latin typeface="Consolas" panose="020B0609020204030204" pitchFamily="49" charset="0"/>
              </a:rPr>
              <a:t>scanf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a:solidFill>
                  <a:srgbClr val="9CDCFE"/>
                </a:solidFill>
                <a:latin typeface="Consolas" panose="020B0609020204030204" pitchFamily="49" charset="0"/>
              </a:rPr>
              <a:t>%f%f%f</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,&amp;</a:t>
            </a:r>
            <a:r>
              <a:rPr lang="en-US" sz="2000" dirty="0">
                <a:solidFill>
                  <a:srgbClr val="9CDCFE"/>
                </a:solidFill>
                <a:latin typeface="Consolas" panose="020B0609020204030204" pitchFamily="49" charset="0"/>
              </a:rPr>
              <a:t>a2</a:t>
            </a:r>
            <a:r>
              <a:rPr lang="en-US" sz="2000" dirty="0">
                <a:solidFill>
                  <a:srgbClr val="D4D4D4"/>
                </a:solidFill>
                <a:latin typeface="Consolas" panose="020B0609020204030204" pitchFamily="49" charset="0"/>
              </a:rPr>
              <a:t>,&amp;</a:t>
            </a:r>
            <a:r>
              <a:rPr lang="en-US" sz="2000" dirty="0">
                <a:solidFill>
                  <a:srgbClr val="9CDCFE"/>
                </a:solidFill>
                <a:latin typeface="Consolas" panose="020B0609020204030204" pitchFamily="49" charset="0"/>
              </a:rPr>
              <a:t>b2</a:t>
            </a:r>
            <a:r>
              <a:rPr lang="en-US" sz="2000" dirty="0">
                <a:solidFill>
                  <a:srgbClr val="D4D4D4"/>
                </a:solidFill>
                <a:latin typeface="Consolas" panose="020B0609020204030204" pitchFamily="49" charset="0"/>
              </a:rPr>
              <a:t>,&amp;</a:t>
            </a:r>
            <a:r>
              <a:rPr lang="en-US" sz="2000" dirty="0">
                <a:solidFill>
                  <a:srgbClr val="9CDCFE"/>
                </a:solidFill>
                <a:latin typeface="Consolas" panose="020B0609020204030204" pitchFamily="49" charset="0"/>
              </a:rPr>
              <a:t>c2</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d</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a1</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b2</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a2</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b1</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dx</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c1</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b2</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c2</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b1</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err="1">
                <a:solidFill>
                  <a:srgbClr val="9CDCFE"/>
                </a:solidFill>
                <a:latin typeface="Consolas" panose="020B0609020204030204" pitchFamily="49" charset="0"/>
              </a:rPr>
              <a:t>dy</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a1</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c2</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a2</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c1</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if</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d</a:t>
            </a:r>
            <a:r>
              <a:rPr lang="en-US" sz="2000" dirty="0">
                <a:solidFill>
                  <a:srgbClr val="D4D4D4"/>
                </a:solidFill>
                <a:latin typeface="Consolas" panose="020B0609020204030204" pitchFamily="49" charset="0"/>
              </a:rPr>
              <a:t> != </a:t>
            </a:r>
            <a:r>
              <a:rPr lang="en-US" sz="2000" dirty="0">
                <a:solidFill>
                  <a:srgbClr val="B5CEA8"/>
                </a:solidFill>
                <a:latin typeface="Consolas" panose="020B0609020204030204" pitchFamily="49" charset="0"/>
              </a:rPr>
              <a:t>0</a:t>
            </a:r>
            <a:r>
              <a:rPr lang="en-US" sz="2000" dirty="0">
                <a:solidFill>
                  <a:srgbClr val="D4D4D4"/>
                </a:solidFill>
                <a:latin typeface="Consolas" panose="020B0609020204030204" pitchFamily="49" charset="0"/>
              </a:rPr>
              <a:t>) {</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x</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dx</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y</a:t>
            </a:r>
            <a:r>
              <a:rPr lang="en-US" sz="2000" dirty="0">
                <a:solidFill>
                  <a:srgbClr val="D4D4D4"/>
                </a:solidFill>
                <a:latin typeface="Consolas" panose="020B0609020204030204" pitchFamily="49" charset="0"/>
              </a:rPr>
              <a:t> = </a:t>
            </a:r>
            <a:r>
              <a:rPr lang="en-US" sz="2000" dirty="0" err="1">
                <a:solidFill>
                  <a:srgbClr val="9CDCFE"/>
                </a:solidFill>
                <a:latin typeface="Consolas" panose="020B0609020204030204" pitchFamily="49" charset="0"/>
              </a:rPr>
              <a:t>dy</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d</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"He PT co </a:t>
            </a:r>
            <a:r>
              <a:rPr lang="en-US" sz="2000" dirty="0" err="1">
                <a:solidFill>
                  <a:srgbClr val="CE9178"/>
                </a:solidFill>
                <a:latin typeface="Consolas" panose="020B0609020204030204" pitchFamily="49" charset="0"/>
              </a:rPr>
              <a:t>nghiem</a:t>
            </a:r>
            <a:r>
              <a:rPr lang="en-US" sz="2000" dirty="0">
                <a:solidFill>
                  <a:srgbClr val="CE9178"/>
                </a:solidFill>
                <a:latin typeface="Consolas" panose="020B0609020204030204" pitchFamily="49" charset="0"/>
              </a:rPr>
              <a:t> x=</a:t>
            </a:r>
            <a:r>
              <a:rPr lang="en-US" sz="2000" dirty="0">
                <a:solidFill>
                  <a:srgbClr val="9CDCFE"/>
                </a:solidFill>
                <a:latin typeface="Consolas" panose="020B0609020204030204" pitchFamily="49" charset="0"/>
              </a:rPr>
              <a:t>%f</a:t>
            </a:r>
            <a:r>
              <a:rPr lang="en-US" sz="2000" dirty="0">
                <a:solidFill>
                  <a:srgbClr val="CE9178"/>
                </a:solidFill>
                <a:latin typeface="Consolas" panose="020B0609020204030204" pitchFamily="49" charset="0"/>
              </a:rPr>
              <a:t>, y=</a:t>
            </a:r>
            <a:r>
              <a:rPr lang="en-US" sz="2000" dirty="0">
                <a:solidFill>
                  <a:srgbClr val="9CDCFE"/>
                </a:solidFill>
                <a:latin typeface="Consolas" panose="020B0609020204030204" pitchFamily="49" charset="0"/>
              </a:rPr>
              <a:t>%f</a:t>
            </a:r>
            <a:r>
              <a:rPr lang="en-US" sz="2000" dirty="0">
                <a:solidFill>
                  <a:srgbClr val="D7BA7D"/>
                </a:solidFill>
                <a:latin typeface="Consolas" panose="020B0609020204030204" pitchFamily="49" charset="0"/>
              </a:rPr>
              <a:t>\n</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x</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y</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 </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else</a:t>
            </a:r>
            <a:endParaRPr lang="en-US" sz="2000" dirty="0">
              <a:solidFill>
                <a:srgbClr val="D4D4D4"/>
              </a:solidFill>
              <a:latin typeface="Consolas" panose="020B0609020204030204" pitchFamily="49" charset="0"/>
            </a:endParaRP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if</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dx</a:t>
            </a:r>
            <a:r>
              <a:rPr lang="en-US" sz="2000" dirty="0">
                <a:solidFill>
                  <a:srgbClr val="D4D4D4"/>
                </a:solidFill>
                <a:latin typeface="Consolas" panose="020B0609020204030204" pitchFamily="49" charset="0"/>
              </a:rPr>
              <a:t>==</a:t>
            </a:r>
            <a:r>
              <a:rPr lang="en-US" sz="2000" dirty="0">
                <a:solidFill>
                  <a:srgbClr val="B5CEA8"/>
                </a:solidFill>
                <a:latin typeface="Consolas" panose="020B0609020204030204" pitchFamily="49" charset="0"/>
              </a:rPr>
              <a:t>0</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"He PT co </a:t>
            </a:r>
            <a:r>
              <a:rPr lang="en-US" sz="2000" dirty="0" err="1">
                <a:solidFill>
                  <a:srgbClr val="CE9178"/>
                </a:solidFill>
                <a:latin typeface="Consolas" panose="020B0609020204030204" pitchFamily="49" charset="0"/>
              </a:rPr>
              <a:t>vo</a:t>
            </a:r>
            <a:r>
              <a:rPr lang="en-US" sz="2000" dirty="0">
                <a:solidFill>
                  <a:srgbClr val="CE9178"/>
                </a:solidFill>
                <a:latin typeface="Consolas" panose="020B0609020204030204" pitchFamily="49" charset="0"/>
              </a:rPr>
              <a:t> so </a:t>
            </a:r>
            <a:r>
              <a:rPr lang="en-US" sz="2000" dirty="0" err="1">
                <a:solidFill>
                  <a:srgbClr val="CE9178"/>
                </a:solidFill>
                <a:latin typeface="Consolas" panose="020B0609020204030204" pitchFamily="49" charset="0"/>
              </a:rPr>
              <a:t>nghiem</a:t>
            </a:r>
            <a:r>
              <a:rPr lang="en-US" sz="2000" dirty="0">
                <a:solidFill>
                  <a:srgbClr val="CE9178"/>
                </a:solidFill>
                <a:latin typeface="Consolas" panose="020B0609020204030204" pitchFamily="49" charset="0"/>
              </a:rPr>
              <a:t>!</a:t>
            </a:r>
            <a:r>
              <a:rPr lang="en-US" sz="2000" dirty="0">
                <a:solidFill>
                  <a:srgbClr val="D7BA7D"/>
                </a:solidFill>
                <a:latin typeface="Consolas" panose="020B0609020204030204" pitchFamily="49" charset="0"/>
              </a:rPr>
              <a:t>\n</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else</a:t>
            </a: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"He </a:t>
            </a:r>
            <a:r>
              <a:rPr lang="en-US" sz="2000" dirty="0" err="1">
                <a:solidFill>
                  <a:srgbClr val="CE9178"/>
                </a:solidFill>
                <a:latin typeface="Consolas" panose="020B0609020204030204" pitchFamily="49" charset="0"/>
              </a:rPr>
              <a:t>phuong</a:t>
            </a:r>
            <a:r>
              <a:rPr lang="en-US" sz="2000" dirty="0">
                <a:solidFill>
                  <a:srgbClr val="CE9178"/>
                </a:solidFill>
                <a:latin typeface="Consolas" panose="020B0609020204030204" pitchFamily="49" charset="0"/>
              </a:rPr>
              <a:t> </a:t>
            </a:r>
            <a:r>
              <a:rPr lang="en-US" sz="2000" dirty="0" err="1">
                <a:solidFill>
                  <a:srgbClr val="CE9178"/>
                </a:solidFill>
                <a:latin typeface="Consolas" panose="020B0609020204030204" pitchFamily="49" charset="0"/>
              </a:rPr>
              <a:t>trinh</a:t>
            </a:r>
            <a:r>
              <a:rPr lang="en-US" sz="2000" dirty="0">
                <a:solidFill>
                  <a:srgbClr val="CE9178"/>
                </a:solidFill>
                <a:latin typeface="Consolas" panose="020B0609020204030204" pitchFamily="49" charset="0"/>
              </a:rPr>
              <a:t> </a:t>
            </a:r>
            <a:r>
              <a:rPr lang="en-US" sz="2000" dirty="0" err="1">
                <a:solidFill>
                  <a:srgbClr val="CE9178"/>
                </a:solidFill>
                <a:latin typeface="Consolas" panose="020B0609020204030204" pitchFamily="49" charset="0"/>
              </a:rPr>
              <a:t>vo</a:t>
            </a:r>
            <a:r>
              <a:rPr lang="en-US" sz="2000" dirty="0">
                <a:solidFill>
                  <a:srgbClr val="CE9178"/>
                </a:solidFill>
                <a:latin typeface="Consolas" panose="020B0609020204030204" pitchFamily="49" charset="0"/>
              </a:rPr>
              <a:t> </a:t>
            </a:r>
            <a:r>
              <a:rPr lang="en-US" sz="2000" dirty="0" err="1">
                <a:solidFill>
                  <a:srgbClr val="CE9178"/>
                </a:solidFill>
                <a:latin typeface="Consolas" panose="020B0609020204030204" pitchFamily="49" charset="0"/>
              </a:rPr>
              <a:t>nghiem</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a:t>
            </a:r>
          </a:p>
          <a:p>
            <a:pPr marL="0" indent="0">
              <a:lnSpc>
                <a:spcPct val="100000"/>
              </a:lnSpc>
              <a:buNone/>
            </a:pPr>
            <a:endParaRPr lang="en-US" sz="20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145</a:t>
            </a:fld>
            <a:endParaRPr lang="en-US" dirty="0"/>
          </a:p>
        </p:txBody>
      </p:sp>
      <p:pic>
        <p:nvPicPr>
          <p:cNvPr id="5" name="Picture 4"/>
          <p:cNvPicPr>
            <a:picLocks noChangeAspect="1"/>
          </p:cNvPicPr>
          <p:nvPr/>
        </p:nvPicPr>
        <p:blipFill>
          <a:blip r:embed="rId2"/>
          <a:stretch>
            <a:fillRect/>
          </a:stretch>
        </p:blipFill>
        <p:spPr>
          <a:xfrm>
            <a:off x="7045599" y="3124200"/>
            <a:ext cx="5070201" cy="1257301"/>
          </a:xfrm>
          <a:prstGeom prst="rect">
            <a:avLst/>
          </a:prstGeom>
          <a:ln>
            <a:solidFill>
              <a:schemeClr val="bg1"/>
            </a:solidFill>
          </a:ln>
        </p:spPr>
      </p:pic>
    </p:spTree>
    <p:extLst>
      <p:ext uri="{BB962C8B-B14F-4D97-AF65-F5344CB8AC3E}">
        <p14:creationId xmlns:p14="http://schemas.microsoft.com/office/powerpoint/2010/main" val="265635253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Bài</a:t>
            </a:r>
            <a:r>
              <a:rPr lang="en-US" dirty="0" smtClean="0"/>
              <a:t> </a:t>
            </a:r>
            <a:r>
              <a:rPr lang="en-US" dirty="0" err="1" smtClean="0"/>
              <a:t>tập</a:t>
            </a:r>
            <a:r>
              <a:rPr lang="en-US" dirty="0" smtClean="0"/>
              <a:t> 2</a:t>
            </a:r>
            <a:endParaRPr lang="en-US" dirty="0"/>
          </a:p>
        </p:txBody>
      </p:sp>
      <p:sp>
        <p:nvSpPr>
          <p:cNvPr id="3" name="Content Placeholder 2"/>
          <p:cNvSpPr>
            <a:spLocks noGrp="1"/>
          </p:cNvSpPr>
          <p:nvPr>
            <p:ph idx="1"/>
          </p:nvPr>
        </p:nvSpPr>
        <p:spPr/>
        <p:txBody>
          <a:bodyPr/>
          <a:lstStyle/>
          <a:p>
            <a:pPr marL="514350" indent="-514350">
              <a:buFont typeface="+mj-lt"/>
              <a:buAutoNum type="arabicParenR"/>
            </a:pPr>
            <a:r>
              <a:rPr lang="vi-VN" dirty="0"/>
              <a:t>Viết chương trình nhập vào một ký tự hệ hexa </a:t>
            </a:r>
            <a:r>
              <a:rPr lang="vi-VN" dirty="0" smtClean="0"/>
              <a:t>và</a:t>
            </a:r>
            <a:r>
              <a:rPr lang="en-US" dirty="0" smtClean="0"/>
              <a:t> </a:t>
            </a:r>
            <a:r>
              <a:rPr lang="vi-VN" dirty="0" smtClean="0"/>
              <a:t>đưa </a:t>
            </a:r>
            <a:r>
              <a:rPr lang="vi-VN" dirty="0"/>
              <a:t>ra giá trị hệ 10 tương ứng</a:t>
            </a:r>
          </a:p>
          <a:p>
            <a:pPr marL="514350" indent="-514350">
              <a:buFont typeface="+mj-lt"/>
              <a:buAutoNum type="arabicParenR"/>
            </a:pPr>
            <a:r>
              <a:rPr lang="vi-VN" dirty="0" smtClean="0"/>
              <a:t>Lập </a:t>
            </a:r>
            <a:r>
              <a:rPr lang="vi-VN" dirty="0"/>
              <a:t>trình đọc tọa độ 4 điểm A,B,C,M rồi kiểm </a:t>
            </a:r>
            <a:r>
              <a:rPr lang="vi-VN" dirty="0" smtClean="0"/>
              <a:t>tra</a:t>
            </a:r>
            <a:r>
              <a:rPr lang="en-US" dirty="0" smtClean="0"/>
              <a:t> </a:t>
            </a:r>
            <a:r>
              <a:rPr lang="vi-VN" dirty="0" smtClean="0"/>
              <a:t>xem </a:t>
            </a:r>
            <a:r>
              <a:rPr lang="vi-VN" dirty="0"/>
              <a:t>điểm M nằm trong, nằm trên cạnh hay </a:t>
            </a:r>
            <a:r>
              <a:rPr lang="vi-VN" dirty="0" smtClean="0"/>
              <a:t>nằm</a:t>
            </a:r>
            <a:r>
              <a:rPr lang="en-US" dirty="0" smtClean="0"/>
              <a:t> </a:t>
            </a:r>
            <a:r>
              <a:rPr lang="vi-VN" dirty="0" smtClean="0"/>
              <a:t>ngoài </a:t>
            </a:r>
            <a:r>
              <a:rPr lang="vi-VN" dirty="0"/>
              <a:t>tam giác ABC.</a:t>
            </a:r>
          </a:p>
          <a:p>
            <a:pPr marL="514350" indent="-514350">
              <a:buFont typeface="+mj-lt"/>
              <a:buAutoNum type="arabicParenR"/>
            </a:pPr>
            <a:r>
              <a:rPr lang="vi-VN" dirty="0" smtClean="0"/>
              <a:t>Lập </a:t>
            </a:r>
            <a:r>
              <a:rPr lang="vi-VN" dirty="0"/>
              <a:t>trình đọc vào từ bàn phím 2 giá trị a, b </a:t>
            </a:r>
            <a:r>
              <a:rPr lang="vi-VN" dirty="0" smtClean="0"/>
              <a:t>rồi</a:t>
            </a:r>
            <a:r>
              <a:rPr lang="en-US" dirty="0" smtClean="0"/>
              <a:t> </a:t>
            </a:r>
            <a:r>
              <a:rPr lang="vi-VN" dirty="0" smtClean="0"/>
              <a:t>tính </a:t>
            </a:r>
            <a:r>
              <a:rPr lang="vi-VN" dirty="0"/>
              <a:t>y = 15 x</a:t>
            </a:r>
            <a:r>
              <a:rPr lang="vi-VN" baseline="30000" dirty="0"/>
              <a:t>2</a:t>
            </a:r>
            <a:r>
              <a:rPr lang="vi-VN" dirty="0"/>
              <a:t>+x+7.2 trong đó</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146</a:t>
            </a:fld>
            <a:endParaRPr lang="en-US" dirty="0"/>
          </a:p>
        </p:txBody>
      </p:sp>
      <p:pic>
        <p:nvPicPr>
          <p:cNvPr id="7" name="Picture 6"/>
          <p:cNvPicPr>
            <a:picLocks noChangeAspect="1"/>
          </p:cNvPicPr>
          <p:nvPr/>
        </p:nvPicPr>
        <p:blipFill>
          <a:blip r:embed="rId2"/>
          <a:stretch>
            <a:fillRect/>
          </a:stretch>
        </p:blipFill>
        <p:spPr>
          <a:xfrm>
            <a:off x="3277311" y="4267200"/>
            <a:ext cx="3304347" cy="2286000"/>
          </a:xfrm>
          <a:prstGeom prst="rect">
            <a:avLst/>
          </a:prstGeom>
        </p:spPr>
      </p:pic>
    </p:spTree>
    <p:extLst>
      <p:ext uri="{BB962C8B-B14F-4D97-AF65-F5344CB8AC3E}">
        <p14:creationId xmlns:p14="http://schemas.microsoft.com/office/powerpoint/2010/main" val="137359343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Nội</a:t>
            </a:r>
            <a:r>
              <a:rPr lang="en-US" dirty="0" smtClean="0"/>
              <a:t> dung </a:t>
            </a:r>
            <a:r>
              <a:rPr lang="en-US" dirty="0" err="1" smtClean="0"/>
              <a:t>chính</a:t>
            </a:r>
            <a:endParaRPr lang="en-US" dirty="0"/>
          </a:p>
        </p:txBody>
      </p:sp>
      <p:sp>
        <p:nvSpPr>
          <p:cNvPr id="4" name="Content Placeholder 3"/>
          <p:cNvSpPr>
            <a:spLocks noGrp="1"/>
          </p:cNvSpPr>
          <p:nvPr>
            <p:ph idx="1"/>
          </p:nvPr>
        </p:nvSpPr>
        <p:spPr/>
        <p:txBody>
          <a:bodyPr/>
          <a:lstStyle/>
          <a:p>
            <a:pPr marL="514350" indent="-514350">
              <a:lnSpc>
                <a:spcPct val="130000"/>
              </a:lnSpc>
              <a:buFont typeface="+mj-lt"/>
              <a:buAutoNum type="arabicPeriod"/>
            </a:pPr>
            <a:r>
              <a:rPr lang="en-US" smtClean="0"/>
              <a:t>Cấu </a:t>
            </a:r>
            <a:r>
              <a:rPr lang="en-US"/>
              <a:t>trúc lệnh khối</a:t>
            </a:r>
          </a:p>
          <a:p>
            <a:pPr marL="514350" indent="-514350">
              <a:lnSpc>
                <a:spcPct val="130000"/>
              </a:lnSpc>
              <a:buFont typeface="+mj-lt"/>
              <a:buAutoNum type="arabicPeriod"/>
            </a:pPr>
            <a:r>
              <a:rPr lang="en-US" smtClean="0"/>
              <a:t>Cấu </a:t>
            </a:r>
            <a:r>
              <a:rPr lang="en-US"/>
              <a:t>trúc rẽ nhánh</a:t>
            </a:r>
          </a:p>
          <a:p>
            <a:pPr lvl="1">
              <a:lnSpc>
                <a:spcPct val="130000"/>
              </a:lnSpc>
            </a:pPr>
            <a:r>
              <a:rPr lang="en-US" smtClean="0"/>
              <a:t>Cấu </a:t>
            </a:r>
            <a:r>
              <a:rPr lang="en-US"/>
              <a:t>trúc </a:t>
            </a:r>
            <a:r>
              <a:rPr lang="en-US" b="1">
                <a:latin typeface="Courier New" panose="02070309020205020404" pitchFamily="49" charset="0"/>
                <a:cs typeface="Courier New" panose="02070309020205020404" pitchFamily="49" charset="0"/>
              </a:rPr>
              <a:t>if</a:t>
            </a:r>
            <a:r>
              <a:rPr lang="en-US"/>
              <a:t>, </a:t>
            </a:r>
            <a:r>
              <a:rPr lang="en-US" b="1">
                <a:latin typeface="Courier New" panose="02070309020205020404" pitchFamily="49" charset="0"/>
                <a:cs typeface="Courier New" panose="02070309020205020404" pitchFamily="49" charset="0"/>
              </a:rPr>
              <a:t>if</a:t>
            </a:r>
            <a:r>
              <a:rPr lang="en-US"/>
              <a:t> … </a:t>
            </a:r>
            <a:r>
              <a:rPr lang="en-US" b="1">
                <a:latin typeface="Courier New" panose="02070309020205020404" pitchFamily="49" charset="0"/>
                <a:cs typeface="Courier New" panose="02070309020205020404" pitchFamily="49" charset="0"/>
              </a:rPr>
              <a:t>else</a:t>
            </a:r>
          </a:p>
          <a:p>
            <a:pPr lvl="1">
              <a:lnSpc>
                <a:spcPct val="130000"/>
              </a:lnSpc>
            </a:pPr>
            <a:r>
              <a:rPr lang="en-US" smtClean="0"/>
              <a:t>Cấu </a:t>
            </a:r>
            <a:r>
              <a:rPr lang="en-US"/>
              <a:t>trúc lựa chọn </a:t>
            </a:r>
            <a:r>
              <a:rPr lang="en-US" b="1">
                <a:latin typeface="Courier New" panose="02070309020205020404" pitchFamily="49" charset="0"/>
                <a:cs typeface="Courier New" panose="02070309020205020404" pitchFamily="49" charset="0"/>
              </a:rPr>
              <a:t>switch</a:t>
            </a:r>
          </a:p>
          <a:p>
            <a:pPr marL="514350" indent="-514350">
              <a:lnSpc>
                <a:spcPct val="130000"/>
              </a:lnSpc>
              <a:buFont typeface="+mj-lt"/>
              <a:buAutoNum type="arabicPeriod"/>
            </a:pPr>
            <a:r>
              <a:rPr lang="en-US" smtClean="0"/>
              <a:t>Cấu </a:t>
            </a:r>
            <a:r>
              <a:rPr lang="en-US"/>
              <a:t>trúc lặp</a:t>
            </a:r>
          </a:p>
          <a:p>
            <a:pPr lvl="1">
              <a:lnSpc>
                <a:spcPct val="130000"/>
              </a:lnSpc>
            </a:pPr>
            <a:r>
              <a:rPr lang="en-US" smtClean="0"/>
              <a:t>Vòng </a:t>
            </a:r>
            <a:r>
              <a:rPr lang="en-US"/>
              <a:t>lặp </a:t>
            </a:r>
            <a:r>
              <a:rPr lang="en-US" b="1">
                <a:latin typeface="Courier New" panose="02070309020205020404" pitchFamily="49" charset="0"/>
                <a:cs typeface="Courier New" panose="02070309020205020404" pitchFamily="49" charset="0"/>
              </a:rPr>
              <a:t>for</a:t>
            </a:r>
          </a:p>
          <a:p>
            <a:pPr lvl="1">
              <a:lnSpc>
                <a:spcPct val="130000"/>
              </a:lnSpc>
            </a:pPr>
            <a:r>
              <a:rPr lang="en-US" smtClean="0"/>
              <a:t>Vòng </a:t>
            </a:r>
            <a:r>
              <a:rPr lang="en-US"/>
              <a:t>lặp </a:t>
            </a:r>
            <a:r>
              <a:rPr lang="en-US" b="1">
                <a:latin typeface="Courier New" panose="02070309020205020404" pitchFamily="49" charset="0"/>
                <a:cs typeface="Courier New" panose="02070309020205020404" pitchFamily="49" charset="0"/>
              </a:rPr>
              <a:t>while</a:t>
            </a:r>
            <a:r>
              <a:rPr lang="en-US"/>
              <a:t> và </a:t>
            </a:r>
            <a:r>
              <a:rPr lang="en-US" b="1">
                <a:latin typeface="Courier New" panose="02070309020205020404" pitchFamily="49" charset="0"/>
                <a:cs typeface="Courier New" panose="02070309020205020404" pitchFamily="49" charset="0"/>
              </a:rPr>
              <a:t>do</a:t>
            </a:r>
            <a:r>
              <a:rPr lang="en-US"/>
              <a:t> </a:t>
            </a:r>
            <a:r>
              <a:rPr lang="en-US" b="1">
                <a:latin typeface="Courier New" panose="02070309020205020404" pitchFamily="49" charset="0"/>
                <a:cs typeface="Courier New" panose="02070309020205020404" pitchFamily="49" charset="0"/>
              </a:rPr>
              <a:t>while</a:t>
            </a:r>
          </a:p>
          <a:p>
            <a:pPr marL="514350" indent="-514350">
              <a:lnSpc>
                <a:spcPct val="130000"/>
              </a:lnSpc>
              <a:buFont typeface="+mj-lt"/>
              <a:buAutoNum type="arabicPeriod"/>
            </a:pPr>
            <a:r>
              <a:rPr lang="en-US" smtClean="0"/>
              <a:t>Các </a:t>
            </a:r>
            <a:r>
              <a:rPr lang="en-US"/>
              <a:t>lệnh thay đổi cấu trúc lập trình</a:t>
            </a:r>
          </a:p>
          <a:p>
            <a:pPr lvl="1">
              <a:lnSpc>
                <a:spcPct val="130000"/>
              </a:lnSpc>
            </a:pPr>
            <a:r>
              <a:rPr lang="en-US" smtClean="0"/>
              <a:t>Câu </a:t>
            </a:r>
            <a:r>
              <a:rPr lang="en-US"/>
              <a:t>lệnh </a:t>
            </a:r>
            <a:r>
              <a:rPr lang="en-US" b="1">
                <a:latin typeface="Courier New" panose="02070309020205020404" pitchFamily="49" charset="0"/>
                <a:cs typeface="Courier New" panose="02070309020205020404" pitchFamily="49" charset="0"/>
              </a:rPr>
              <a:t>continue</a:t>
            </a:r>
          </a:p>
          <a:p>
            <a:pPr lvl="1">
              <a:lnSpc>
                <a:spcPct val="130000"/>
              </a:lnSpc>
            </a:pPr>
            <a:r>
              <a:rPr lang="en-US" smtClean="0"/>
              <a:t>Câu </a:t>
            </a:r>
            <a:r>
              <a:rPr lang="en-US"/>
              <a:t>lệnh </a:t>
            </a:r>
            <a:r>
              <a:rPr lang="en-US" b="1">
                <a:latin typeface="Courier New" panose="02070309020205020404" pitchFamily="49" charset="0"/>
                <a:cs typeface="Courier New" panose="02070309020205020404" pitchFamily="49" charset="0"/>
              </a:rPr>
              <a:t>break</a:t>
            </a:r>
          </a:p>
        </p:txBody>
      </p:sp>
      <p:sp>
        <p:nvSpPr>
          <p:cNvPr id="2" name="Rounded Rectangle 1"/>
          <p:cNvSpPr/>
          <p:nvPr/>
        </p:nvSpPr>
        <p:spPr bwMode="auto">
          <a:xfrm>
            <a:off x="152400" y="3352800"/>
            <a:ext cx="5029200" cy="16002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5453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Vòng</a:t>
            </a:r>
            <a:r>
              <a:rPr lang="en-US" dirty="0" smtClean="0"/>
              <a:t> </a:t>
            </a:r>
            <a:r>
              <a:rPr lang="en-US" dirty="0" err="1" smtClean="0"/>
              <a:t>lặp</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148</a:t>
            </a:fld>
            <a:endParaRPr lang="en-US" dirty="0"/>
          </a:p>
        </p:txBody>
      </p:sp>
      <p:sp>
        <p:nvSpPr>
          <p:cNvPr id="5" name="Content Placeholder 2"/>
          <p:cNvSpPr>
            <a:spLocks noGrp="1"/>
          </p:cNvSpPr>
          <p:nvPr>
            <p:ph idx="1"/>
          </p:nvPr>
        </p:nvSpPr>
        <p:spPr>
          <a:xfrm>
            <a:off x="304800" y="1143000"/>
            <a:ext cx="11582400" cy="5333999"/>
          </a:xfrm>
        </p:spPr>
        <p:txBody>
          <a:bodyPr/>
          <a:lstStyle/>
          <a:p>
            <a:pPr marL="0" indent="0" algn="ctr">
              <a:buNone/>
            </a:pPr>
            <a:endParaRPr lang="en-US" sz="4800" dirty="0" smtClean="0">
              <a:latin typeface="Courier New" panose="02070309020205020404" pitchFamily="49" charset="0"/>
              <a:cs typeface="Courier New" panose="02070309020205020404" pitchFamily="49" charset="0"/>
            </a:endParaRPr>
          </a:p>
          <a:p>
            <a:pPr marL="0" indent="0" algn="ctr">
              <a:buNone/>
            </a:pPr>
            <a:r>
              <a:rPr lang="en-US" sz="8800" b="1" dirty="0" smtClean="0">
                <a:latin typeface="Courier New" panose="02070309020205020404" pitchFamily="49" charset="0"/>
                <a:cs typeface="Courier New" panose="02070309020205020404" pitchFamily="49" charset="0"/>
              </a:rPr>
              <a:t>for()</a:t>
            </a:r>
            <a:endParaRPr lang="en-US" sz="8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8410763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Mục</a:t>
            </a:r>
            <a:r>
              <a:rPr lang="en-US" dirty="0" smtClean="0"/>
              <a:t> </a:t>
            </a:r>
            <a:r>
              <a:rPr lang="en-US" dirty="0" err="1" smtClean="0"/>
              <a:t>đích</a:t>
            </a:r>
            <a:r>
              <a:rPr lang="en-US" dirty="0" smtClean="0"/>
              <a:t> </a:t>
            </a:r>
            <a:r>
              <a:rPr lang="en-US" dirty="0" err="1" smtClean="0"/>
              <a:t>và</a:t>
            </a:r>
            <a:r>
              <a:rPr lang="en-US" dirty="0" smtClean="0"/>
              <a:t> </a:t>
            </a:r>
            <a:r>
              <a:rPr lang="en-US" dirty="0" err="1" smtClean="0"/>
              <a:t>cú</a:t>
            </a:r>
            <a:r>
              <a:rPr lang="en-US" dirty="0" smtClean="0"/>
              <a:t> </a:t>
            </a:r>
            <a:r>
              <a:rPr lang="en-US" dirty="0" err="1" smtClean="0"/>
              <a:t>pháp</a:t>
            </a:r>
            <a:endParaRPr lang="en-US" dirty="0"/>
          </a:p>
        </p:txBody>
      </p:sp>
      <p:sp>
        <p:nvSpPr>
          <p:cNvPr id="3" name="Content Placeholder 2"/>
          <p:cNvSpPr>
            <a:spLocks noGrp="1"/>
          </p:cNvSpPr>
          <p:nvPr>
            <p:ph idx="1"/>
          </p:nvPr>
        </p:nvSpPr>
        <p:spPr/>
        <p:txBody>
          <a:bodyPr/>
          <a:lstStyle/>
          <a:p>
            <a:r>
              <a:rPr lang="vi-VN" dirty="0"/>
              <a:t>Dùng để lặp công việc một số chính xác </a:t>
            </a:r>
            <a:r>
              <a:rPr lang="vi-VN" dirty="0" smtClean="0"/>
              <a:t>lần</a:t>
            </a:r>
            <a:r>
              <a:rPr lang="en-US" dirty="0" smtClean="0"/>
              <a:t> </a:t>
            </a:r>
            <a:r>
              <a:rPr lang="vi-VN" dirty="0" smtClean="0"/>
              <a:t>đã </a:t>
            </a:r>
            <a:r>
              <a:rPr lang="vi-VN" dirty="0"/>
              <a:t>định trước dựa vào sự biến thiên </a:t>
            </a:r>
            <a:r>
              <a:rPr lang="vi-VN" dirty="0" smtClean="0"/>
              <a:t>của</a:t>
            </a:r>
            <a:r>
              <a:rPr lang="en-US" dirty="0" smtClean="0"/>
              <a:t> </a:t>
            </a:r>
            <a:r>
              <a:rPr lang="vi-VN" dirty="0" smtClean="0"/>
              <a:t>biến </a:t>
            </a:r>
            <a:r>
              <a:rPr lang="vi-VN" dirty="0"/>
              <a:t>điều </a:t>
            </a:r>
            <a:r>
              <a:rPr lang="vi-VN" dirty="0" smtClean="0"/>
              <a:t>khiển</a:t>
            </a:r>
            <a:endParaRPr lang="en-US" dirty="0" smtClean="0"/>
          </a:p>
          <a:p>
            <a:endParaRPr lang="en-US" dirty="0"/>
          </a:p>
          <a:p>
            <a:endParaRPr lang="en-US" dirty="0" smtClean="0"/>
          </a:p>
          <a:p>
            <a:pPr lvl="1">
              <a:buFont typeface="Wingdings" panose="05000000000000000000" pitchFamily="2" charset="2"/>
              <a:buChar char="§"/>
            </a:pPr>
            <a:r>
              <a:rPr lang="en-US" sz="2800" b="1" dirty="0" err="1">
                <a:solidFill>
                  <a:srgbClr val="000000"/>
                </a:solidFill>
                <a:latin typeface="Courier New" panose="02070309020205020404" pitchFamily="49" charset="0"/>
                <a:cs typeface="Courier New" panose="02070309020205020404" pitchFamily="49" charset="0"/>
              </a:rPr>
              <a:t>bieuThuc</a:t>
            </a:r>
            <a:r>
              <a:rPr lang="vi-VN" sz="2800" b="1" dirty="0" smtClean="0">
                <a:latin typeface="Courier New" panose="02070309020205020404" pitchFamily="49" charset="0"/>
                <a:cs typeface="Courier New" panose="02070309020205020404" pitchFamily="49" charset="0"/>
              </a:rPr>
              <a:t>_1</a:t>
            </a:r>
            <a:r>
              <a:rPr lang="vi-VN" sz="2800" dirty="0"/>
              <a:t>: Khởi tạo giá trị ban đầu cho vòng lặp</a:t>
            </a:r>
          </a:p>
          <a:p>
            <a:pPr lvl="1">
              <a:buFont typeface="Wingdings" panose="05000000000000000000" pitchFamily="2" charset="2"/>
              <a:buChar char="§"/>
            </a:pPr>
            <a:r>
              <a:rPr lang="en-US" sz="2800" b="1" dirty="0" err="1">
                <a:solidFill>
                  <a:srgbClr val="000000"/>
                </a:solidFill>
                <a:latin typeface="Courier New" panose="02070309020205020404" pitchFamily="49" charset="0"/>
                <a:cs typeface="Courier New" panose="02070309020205020404" pitchFamily="49" charset="0"/>
              </a:rPr>
              <a:t>bieuThuc</a:t>
            </a:r>
            <a:r>
              <a:rPr lang="vi-VN" sz="2800" b="1" dirty="0" smtClean="0">
                <a:latin typeface="Courier New" panose="02070309020205020404" pitchFamily="49" charset="0"/>
                <a:cs typeface="Courier New" panose="02070309020205020404" pitchFamily="49" charset="0"/>
              </a:rPr>
              <a:t>_2</a:t>
            </a:r>
            <a:r>
              <a:rPr lang="vi-VN" sz="2800" dirty="0"/>
              <a:t>: Điều kiện tiếp tục vòng lặp</a:t>
            </a:r>
          </a:p>
          <a:p>
            <a:pPr lvl="1">
              <a:buFont typeface="Wingdings" panose="05000000000000000000" pitchFamily="2" charset="2"/>
              <a:buChar char="§"/>
            </a:pPr>
            <a:r>
              <a:rPr lang="en-US" sz="2800" b="1" dirty="0" err="1">
                <a:solidFill>
                  <a:srgbClr val="000000"/>
                </a:solidFill>
                <a:latin typeface="Courier New" panose="02070309020205020404" pitchFamily="49" charset="0"/>
                <a:cs typeface="Courier New" panose="02070309020205020404" pitchFamily="49" charset="0"/>
              </a:rPr>
              <a:t>bieuThuc</a:t>
            </a:r>
            <a:r>
              <a:rPr lang="vi-VN" sz="2800" b="1" dirty="0" smtClean="0">
                <a:latin typeface="Courier New" panose="02070309020205020404" pitchFamily="49" charset="0"/>
                <a:cs typeface="Courier New" panose="02070309020205020404" pitchFamily="49" charset="0"/>
              </a:rPr>
              <a:t>_3</a:t>
            </a:r>
            <a:r>
              <a:rPr lang="vi-VN" sz="2800" dirty="0"/>
              <a:t>: Thay đổi biến điều khiển của vòng lặp</a:t>
            </a:r>
          </a:p>
          <a:p>
            <a:pPr lvl="1">
              <a:buFont typeface="Wingdings" panose="05000000000000000000" pitchFamily="2" charset="2"/>
              <a:buChar char="§"/>
            </a:pPr>
            <a:r>
              <a:rPr lang="vi-VN" sz="2800" b="1" dirty="0" smtClean="0">
                <a:latin typeface="Courier New" panose="02070309020205020404" pitchFamily="49" charset="0"/>
                <a:cs typeface="Courier New" panose="02070309020205020404" pitchFamily="49" charset="0"/>
              </a:rPr>
              <a:t>Lệnh</a:t>
            </a:r>
            <a:r>
              <a:rPr lang="vi-VN" sz="2800" dirty="0"/>
              <a:t>: Có thể là lệnh đơn lệnh kép hoặc lệnh rỗng</a:t>
            </a: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149</a:t>
            </a:fld>
            <a:endParaRPr lang="en-US" dirty="0"/>
          </a:p>
        </p:txBody>
      </p:sp>
      <p:graphicFrame>
        <p:nvGraphicFramePr>
          <p:cNvPr id="5" name="Table 4"/>
          <p:cNvGraphicFramePr>
            <a:graphicFrameLocks noGrp="1"/>
          </p:cNvGraphicFramePr>
          <p:nvPr>
            <p:extLst/>
          </p:nvPr>
        </p:nvGraphicFramePr>
        <p:xfrm>
          <a:off x="609600" y="2590800"/>
          <a:ext cx="10972800" cy="1066800"/>
        </p:xfrm>
        <a:graphic>
          <a:graphicData uri="http://schemas.openxmlformats.org/drawingml/2006/table">
            <a:tbl>
              <a:tblPr/>
              <a:tblGrid>
                <a:gridCol w="10972800">
                  <a:extLst>
                    <a:ext uri="{9D8B030D-6E8A-4147-A177-3AD203B41FA5}">
                      <a16:colId xmlns:a16="http://schemas.microsoft.com/office/drawing/2014/main" val="2442853293"/>
                    </a:ext>
                  </a:extLst>
                </a:gridCol>
              </a:tblGrid>
              <a:tr h="0">
                <a:tc>
                  <a:txBody>
                    <a:bodyPr/>
                    <a:lstStyle/>
                    <a:p>
                      <a:r>
                        <a:rPr lang="en-US" sz="3200" b="1" i="0" dirty="0">
                          <a:solidFill>
                            <a:srgbClr val="000000"/>
                          </a:solidFill>
                          <a:effectLst/>
                          <a:latin typeface="Courier New" panose="02070309020205020404" pitchFamily="49" charset="0"/>
                          <a:cs typeface="Courier New" panose="02070309020205020404" pitchFamily="49" charset="0"/>
                        </a:rPr>
                        <a:t>for([</a:t>
                      </a:r>
                      <a:r>
                        <a:rPr lang="en-US" sz="3200" b="1" i="0" dirty="0" smtClean="0">
                          <a:solidFill>
                            <a:srgbClr val="000000"/>
                          </a:solidFill>
                          <a:effectLst/>
                          <a:latin typeface="Courier New" panose="02070309020205020404" pitchFamily="49" charset="0"/>
                          <a:cs typeface="Courier New" panose="02070309020205020404" pitchFamily="49" charset="0"/>
                        </a:rPr>
                        <a:t>bieuThuc_1];[bieuThuc_2];[bieuThuc_3</a:t>
                      </a:r>
                      <a:r>
                        <a:rPr lang="en-US" sz="3200" b="1" i="0" dirty="0">
                          <a:solidFill>
                            <a:srgbClr val="000000"/>
                          </a:solidFill>
                          <a:effectLst/>
                          <a:latin typeface="Courier New" panose="02070309020205020404" pitchFamily="49" charset="0"/>
                          <a:cs typeface="Courier New" panose="02070309020205020404" pitchFamily="49" charset="0"/>
                        </a:rPr>
                        <a:t>]) </a:t>
                      </a:r>
                      <a:endParaRPr lang="en-US" sz="3200" b="1" i="0" dirty="0" smtClean="0">
                        <a:solidFill>
                          <a:srgbClr val="000000"/>
                        </a:solidFill>
                        <a:effectLst/>
                        <a:latin typeface="Courier New" panose="02070309020205020404" pitchFamily="49" charset="0"/>
                        <a:cs typeface="Courier New" panose="02070309020205020404" pitchFamily="49" charset="0"/>
                      </a:endParaRPr>
                    </a:p>
                    <a:p>
                      <a:r>
                        <a:rPr lang="en-US" sz="3200" b="1" i="0" dirty="0" smtClean="0">
                          <a:solidFill>
                            <a:srgbClr val="000000"/>
                          </a:solidFill>
                          <a:effectLst/>
                          <a:latin typeface="Courier New" panose="02070309020205020404" pitchFamily="49" charset="0"/>
                          <a:cs typeface="Courier New" panose="02070309020205020404" pitchFamily="49" charset="0"/>
                        </a:rPr>
                        <a:t>    </a:t>
                      </a:r>
                      <a:r>
                        <a:rPr lang="en-US" sz="3200" b="1" i="0" dirty="0" err="1" smtClean="0">
                          <a:solidFill>
                            <a:srgbClr val="000000"/>
                          </a:solidFill>
                          <a:effectLst/>
                          <a:latin typeface="Courier New" panose="02070309020205020404" pitchFamily="49" charset="0"/>
                          <a:cs typeface="Courier New" panose="02070309020205020404" pitchFamily="49" charset="0"/>
                        </a:rPr>
                        <a:t>Lệnh</a:t>
                      </a:r>
                      <a:r>
                        <a:rPr lang="en-US" sz="3200" b="1" i="0" dirty="0">
                          <a:solidFill>
                            <a:srgbClr val="000000"/>
                          </a:solidFill>
                          <a:effectLst/>
                          <a:latin typeface="Courier New" panose="02070309020205020404" pitchFamily="49" charset="0"/>
                          <a:cs typeface="Courier New" panose="02070309020205020404" pitchFamily="49" charset="0"/>
                        </a:rPr>
                        <a:t>;</a:t>
                      </a:r>
                      <a:endParaRPr lang="en-US" sz="4800" b="1" dirty="0">
                        <a:effectLst/>
                        <a:latin typeface="Courier New" panose="02070309020205020404" pitchFamily="49" charset="0"/>
                        <a:cs typeface="Courier New" panose="02070309020205020404" pitchFamily="49"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7643672"/>
                  </a:ext>
                </a:extLst>
              </a:tr>
            </a:tbl>
          </a:graphicData>
        </a:graphic>
      </p:graphicFrame>
    </p:spTree>
    <p:extLst>
      <p:ext uri="{BB962C8B-B14F-4D97-AF65-F5344CB8AC3E}">
        <p14:creationId xmlns:p14="http://schemas.microsoft.com/office/powerpoint/2010/main" val="6767708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Quy Trình Giải Bài </a:t>
            </a:r>
            <a:r>
              <a:rPr lang="en-US" smtClean="0"/>
              <a:t>Toán (1/9)</a:t>
            </a:r>
            <a:endParaRPr lang="en-US"/>
          </a:p>
        </p:txBody>
      </p:sp>
      <p:sp>
        <p:nvSpPr>
          <p:cNvPr id="3" name="Content Placeholder 2"/>
          <p:cNvSpPr>
            <a:spLocks noGrp="1"/>
          </p:cNvSpPr>
          <p:nvPr>
            <p:ph idx="1"/>
          </p:nvPr>
        </p:nvSpPr>
        <p:spPr/>
        <p:txBody>
          <a:bodyPr/>
          <a:lstStyle/>
          <a:p>
            <a:pPr>
              <a:buFont typeface="Wingdings" panose="05000000000000000000" pitchFamily="2" charset="2"/>
              <a:buChar char="q"/>
            </a:pPr>
            <a:r>
              <a:rPr lang="en-US" smtClean="0"/>
              <a:t> </a:t>
            </a:r>
            <a:r>
              <a:rPr lang="en-US" b="1" smtClean="0"/>
              <a:t>BƯỚC 1: Xác định bài toán</a:t>
            </a:r>
          </a:p>
          <a:p>
            <a:r>
              <a:rPr lang="en-US" smtClean="0"/>
              <a:t>Xác định vấn đề cần giải quyết là gì, những giả thiết nào đã có</a:t>
            </a:r>
          </a:p>
          <a:p>
            <a:r>
              <a:rPr lang="en-US" smtClean="0"/>
              <a:t>Tập trung vào dữ liệu đầu vào (input) và dữ liệu đầu ra (output)</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15</a:t>
            </a:fld>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3262770816"/>
              </p:ext>
            </p:extLst>
          </p:nvPr>
        </p:nvGraphicFramePr>
        <p:xfrm>
          <a:off x="1600200" y="3048000"/>
          <a:ext cx="96012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08154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Sơ</a:t>
            </a:r>
            <a:r>
              <a:rPr lang="en-US" dirty="0" smtClean="0"/>
              <a:t> </a:t>
            </a:r>
            <a:r>
              <a:rPr lang="en-US" dirty="0" err="1" smtClean="0"/>
              <a:t>đồ</a:t>
            </a:r>
            <a:r>
              <a:rPr lang="en-US" dirty="0" smtClean="0"/>
              <a:t> </a:t>
            </a:r>
            <a:r>
              <a:rPr lang="en-US" dirty="0" err="1" smtClean="0"/>
              <a:t>cú</a:t>
            </a:r>
            <a:r>
              <a:rPr lang="en-US" dirty="0" smtClean="0"/>
              <a:t> </a:t>
            </a:r>
            <a:r>
              <a:rPr lang="en-US" dirty="0" err="1" smtClean="0"/>
              <a:t>pháp</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150</a:t>
            </a:fld>
            <a:endParaRPr lang="en-US" dirty="0"/>
          </a:p>
        </p:txBody>
      </p:sp>
      <p:sp>
        <p:nvSpPr>
          <p:cNvPr id="5" name="Rounded Rectangle 4"/>
          <p:cNvSpPr/>
          <p:nvPr/>
        </p:nvSpPr>
        <p:spPr bwMode="auto">
          <a:xfrm>
            <a:off x="2247900" y="1371600"/>
            <a:ext cx="2590800" cy="914400"/>
          </a:xfrm>
          <a:prstGeom prst="round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40000"/>
              </a:lnSpc>
              <a:spcBef>
                <a:spcPts val="600"/>
              </a:spcBef>
              <a:spcAft>
                <a:spcPct val="0"/>
              </a:spcAft>
              <a:buClrTx/>
              <a:buSzTx/>
              <a:buFontTx/>
              <a:buNone/>
              <a:tabLst/>
            </a:pPr>
            <a:r>
              <a:rPr kumimoji="0" lang="en-US" b="0" i="0" u="none" strike="noStrike" cap="none" normalizeH="0" baseline="0" dirty="0" err="1" smtClean="0">
                <a:ln>
                  <a:noFill/>
                </a:ln>
                <a:solidFill>
                  <a:schemeClr val="tx1"/>
                </a:solidFill>
                <a:effectLst/>
                <a:latin typeface="Arial" charset="0"/>
              </a:rPr>
              <a:t>Thực</a:t>
            </a:r>
            <a:r>
              <a:rPr kumimoji="0" lang="en-US" b="0" i="0" u="none" strike="noStrike" cap="none" normalizeH="0" dirty="0" smtClean="0">
                <a:ln>
                  <a:noFill/>
                </a:ln>
                <a:solidFill>
                  <a:schemeClr val="tx1"/>
                </a:solidFill>
                <a:effectLst/>
                <a:latin typeface="Arial" charset="0"/>
              </a:rPr>
              <a:t> </a:t>
            </a:r>
            <a:r>
              <a:rPr kumimoji="0" lang="en-US" b="0" i="0" u="none" strike="noStrike" cap="none" normalizeH="0" dirty="0" err="1" smtClean="0">
                <a:ln>
                  <a:noFill/>
                </a:ln>
                <a:solidFill>
                  <a:schemeClr val="tx1"/>
                </a:solidFill>
                <a:effectLst/>
                <a:latin typeface="Arial" charset="0"/>
              </a:rPr>
              <a:t>hiện</a:t>
            </a:r>
            <a:r>
              <a:rPr kumimoji="0" lang="en-US" b="0" i="0" u="none" strike="noStrike" cap="none" normalizeH="0" dirty="0" smtClean="0">
                <a:ln>
                  <a:noFill/>
                </a:ln>
                <a:solidFill>
                  <a:schemeClr val="tx1"/>
                </a:solidFill>
                <a:effectLst/>
                <a:latin typeface="Arial" charset="0"/>
              </a:rPr>
              <a:t> </a:t>
            </a:r>
            <a:r>
              <a:rPr kumimoji="0" lang="en-US" b="0" i="0" u="none" strike="noStrike" cap="none" normalizeH="0" dirty="0" err="1" smtClean="0">
                <a:ln>
                  <a:noFill/>
                </a:ln>
                <a:solidFill>
                  <a:schemeClr val="tx1"/>
                </a:solidFill>
                <a:effectLst/>
                <a:latin typeface="Arial" charset="0"/>
              </a:rPr>
              <a:t>tính</a:t>
            </a:r>
            <a:r>
              <a:rPr kumimoji="0" lang="en-US" b="0" i="0" u="none" strike="noStrike" cap="none" normalizeH="0" dirty="0" smtClean="0">
                <a:ln>
                  <a:noFill/>
                </a:ln>
                <a:solidFill>
                  <a:schemeClr val="tx1"/>
                </a:solidFill>
                <a:effectLst/>
                <a:latin typeface="Arial" charset="0"/>
              </a:rPr>
              <a:t> </a:t>
            </a:r>
            <a:r>
              <a:rPr kumimoji="0" lang="en-US" b="0" i="0" u="none" strike="noStrike" cap="none" normalizeH="0" dirty="0" err="1" smtClean="0">
                <a:ln>
                  <a:noFill/>
                </a:ln>
                <a:solidFill>
                  <a:schemeClr val="tx1"/>
                </a:solidFill>
                <a:effectLst/>
                <a:latin typeface="Arial" charset="0"/>
              </a:rPr>
              <a:t>giá</a:t>
            </a:r>
            <a:r>
              <a:rPr kumimoji="0" lang="en-US" b="0" i="0" u="none" strike="noStrike" cap="none" normalizeH="0" dirty="0" smtClean="0">
                <a:ln>
                  <a:noFill/>
                </a:ln>
                <a:solidFill>
                  <a:schemeClr val="tx1"/>
                </a:solidFill>
                <a:effectLst/>
                <a:latin typeface="Arial" charset="0"/>
              </a:rPr>
              <a:t> </a:t>
            </a:r>
            <a:r>
              <a:rPr kumimoji="0" lang="en-US" b="0" i="0" u="none" strike="noStrike" cap="none" normalizeH="0" dirty="0" err="1" smtClean="0">
                <a:ln>
                  <a:noFill/>
                </a:ln>
                <a:solidFill>
                  <a:schemeClr val="tx1"/>
                </a:solidFill>
                <a:effectLst/>
                <a:latin typeface="Arial" charset="0"/>
              </a:rPr>
              <a:t>trị</a:t>
            </a:r>
            <a:r>
              <a:rPr kumimoji="0" lang="en-US" b="0" i="0" u="none" strike="noStrike" cap="none" normalizeH="0" dirty="0" smtClean="0">
                <a:ln>
                  <a:noFill/>
                </a:ln>
                <a:solidFill>
                  <a:schemeClr val="tx1"/>
                </a:solidFill>
                <a:effectLst/>
                <a:latin typeface="Arial" charset="0"/>
              </a:rPr>
              <a:t> bieuThuc_1</a:t>
            </a:r>
            <a:endParaRPr kumimoji="0" lang="en-US" b="0" i="0" u="none" strike="noStrike" cap="none" normalizeH="0" baseline="0" dirty="0" smtClean="0">
              <a:ln>
                <a:noFill/>
              </a:ln>
              <a:solidFill>
                <a:schemeClr val="tx1"/>
              </a:solidFill>
              <a:effectLst/>
              <a:latin typeface="Arial" charset="0"/>
            </a:endParaRPr>
          </a:p>
        </p:txBody>
      </p:sp>
      <p:sp>
        <p:nvSpPr>
          <p:cNvPr id="6" name="Rounded Rectangle 5"/>
          <p:cNvSpPr/>
          <p:nvPr/>
        </p:nvSpPr>
        <p:spPr bwMode="auto">
          <a:xfrm>
            <a:off x="2247900" y="2773680"/>
            <a:ext cx="2590800" cy="914400"/>
          </a:xfrm>
          <a:prstGeom prst="round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40000"/>
              </a:lnSpc>
              <a:spcBef>
                <a:spcPts val="600"/>
              </a:spcBef>
            </a:pPr>
            <a:r>
              <a:rPr lang="en-US" dirty="0" err="1">
                <a:latin typeface="Arial" charset="0"/>
              </a:rPr>
              <a:t>Thực</a:t>
            </a:r>
            <a:r>
              <a:rPr lang="en-US" dirty="0">
                <a:latin typeface="Arial" charset="0"/>
              </a:rPr>
              <a:t> </a:t>
            </a:r>
            <a:r>
              <a:rPr lang="en-US" dirty="0" err="1">
                <a:latin typeface="Arial" charset="0"/>
              </a:rPr>
              <a:t>hiện</a:t>
            </a:r>
            <a:r>
              <a:rPr lang="en-US" dirty="0">
                <a:latin typeface="Arial" charset="0"/>
              </a:rPr>
              <a:t> </a:t>
            </a:r>
            <a:r>
              <a:rPr lang="en-US" dirty="0" err="1">
                <a:latin typeface="Arial" charset="0"/>
              </a:rPr>
              <a:t>tính</a:t>
            </a:r>
            <a:r>
              <a:rPr lang="en-US" dirty="0">
                <a:latin typeface="Arial" charset="0"/>
              </a:rPr>
              <a:t> </a:t>
            </a:r>
            <a:r>
              <a:rPr lang="en-US" dirty="0" err="1">
                <a:latin typeface="Arial" charset="0"/>
              </a:rPr>
              <a:t>giá</a:t>
            </a:r>
            <a:r>
              <a:rPr lang="en-US" dirty="0">
                <a:latin typeface="Arial" charset="0"/>
              </a:rPr>
              <a:t> </a:t>
            </a:r>
            <a:r>
              <a:rPr lang="en-US" dirty="0" err="1">
                <a:latin typeface="Arial" charset="0"/>
              </a:rPr>
              <a:t>trị</a:t>
            </a:r>
            <a:r>
              <a:rPr lang="en-US" dirty="0">
                <a:latin typeface="Arial" charset="0"/>
              </a:rPr>
              <a:t> </a:t>
            </a:r>
            <a:r>
              <a:rPr lang="en-US" dirty="0" smtClean="0">
                <a:latin typeface="Arial" charset="0"/>
              </a:rPr>
              <a:t>bieuThuc_2</a:t>
            </a:r>
            <a:endParaRPr lang="en-US" dirty="0">
              <a:latin typeface="Arial" charset="0"/>
            </a:endParaRPr>
          </a:p>
        </p:txBody>
      </p:sp>
      <p:sp>
        <p:nvSpPr>
          <p:cNvPr id="7" name="Flowchart: Decision 6"/>
          <p:cNvSpPr/>
          <p:nvPr/>
        </p:nvSpPr>
        <p:spPr bwMode="auto">
          <a:xfrm>
            <a:off x="2133600" y="4145280"/>
            <a:ext cx="2819401" cy="990600"/>
          </a:xfrm>
          <a:prstGeom prst="flowChartDecision">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rPr>
              <a:t>bieuThuc_2</a:t>
            </a:r>
            <a:endParaRPr kumimoji="0" lang="en-US" b="0" i="0" u="none" strike="noStrike" cap="none" normalizeH="0" baseline="0" dirty="0" smtClean="0">
              <a:ln>
                <a:noFill/>
              </a:ln>
              <a:solidFill>
                <a:schemeClr val="tx1"/>
              </a:solidFill>
              <a:effectLst/>
              <a:latin typeface="Arial" charset="0"/>
            </a:endParaRPr>
          </a:p>
        </p:txBody>
      </p:sp>
      <p:cxnSp>
        <p:nvCxnSpPr>
          <p:cNvPr id="9" name="Straight Arrow Connector 8"/>
          <p:cNvCxnSpPr/>
          <p:nvPr/>
        </p:nvCxnSpPr>
        <p:spPr bwMode="auto">
          <a:xfrm>
            <a:off x="3543300" y="914400"/>
            <a:ext cx="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p:cNvCxnSpPr>
            <a:stCxn id="5" idx="2"/>
            <a:endCxn id="6" idx="0"/>
          </p:cNvCxnSpPr>
          <p:nvPr/>
        </p:nvCxnSpPr>
        <p:spPr bwMode="auto">
          <a:xfrm>
            <a:off x="3543300" y="2286000"/>
            <a:ext cx="0" cy="48768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p:cNvCxnSpPr>
            <a:stCxn id="6" idx="2"/>
            <a:endCxn id="7" idx="0"/>
          </p:cNvCxnSpPr>
          <p:nvPr/>
        </p:nvCxnSpPr>
        <p:spPr bwMode="auto">
          <a:xfrm>
            <a:off x="3543300" y="3688080"/>
            <a:ext cx="1"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3543300" y="5135880"/>
            <a:ext cx="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4" name="Rounded Rectangle 13"/>
          <p:cNvSpPr/>
          <p:nvPr/>
        </p:nvSpPr>
        <p:spPr bwMode="auto">
          <a:xfrm>
            <a:off x="6248400" y="2743200"/>
            <a:ext cx="2590800" cy="914400"/>
          </a:xfrm>
          <a:prstGeom prst="round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40000"/>
              </a:lnSpc>
              <a:spcBef>
                <a:spcPts val="600"/>
              </a:spcBef>
            </a:pPr>
            <a:r>
              <a:rPr lang="en-US" dirty="0" err="1">
                <a:latin typeface="Arial" charset="0"/>
              </a:rPr>
              <a:t>Thực</a:t>
            </a:r>
            <a:r>
              <a:rPr lang="en-US" dirty="0">
                <a:latin typeface="Arial" charset="0"/>
              </a:rPr>
              <a:t> </a:t>
            </a:r>
            <a:r>
              <a:rPr lang="en-US" dirty="0" err="1">
                <a:latin typeface="Arial" charset="0"/>
              </a:rPr>
              <a:t>hiện</a:t>
            </a:r>
            <a:r>
              <a:rPr lang="en-US" dirty="0">
                <a:latin typeface="Arial" charset="0"/>
              </a:rPr>
              <a:t> </a:t>
            </a:r>
            <a:r>
              <a:rPr lang="en-US" dirty="0" err="1">
                <a:latin typeface="Arial" charset="0"/>
              </a:rPr>
              <a:t>tính</a:t>
            </a:r>
            <a:r>
              <a:rPr lang="en-US" dirty="0">
                <a:latin typeface="Arial" charset="0"/>
              </a:rPr>
              <a:t> </a:t>
            </a:r>
            <a:r>
              <a:rPr lang="en-US" dirty="0" err="1">
                <a:latin typeface="Arial" charset="0"/>
              </a:rPr>
              <a:t>giá</a:t>
            </a:r>
            <a:r>
              <a:rPr lang="en-US" dirty="0">
                <a:latin typeface="Arial" charset="0"/>
              </a:rPr>
              <a:t> </a:t>
            </a:r>
            <a:r>
              <a:rPr lang="en-US" dirty="0" err="1">
                <a:latin typeface="Arial" charset="0"/>
              </a:rPr>
              <a:t>trị</a:t>
            </a:r>
            <a:r>
              <a:rPr lang="en-US" dirty="0">
                <a:latin typeface="Arial" charset="0"/>
              </a:rPr>
              <a:t> </a:t>
            </a:r>
            <a:r>
              <a:rPr lang="en-US" dirty="0" smtClean="0">
                <a:latin typeface="Arial" charset="0"/>
              </a:rPr>
              <a:t>bieuThuc_3</a:t>
            </a:r>
            <a:endParaRPr lang="en-US" dirty="0">
              <a:latin typeface="Arial" charset="0"/>
            </a:endParaRPr>
          </a:p>
        </p:txBody>
      </p:sp>
      <p:sp>
        <p:nvSpPr>
          <p:cNvPr id="15" name="Rounded Rectangle 14"/>
          <p:cNvSpPr/>
          <p:nvPr/>
        </p:nvSpPr>
        <p:spPr bwMode="auto">
          <a:xfrm>
            <a:off x="6248400" y="4183380"/>
            <a:ext cx="2590800" cy="914400"/>
          </a:xfrm>
          <a:prstGeom prst="round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chemeClr val="tx1"/>
                </a:solidFill>
                <a:effectLst/>
                <a:latin typeface="Arial" charset="0"/>
              </a:rPr>
              <a:t>Lệnh</a:t>
            </a:r>
            <a:endParaRPr kumimoji="0" lang="en-US" b="0" i="0" u="none" strike="noStrike" cap="none" normalizeH="0" baseline="0" dirty="0" smtClean="0">
              <a:ln>
                <a:noFill/>
              </a:ln>
              <a:solidFill>
                <a:schemeClr val="tx1"/>
              </a:solidFill>
              <a:effectLst/>
              <a:latin typeface="Arial" charset="0"/>
            </a:endParaRPr>
          </a:p>
        </p:txBody>
      </p:sp>
      <p:cxnSp>
        <p:nvCxnSpPr>
          <p:cNvPr id="16" name="Straight Arrow Connector 15"/>
          <p:cNvCxnSpPr>
            <a:stCxn id="7" idx="3"/>
            <a:endCxn id="15" idx="1"/>
          </p:cNvCxnSpPr>
          <p:nvPr/>
        </p:nvCxnSpPr>
        <p:spPr bwMode="auto">
          <a:xfrm>
            <a:off x="4953001" y="4640580"/>
            <a:ext cx="129539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1" name="Straight Arrow Connector 20"/>
          <p:cNvCxnSpPr>
            <a:stCxn id="15" idx="0"/>
            <a:endCxn id="14" idx="2"/>
          </p:cNvCxnSpPr>
          <p:nvPr/>
        </p:nvCxnSpPr>
        <p:spPr bwMode="auto">
          <a:xfrm flipV="1">
            <a:off x="7543800" y="3657600"/>
            <a:ext cx="0" cy="52578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4" name="Straight Arrow Connector 23"/>
          <p:cNvCxnSpPr>
            <a:stCxn id="14" idx="1"/>
            <a:endCxn id="6" idx="3"/>
          </p:cNvCxnSpPr>
          <p:nvPr/>
        </p:nvCxnSpPr>
        <p:spPr bwMode="auto">
          <a:xfrm flipH="1">
            <a:off x="4838700" y="3200400"/>
            <a:ext cx="1409700" cy="3048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7" name="Rectangle 36"/>
          <p:cNvSpPr/>
          <p:nvPr/>
        </p:nvSpPr>
        <p:spPr>
          <a:xfrm>
            <a:off x="4838700" y="4140815"/>
            <a:ext cx="638316" cy="461665"/>
          </a:xfrm>
          <a:prstGeom prst="rect">
            <a:avLst/>
          </a:prstGeom>
        </p:spPr>
        <p:txBody>
          <a:bodyPr wrap="none">
            <a:spAutoFit/>
          </a:bodyPr>
          <a:lstStyle/>
          <a:p>
            <a:r>
              <a:rPr lang="en-US" sz="2400" b="1" dirty="0" smtClean="0">
                <a:latin typeface="Arial" charset="0"/>
              </a:rPr>
              <a:t>!=0</a:t>
            </a:r>
            <a:endParaRPr lang="en-US" sz="2400" b="1" dirty="0"/>
          </a:p>
        </p:txBody>
      </p:sp>
      <p:sp>
        <p:nvSpPr>
          <p:cNvPr id="38" name="Rectangle 37"/>
          <p:cNvSpPr/>
          <p:nvPr/>
        </p:nvSpPr>
        <p:spPr>
          <a:xfrm>
            <a:off x="3703889" y="5143083"/>
            <a:ext cx="356188" cy="461665"/>
          </a:xfrm>
          <a:prstGeom prst="rect">
            <a:avLst/>
          </a:prstGeom>
        </p:spPr>
        <p:txBody>
          <a:bodyPr wrap="none">
            <a:spAutoFit/>
          </a:bodyPr>
          <a:lstStyle/>
          <a:p>
            <a:r>
              <a:rPr lang="en-US" sz="2400" b="1" dirty="0" smtClean="0">
                <a:latin typeface="Arial" charset="0"/>
              </a:rPr>
              <a:t>0</a:t>
            </a:r>
            <a:endParaRPr lang="en-US" sz="2400" b="1" dirty="0"/>
          </a:p>
        </p:txBody>
      </p:sp>
    </p:spTree>
    <p:extLst>
      <p:ext uri="{BB962C8B-B14F-4D97-AF65-F5344CB8AC3E}">
        <p14:creationId xmlns:p14="http://schemas.microsoft.com/office/powerpoint/2010/main" val="110173928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Sử</a:t>
            </a:r>
            <a:r>
              <a:rPr lang="en-US" dirty="0" smtClean="0"/>
              <a:t> </a:t>
            </a:r>
            <a:r>
              <a:rPr lang="en-US" dirty="0" err="1" smtClean="0"/>
              <a:t>dụng</a:t>
            </a:r>
            <a:endParaRPr lang="en-US" dirty="0"/>
          </a:p>
        </p:txBody>
      </p:sp>
      <p:pic>
        <p:nvPicPr>
          <p:cNvPr id="5" name="Content Placeholder 4"/>
          <p:cNvPicPr>
            <a:picLocks noGrp="1" noChangeAspect="1"/>
          </p:cNvPicPr>
          <p:nvPr>
            <p:ph idx="1"/>
          </p:nvPr>
        </p:nvPicPr>
        <p:blipFill>
          <a:blip r:embed="rId2"/>
          <a:stretch>
            <a:fillRect/>
          </a:stretch>
        </p:blipFill>
        <p:spPr>
          <a:xfrm>
            <a:off x="1447800" y="914399"/>
            <a:ext cx="9296400" cy="4118659"/>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151</a:t>
            </a:fld>
            <a:endParaRPr lang="en-US" dirty="0"/>
          </a:p>
        </p:txBody>
      </p:sp>
      <p:pic>
        <p:nvPicPr>
          <p:cNvPr id="6" name="Picture 5"/>
          <p:cNvPicPr>
            <a:picLocks noChangeAspect="1"/>
          </p:cNvPicPr>
          <p:nvPr/>
        </p:nvPicPr>
        <p:blipFill>
          <a:blip r:embed="rId3"/>
          <a:stretch>
            <a:fillRect/>
          </a:stretch>
        </p:blipFill>
        <p:spPr>
          <a:xfrm>
            <a:off x="1531458" y="5231495"/>
            <a:ext cx="9231883" cy="1245505"/>
          </a:xfrm>
          <a:prstGeom prst="rect">
            <a:avLst/>
          </a:prstGeom>
        </p:spPr>
      </p:pic>
    </p:spTree>
    <p:extLst>
      <p:ext uri="{BB962C8B-B14F-4D97-AF65-F5344CB8AC3E}">
        <p14:creationId xmlns:p14="http://schemas.microsoft.com/office/powerpoint/2010/main" val="221877776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1: </a:t>
            </a:r>
            <a:r>
              <a:rPr lang="en-US" dirty="0" err="1" smtClean="0"/>
              <a:t>Đưa</a:t>
            </a:r>
            <a:r>
              <a:rPr lang="en-US" dirty="0" smtClean="0"/>
              <a:t> </a:t>
            </a:r>
            <a:r>
              <a:rPr lang="en-US" dirty="0" err="1" smtClean="0"/>
              <a:t>ra</a:t>
            </a:r>
            <a:r>
              <a:rPr lang="en-US" dirty="0" smtClean="0"/>
              <a:t> </a:t>
            </a:r>
            <a:r>
              <a:rPr lang="en-US" dirty="0" err="1" smtClean="0"/>
              <a:t>các</a:t>
            </a:r>
            <a:r>
              <a:rPr lang="en-US" dirty="0" smtClean="0"/>
              <a:t> </a:t>
            </a:r>
            <a:r>
              <a:rPr lang="en-US" dirty="0" err="1" smtClean="0"/>
              <a:t>số</a:t>
            </a:r>
            <a:r>
              <a:rPr lang="en-US" dirty="0" smtClean="0"/>
              <a:t> </a:t>
            </a:r>
            <a:r>
              <a:rPr lang="en-US" dirty="0" err="1" smtClean="0"/>
              <a:t>nguyên</a:t>
            </a:r>
            <a:r>
              <a:rPr lang="en-US" dirty="0" smtClean="0"/>
              <a:t> </a:t>
            </a:r>
            <a:r>
              <a:rPr lang="en-US" dirty="0" err="1" smtClean="0"/>
              <a:t>lẻ</a:t>
            </a:r>
            <a:r>
              <a:rPr lang="en-US" dirty="0" smtClean="0"/>
              <a:t> </a:t>
            </a:r>
            <a:r>
              <a:rPr lang="en-US" dirty="0" err="1" smtClean="0"/>
              <a:t>nhỏ</a:t>
            </a:r>
            <a:r>
              <a:rPr lang="en-US" dirty="0" smtClean="0"/>
              <a:t> </a:t>
            </a:r>
            <a:r>
              <a:rPr lang="en-US" err="1" smtClean="0"/>
              <a:t>hơn</a:t>
            </a:r>
            <a:r>
              <a:rPr lang="en-US" smtClean="0"/>
              <a:t> 100</a:t>
            </a:r>
            <a:endParaRPr lang="en-US" dirty="0"/>
          </a:p>
        </p:txBody>
      </p:sp>
      <p:sp>
        <p:nvSpPr>
          <p:cNvPr id="3" name="Content Placeholder 2"/>
          <p:cNvSpPr>
            <a:spLocks noGrp="1"/>
          </p:cNvSpPr>
          <p:nvPr>
            <p:ph idx="1"/>
          </p:nvPr>
        </p:nvSpPr>
        <p:spPr>
          <a:xfrm>
            <a:off x="304800" y="1143001"/>
            <a:ext cx="8001000" cy="4495800"/>
          </a:xfrm>
          <a:solidFill>
            <a:schemeClr val="tx1">
              <a:lumMod val="85000"/>
              <a:lumOff val="15000"/>
            </a:schemeClr>
          </a:solidFill>
        </p:spPr>
        <p:txBody>
          <a:bodyPr/>
          <a:lstStyle/>
          <a:p>
            <a:pPr marL="0" indent="0">
              <a:lnSpc>
                <a:spcPct val="100000"/>
              </a:lnSpc>
              <a:buNone/>
            </a:pPr>
            <a:r>
              <a:rPr lang="en-US" sz="2800" dirty="0" smtClean="0">
                <a:solidFill>
                  <a:srgbClr val="C586C0"/>
                </a:solidFill>
                <a:latin typeface="Consolas" panose="020B0609020204030204" pitchFamily="49" charset="0"/>
              </a:rPr>
              <a:t>#include</a:t>
            </a:r>
            <a:r>
              <a:rPr lang="en-US" sz="2800" dirty="0" smtClean="0">
                <a:solidFill>
                  <a:srgbClr val="569CD6"/>
                </a:solidFill>
                <a:latin typeface="Consolas" panose="020B0609020204030204" pitchFamily="49" charset="0"/>
              </a:rPr>
              <a:t> </a:t>
            </a:r>
            <a:r>
              <a:rPr lang="en-US" sz="2800" dirty="0" smtClean="0">
                <a:solidFill>
                  <a:srgbClr val="CE9178"/>
                </a:solidFill>
                <a:latin typeface="Consolas" panose="020B0609020204030204" pitchFamily="49" charset="0"/>
              </a:rPr>
              <a:t>&lt;</a:t>
            </a:r>
            <a:r>
              <a:rPr lang="en-US" sz="2800" dirty="0" err="1" smtClean="0">
                <a:solidFill>
                  <a:srgbClr val="CE9178"/>
                </a:solidFill>
                <a:latin typeface="Consolas" panose="020B0609020204030204" pitchFamily="49" charset="0"/>
              </a:rPr>
              <a:t>stdio.h</a:t>
            </a:r>
            <a:r>
              <a:rPr lang="en-US" sz="2800" dirty="0" smtClean="0">
                <a:solidFill>
                  <a:srgbClr val="CE9178"/>
                </a:solidFill>
                <a:latin typeface="Consolas" panose="020B0609020204030204" pitchFamily="49" charset="0"/>
              </a:rPr>
              <a:t>&gt;</a:t>
            </a:r>
            <a:endParaRPr lang="en-US" sz="2800" dirty="0" smtClean="0">
              <a:solidFill>
                <a:srgbClr val="D4D4D4"/>
              </a:solidFill>
              <a:latin typeface="Consolas" panose="020B0609020204030204" pitchFamily="49" charset="0"/>
            </a:endParaRPr>
          </a:p>
          <a:p>
            <a:pPr marL="0" indent="0">
              <a:lnSpc>
                <a:spcPct val="100000"/>
              </a:lnSpc>
              <a:buNone/>
            </a:pPr>
            <a:r>
              <a:rPr lang="en-US" sz="2800" dirty="0" smtClean="0">
                <a:solidFill>
                  <a:srgbClr val="C586C0"/>
                </a:solidFill>
                <a:latin typeface="Consolas" panose="020B0609020204030204" pitchFamily="49" charset="0"/>
              </a:rPr>
              <a:t>#include</a:t>
            </a:r>
            <a:r>
              <a:rPr lang="en-US" sz="2800" dirty="0" smtClean="0">
                <a:solidFill>
                  <a:srgbClr val="569CD6"/>
                </a:solidFill>
                <a:latin typeface="Consolas" panose="020B0609020204030204" pitchFamily="49" charset="0"/>
              </a:rPr>
              <a:t> </a:t>
            </a:r>
            <a:r>
              <a:rPr lang="en-US" sz="2800" dirty="0" smtClean="0">
                <a:solidFill>
                  <a:srgbClr val="CE9178"/>
                </a:solidFill>
                <a:latin typeface="Consolas" panose="020B0609020204030204" pitchFamily="49" charset="0"/>
              </a:rPr>
              <a:t>&lt;</a:t>
            </a:r>
            <a:r>
              <a:rPr lang="en-US" sz="2800" dirty="0" err="1" smtClean="0">
                <a:solidFill>
                  <a:srgbClr val="CE9178"/>
                </a:solidFill>
                <a:latin typeface="Consolas" panose="020B0609020204030204" pitchFamily="49" charset="0"/>
              </a:rPr>
              <a:t>conio.h</a:t>
            </a:r>
            <a:r>
              <a:rPr lang="en-US" sz="2800" dirty="0" smtClean="0">
                <a:solidFill>
                  <a:srgbClr val="CE9178"/>
                </a:solidFill>
                <a:latin typeface="Consolas" panose="020B0609020204030204" pitchFamily="49" charset="0"/>
              </a:rPr>
              <a:t>&gt;</a:t>
            </a:r>
            <a:endParaRPr lang="en-US" sz="2800" dirty="0" smtClean="0">
              <a:solidFill>
                <a:srgbClr val="D4D4D4"/>
              </a:solidFill>
              <a:latin typeface="Consolas" panose="020B0609020204030204" pitchFamily="49" charset="0"/>
            </a:endParaRPr>
          </a:p>
          <a:p>
            <a:pPr marL="0" indent="0">
              <a:lnSpc>
                <a:spcPct val="100000"/>
              </a:lnSpc>
              <a:buNone/>
            </a:pPr>
            <a:r>
              <a:rPr lang="en-US" sz="2800" dirty="0" smtClean="0">
                <a:solidFill>
                  <a:srgbClr val="569CD6"/>
                </a:solidFill>
                <a:latin typeface="Consolas" panose="020B0609020204030204" pitchFamily="49" charset="0"/>
              </a:rPr>
              <a:t>void</a:t>
            </a:r>
            <a:r>
              <a:rPr lang="en-US" sz="2800" dirty="0" smtClean="0">
                <a:solidFill>
                  <a:srgbClr val="D4D4D4"/>
                </a:solidFill>
                <a:latin typeface="Consolas" panose="020B0609020204030204" pitchFamily="49" charset="0"/>
              </a:rPr>
              <a:t> </a:t>
            </a:r>
            <a:r>
              <a:rPr lang="en-US" sz="2800" dirty="0" smtClean="0">
                <a:solidFill>
                  <a:srgbClr val="DCDCAA"/>
                </a:solidFill>
                <a:latin typeface="Consolas" panose="020B0609020204030204" pitchFamily="49" charset="0"/>
              </a:rPr>
              <a:t>main</a:t>
            </a:r>
            <a:r>
              <a:rPr lang="en-US" sz="2800" dirty="0" smtClean="0">
                <a:solidFill>
                  <a:srgbClr val="D4D4D4"/>
                </a:solidFill>
                <a:latin typeface="Consolas" panose="020B0609020204030204" pitchFamily="49" charset="0"/>
              </a:rPr>
              <a:t>(){</a:t>
            </a:r>
          </a:p>
          <a:p>
            <a:pPr marL="0" indent="0">
              <a:lnSpc>
                <a:spcPct val="100000"/>
              </a:lnSpc>
              <a:buNone/>
            </a:pPr>
            <a:r>
              <a:rPr lang="en-US" sz="2800" dirty="0" smtClean="0">
                <a:solidFill>
                  <a:srgbClr val="D4D4D4"/>
                </a:solidFill>
                <a:latin typeface="Consolas" panose="020B0609020204030204" pitchFamily="49" charset="0"/>
              </a:rPr>
              <a:t>    </a:t>
            </a:r>
            <a:r>
              <a:rPr lang="en-US" sz="2800" dirty="0" err="1" smtClean="0">
                <a:solidFill>
                  <a:srgbClr val="569CD6"/>
                </a:solidFill>
                <a:latin typeface="Consolas" panose="020B0609020204030204" pitchFamily="49" charset="0"/>
              </a:rPr>
              <a:t>int</a:t>
            </a:r>
            <a:r>
              <a:rPr lang="en-US" sz="2800" dirty="0" smtClean="0">
                <a:solidFill>
                  <a:srgbClr val="D4D4D4"/>
                </a:solidFill>
                <a:latin typeface="Consolas" panose="020B0609020204030204" pitchFamily="49" charset="0"/>
              </a:rPr>
              <a:t> </a:t>
            </a:r>
            <a:r>
              <a:rPr lang="en-US" sz="2800" dirty="0" err="1" smtClean="0">
                <a:solidFill>
                  <a:srgbClr val="9CDCFE"/>
                </a:solidFill>
                <a:latin typeface="Consolas" panose="020B0609020204030204" pitchFamily="49" charset="0"/>
              </a:rPr>
              <a:t>i</a:t>
            </a:r>
            <a:r>
              <a:rPr lang="en-US" sz="2800" dirty="0" smtClean="0">
                <a:solidFill>
                  <a:srgbClr val="D4D4D4"/>
                </a:solidFill>
                <a:latin typeface="Consolas" panose="020B0609020204030204" pitchFamily="49" charset="0"/>
              </a:rPr>
              <a:t>;</a:t>
            </a:r>
          </a:p>
          <a:p>
            <a:pPr marL="0" indent="0">
              <a:lnSpc>
                <a:spcPct val="100000"/>
              </a:lnSpc>
              <a:buNone/>
            </a:pPr>
            <a:r>
              <a:rPr lang="en-US" sz="2800" dirty="0" smtClean="0">
                <a:solidFill>
                  <a:srgbClr val="D4D4D4"/>
                </a:solidFill>
                <a:latin typeface="Consolas" panose="020B0609020204030204" pitchFamily="49" charset="0"/>
              </a:rPr>
              <a:t>    </a:t>
            </a:r>
            <a:r>
              <a:rPr lang="en-US" sz="2800" dirty="0" smtClean="0">
                <a:solidFill>
                  <a:srgbClr val="C586C0"/>
                </a:solidFill>
                <a:latin typeface="Consolas" panose="020B0609020204030204" pitchFamily="49" charset="0"/>
              </a:rPr>
              <a:t>for</a:t>
            </a:r>
            <a:r>
              <a:rPr lang="en-US" sz="2800" dirty="0" smtClean="0">
                <a:solidFill>
                  <a:srgbClr val="D4D4D4"/>
                </a:solidFill>
                <a:latin typeface="Consolas" panose="020B0609020204030204" pitchFamily="49" charset="0"/>
              </a:rPr>
              <a:t>(</a:t>
            </a:r>
            <a:r>
              <a:rPr lang="en-US" sz="2800" dirty="0" err="1" smtClean="0">
                <a:solidFill>
                  <a:srgbClr val="9CDCFE"/>
                </a:solidFill>
                <a:latin typeface="Consolas" panose="020B0609020204030204" pitchFamily="49" charset="0"/>
              </a:rPr>
              <a:t>i</a:t>
            </a:r>
            <a:r>
              <a:rPr lang="en-US" sz="2800" dirty="0" smtClean="0">
                <a:solidFill>
                  <a:srgbClr val="D4D4D4"/>
                </a:solidFill>
                <a:latin typeface="Consolas" panose="020B0609020204030204" pitchFamily="49" charset="0"/>
              </a:rPr>
              <a:t> = </a:t>
            </a:r>
            <a:r>
              <a:rPr lang="en-US" sz="2800" dirty="0" smtClean="0">
                <a:solidFill>
                  <a:srgbClr val="B5CEA8"/>
                </a:solidFill>
                <a:latin typeface="Consolas" panose="020B0609020204030204" pitchFamily="49" charset="0"/>
              </a:rPr>
              <a:t>1</a:t>
            </a:r>
            <a:r>
              <a:rPr lang="en-US" sz="2800" dirty="0" smtClean="0">
                <a:solidFill>
                  <a:srgbClr val="D4D4D4"/>
                </a:solidFill>
                <a:latin typeface="Consolas" panose="020B0609020204030204" pitchFamily="49" charset="0"/>
              </a:rPr>
              <a:t>;</a:t>
            </a:r>
            <a:r>
              <a:rPr lang="en-US" sz="2800" dirty="0" smtClean="0">
                <a:solidFill>
                  <a:srgbClr val="9CDCFE"/>
                </a:solidFill>
                <a:latin typeface="Consolas" panose="020B0609020204030204" pitchFamily="49" charset="0"/>
              </a:rPr>
              <a:t>i</a:t>
            </a:r>
            <a:r>
              <a:rPr lang="en-US" sz="2800" dirty="0" smtClean="0">
                <a:solidFill>
                  <a:srgbClr val="D4D4D4"/>
                </a:solidFill>
                <a:latin typeface="Consolas" panose="020B0609020204030204" pitchFamily="49" charset="0"/>
              </a:rPr>
              <a:t>&lt;</a:t>
            </a:r>
            <a:r>
              <a:rPr lang="en-US" sz="2800" dirty="0" smtClean="0">
                <a:solidFill>
                  <a:srgbClr val="B5CEA8"/>
                </a:solidFill>
                <a:latin typeface="Consolas" panose="020B0609020204030204" pitchFamily="49" charset="0"/>
              </a:rPr>
              <a:t>100</a:t>
            </a:r>
            <a:r>
              <a:rPr lang="en-US" sz="2800" dirty="0" smtClean="0">
                <a:solidFill>
                  <a:srgbClr val="D4D4D4"/>
                </a:solidFill>
                <a:latin typeface="Consolas" panose="020B0609020204030204" pitchFamily="49" charset="0"/>
              </a:rPr>
              <a:t>;</a:t>
            </a:r>
            <a:r>
              <a:rPr lang="en-US" sz="2800" dirty="0" smtClean="0">
                <a:solidFill>
                  <a:srgbClr val="9CDCFE"/>
                </a:solidFill>
                <a:latin typeface="Consolas" panose="020B0609020204030204" pitchFamily="49" charset="0"/>
              </a:rPr>
              <a:t>i</a:t>
            </a:r>
            <a:r>
              <a:rPr lang="en-US" sz="2800" dirty="0" smtClean="0">
                <a:solidFill>
                  <a:srgbClr val="D4D4D4"/>
                </a:solidFill>
                <a:latin typeface="Consolas" panose="020B0609020204030204" pitchFamily="49" charset="0"/>
              </a:rPr>
              <a:t>++) {</a:t>
            </a:r>
          </a:p>
          <a:p>
            <a:pPr marL="0" indent="0">
              <a:lnSpc>
                <a:spcPct val="100000"/>
              </a:lnSpc>
              <a:buNone/>
            </a:pPr>
            <a:r>
              <a:rPr lang="en-US" sz="2800" dirty="0" smtClean="0">
                <a:solidFill>
                  <a:srgbClr val="D4D4D4"/>
                </a:solidFill>
                <a:latin typeface="Consolas" panose="020B0609020204030204" pitchFamily="49" charset="0"/>
              </a:rPr>
              <a:t>        </a:t>
            </a:r>
            <a:r>
              <a:rPr lang="en-US" sz="2800" dirty="0" smtClean="0">
                <a:solidFill>
                  <a:srgbClr val="C586C0"/>
                </a:solidFill>
                <a:latin typeface="Consolas" panose="020B0609020204030204" pitchFamily="49" charset="0"/>
              </a:rPr>
              <a:t>if</a:t>
            </a:r>
            <a:r>
              <a:rPr lang="en-US" sz="2800" dirty="0" smtClean="0">
                <a:solidFill>
                  <a:srgbClr val="D4D4D4"/>
                </a:solidFill>
                <a:latin typeface="Consolas" panose="020B0609020204030204" pitchFamily="49" charset="0"/>
              </a:rPr>
              <a:t>(</a:t>
            </a:r>
            <a:r>
              <a:rPr lang="en-US" sz="2800" dirty="0" smtClean="0">
                <a:solidFill>
                  <a:srgbClr val="9CDCFE"/>
                </a:solidFill>
                <a:latin typeface="Consolas" panose="020B0609020204030204" pitchFamily="49" charset="0"/>
              </a:rPr>
              <a:t>i</a:t>
            </a:r>
            <a:r>
              <a:rPr lang="en-US" sz="2800" dirty="0" smtClean="0">
                <a:solidFill>
                  <a:srgbClr val="D4D4D4"/>
                </a:solidFill>
                <a:latin typeface="Consolas" panose="020B0609020204030204" pitchFamily="49" charset="0"/>
              </a:rPr>
              <a:t>%</a:t>
            </a:r>
            <a:r>
              <a:rPr lang="en-US" sz="2800" dirty="0" smtClean="0">
                <a:solidFill>
                  <a:srgbClr val="B5CEA8"/>
                </a:solidFill>
                <a:latin typeface="Consolas" panose="020B0609020204030204" pitchFamily="49" charset="0"/>
              </a:rPr>
              <a:t>2</a:t>
            </a:r>
            <a:r>
              <a:rPr lang="en-US" sz="2800" dirty="0" smtClean="0">
                <a:solidFill>
                  <a:srgbClr val="D4D4D4"/>
                </a:solidFill>
                <a:latin typeface="Consolas" panose="020B0609020204030204" pitchFamily="49" charset="0"/>
              </a:rPr>
              <a:t> == </a:t>
            </a:r>
            <a:r>
              <a:rPr lang="en-US" sz="2800" dirty="0" smtClean="0">
                <a:solidFill>
                  <a:srgbClr val="B5CEA8"/>
                </a:solidFill>
                <a:latin typeface="Consolas" panose="020B0609020204030204" pitchFamily="49" charset="0"/>
              </a:rPr>
              <a:t>1</a:t>
            </a:r>
            <a:r>
              <a:rPr lang="en-US" sz="2800" dirty="0" smtClean="0">
                <a:solidFill>
                  <a:srgbClr val="D4D4D4"/>
                </a:solidFill>
                <a:latin typeface="Consolas" panose="020B0609020204030204" pitchFamily="49" charset="0"/>
              </a:rPr>
              <a:t>) </a:t>
            </a:r>
            <a:r>
              <a:rPr lang="en-US" sz="2800" dirty="0" err="1" smtClean="0">
                <a:solidFill>
                  <a:srgbClr val="DCDCAA"/>
                </a:solidFill>
                <a:latin typeface="Consolas" panose="020B0609020204030204" pitchFamily="49" charset="0"/>
              </a:rPr>
              <a:t>printf</a:t>
            </a:r>
            <a:r>
              <a:rPr lang="en-US" sz="2800" dirty="0" smtClean="0">
                <a:solidFill>
                  <a:srgbClr val="D4D4D4"/>
                </a:solidFill>
                <a:latin typeface="Consolas" panose="020B0609020204030204" pitchFamily="49" charset="0"/>
              </a:rPr>
              <a:t>(</a:t>
            </a:r>
            <a:r>
              <a:rPr lang="en-US" sz="2800" dirty="0" smtClean="0">
                <a:solidFill>
                  <a:srgbClr val="CE9178"/>
                </a:solidFill>
                <a:latin typeface="Consolas" panose="020B0609020204030204" pitchFamily="49" charset="0"/>
              </a:rPr>
              <a:t>"</a:t>
            </a:r>
            <a:r>
              <a:rPr lang="en-US" sz="2800" dirty="0" smtClean="0">
                <a:solidFill>
                  <a:srgbClr val="9CDCFE"/>
                </a:solidFill>
                <a:latin typeface="Consolas" panose="020B0609020204030204" pitchFamily="49" charset="0"/>
              </a:rPr>
              <a:t>%5d</a:t>
            </a:r>
            <a:r>
              <a:rPr lang="en-US" sz="2800" dirty="0" smtClean="0">
                <a:solidFill>
                  <a:srgbClr val="CE9178"/>
                </a:solidFill>
                <a:latin typeface="Consolas" panose="020B0609020204030204" pitchFamily="49" charset="0"/>
              </a:rPr>
              <a:t>"</a:t>
            </a:r>
            <a:r>
              <a:rPr lang="en-US" sz="2800" dirty="0" smtClean="0">
                <a:solidFill>
                  <a:srgbClr val="D4D4D4"/>
                </a:solidFill>
                <a:latin typeface="Consolas" panose="020B0609020204030204" pitchFamily="49" charset="0"/>
              </a:rPr>
              <a:t>,</a:t>
            </a:r>
            <a:r>
              <a:rPr lang="en-US" sz="2800" dirty="0" smtClean="0">
                <a:solidFill>
                  <a:srgbClr val="9CDCFE"/>
                </a:solidFill>
                <a:latin typeface="Consolas" panose="020B0609020204030204" pitchFamily="49" charset="0"/>
              </a:rPr>
              <a:t>i</a:t>
            </a:r>
            <a:r>
              <a:rPr lang="en-US" sz="2800" dirty="0" smtClean="0">
                <a:solidFill>
                  <a:srgbClr val="D4D4D4"/>
                </a:solidFill>
                <a:latin typeface="Consolas" panose="020B0609020204030204" pitchFamily="49" charset="0"/>
              </a:rPr>
              <a:t>);</a:t>
            </a:r>
          </a:p>
          <a:p>
            <a:pPr marL="0" indent="0">
              <a:lnSpc>
                <a:spcPct val="100000"/>
              </a:lnSpc>
              <a:buNone/>
            </a:pPr>
            <a:r>
              <a:rPr lang="en-US" sz="2800" dirty="0" smtClean="0">
                <a:solidFill>
                  <a:srgbClr val="D4D4D4"/>
                </a:solidFill>
                <a:latin typeface="Consolas" panose="020B0609020204030204" pitchFamily="49" charset="0"/>
              </a:rPr>
              <a:t>        </a:t>
            </a:r>
            <a:r>
              <a:rPr lang="en-US" sz="2800" dirty="0" smtClean="0">
                <a:solidFill>
                  <a:srgbClr val="C586C0"/>
                </a:solidFill>
                <a:latin typeface="Consolas" panose="020B0609020204030204" pitchFamily="49" charset="0"/>
              </a:rPr>
              <a:t>if</a:t>
            </a:r>
            <a:r>
              <a:rPr lang="en-US" sz="2800" dirty="0" smtClean="0">
                <a:solidFill>
                  <a:srgbClr val="D4D4D4"/>
                </a:solidFill>
                <a:latin typeface="Consolas" panose="020B0609020204030204" pitchFamily="49" charset="0"/>
              </a:rPr>
              <a:t>((</a:t>
            </a:r>
            <a:r>
              <a:rPr lang="en-US" sz="2800" dirty="0" smtClean="0">
                <a:solidFill>
                  <a:srgbClr val="9CDCFE"/>
                </a:solidFill>
                <a:latin typeface="Consolas" panose="020B0609020204030204" pitchFamily="49" charset="0"/>
              </a:rPr>
              <a:t>i</a:t>
            </a:r>
            <a:r>
              <a:rPr lang="en-US" sz="2800" dirty="0" smtClean="0">
                <a:solidFill>
                  <a:srgbClr val="D4D4D4"/>
                </a:solidFill>
                <a:latin typeface="Consolas" panose="020B0609020204030204" pitchFamily="49" charset="0"/>
              </a:rPr>
              <a:t>+</a:t>
            </a:r>
            <a:r>
              <a:rPr lang="en-US" sz="2800" dirty="0" smtClean="0">
                <a:solidFill>
                  <a:srgbClr val="B5CEA8"/>
                </a:solidFill>
                <a:latin typeface="Consolas" panose="020B0609020204030204" pitchFamily="49" charset="0"/>
              </a:rPr>
              <a:t>1</a:t>
            </a:r>
            <a:r>
              <a:rPr lang="en-US" sz="2800" dirty="0" smtClean="0">
                <a:solidFill>
                  <a:srgbClr val="D4D4D4"/>
                </a:solidFill>
                <a:latin typeface="Consolas" panose="020B0609020204030204" pitchFamily="49" charset="0"/>
              </a:rPr>
              <a:t>)%</a:t>
            </a:r>
            <a:r>
              <a:rPr lang="en-US" sz="2800" dirty="0" smtClean="0">
                <a:solidFill>
                  <a:srgbClr val="B5CEA8"/>
                </a:solidFill>
                <a:latin typeface="Consolas" panose="020B0609020204030204" pitchFamily="49" charset="0"/>
              </a:rPr>
              <a:t>20</a:t>
            </a:r>
            <a:r>
              <a:rPr lang="en-US" sz="2800" dirty="0" smtClean="0">
                <a:solidFill>
                  <a:srgbClr val="D4D4D4"/>
                </a:solidFill>
                <a:latin typeface="Consolas" panose="020B0609020204030204" pitchFamily="49" charset="0"/>
              </a:rPr>
              <a:t> ==</a:t>
            </a:r>
            <a:r>
              <a:rPr lang="en-US" sz="2800" dirty="0" smtClean="0">
                <a:solidFill>
                  <a:srgbClr val="B5CEA8"/>
                </a:solidFill>
                <a:latin typeface="Consolas" panose="020B0609020204030204" pitchFamily="49" charset="0"/>
              </a:rPr>
              <a:t>0</a:t>
            </a:r>
            <a:r>
              <a:rPr lang="en-US" sz="2800" dirty="0" smtClean="0">
                <a:solidFill>
                  <a:srgbClr val="D4D4D4"/>
                </a:solidFill>
                <a:latin typeface="Consolas" panose="020B0609020204030204" pitchFamily="49" charset="0"/>
              </a:rPr>
              <a:t>) </a:t>
            </a:r>
            <a:r>
              <a:rPr lang="en-US" sz="2800" dirty="0" err="1" smtClean="0">
                <a:solidFill>
                  <a:srgbClr val="DCDCAA"/>
                </a:solidFill>
                <a:latin typeface="Consolas" panose="020B0609020204030204" pitchFamily="49" charset="0"/>
              </a:rPr>
              <a:t>printf</a:t>
            </a:r>
            <a:r>
              <a:rPr lang="en-US" sz="2800" dirty="0" smtClean="0">
                <a:solidFill>
                  <a:srgbClr val="D4D4D4"/>
                </a:solidFill>
                <a:latin typeface="Consolas" panose="020B0609020204030204" pitchFamily="49" charset="0"/>
              </a:rPr>
              <a:t>(</a:t>
            </a:r>
            <a:r>
              <a:rPr lang="en-US" sz="2800" dirty="0" smtClean="0">
                <a:solidFill>
                  <a:srgbClr val="CE9178"/>
                </a:solidFill>
                <a:latin typeface="Consolas" panose="020B0609020204030204" pitchFamily="49" charset="0"/>
              </a:rPr>
              <a:t>"</a:t>
            </a:r>
            <a:r>
              <a:rPr lang="en-US" sz="2800" dirty="0" smtClean="0">
                <a:solidFill>
                  <a:srgbClr val="D7BA7D"/>
                </a:solidFill>
                <a:latin typeface="Consolas" panose="020B0609020204030204" pitchFamily="49" charset="0"/>
              </a:rPr>
              <a:t>\n</a:t>
            </a:r>
            <a:r>
              <a:rPr lang="en-US" sz="2800" dirty="0" smtClean="0">
                <a:solidFill>
                  <a:srgbClr val="CE9178"/>
                </a:solidFill>
                <a:latin typeface="Consolas" panose="020B0609020204030204" pitchFamily="49" charset="0"/>
              </a:rPr>
              <a:t>"</a:t>
            </a:r>
            <a:r>
              <a:rPr lang="en-US" sz="2800" dirty="0" smtClean="0">
                <a:solidFill>
                  <a:srgbClr val="D4D4D4"/>
                </a:solidFill>
                <a:latin typeface="Consolas" panose="020B0609020204030204" pitchFamily="49" charset="0"/>
              </a:rPr>
              <a:t>);</a:t>
            </a:r>
          </a:p>
          <a:p>
            <a:pPr marL="0" indent="0">
              <a:lnSpc>
                <a:spcPct val="100000"/>
              </a:lnSpc>
              <a:buNone/>
            </a:pPr>
            <a:r>
              <a:rPr lang="en-US" sz="2800" dirty="0" smtClean="0">
                <a:solidFill>
                  <a:srgbClr val="D4D4D4"/>
                </a:solidFill>
                <a:latin typeface="Consolas" panose="020B0609020204030204" pitchFamily="49" charset="0"/>
              </a:rPr>
              <a:t>    }</a:t>
            </a:r>
          </a:p>
          <a:p>
            <a:pPr marL="0" indent="0">
              <a:lnSpc>
                <a:spcPct val="100000"/>
              </a:lnSpc>
              <a:buNone/>
            </a:pPr>
            <a:r>
              <a:rPr lang="en-US" sz="2800" dirty="0" smtClean="0">
                <a:solidFill>
                  <a:srgbClr val="D4D4D4"/>
                </a:solidFill>
                <a:latin typeface="Consolas" panose="020B0609020204030204" pitchFamily="49" charset="0"/>
              </a:rPr>
              <a:t>    </a:t>
            </a:r>
            <a:r>
              <a:rPr lang="en-US" sz="2800" dirty="0" err="1" smtClean="0">
                <a:solidFill>
                  <a:srgbClr val="DCDCAA"/>
                </a:solidFill>
                <a:latin typeface="Consolas" panose="020B0609020204030204" pitchFamily="49" charset="0"/>
              </a:rPr>
              <a:t>getch</a:t>
            </a:r>
            <a:r>
              <a:rPr lang="en-US" sz="2800" dirty="0" smtClean="0">
                <a:solidFill>
                  <a:srgbClr val="D4D4D4"/>
                </a:solidFill>
                <a:latin typeface="Consolas" panose="020B0609020204030204" pitchFamily="49" charset="0"/>
              </a:rPr>
              <a:t>();</a:t>
            </a:r>
          </a:p>
          <a:p>
            <a:pPr marL="0" indent="0">
              <a:lnSpc>
                <a:spcPct val="100000"/>
              </a:lnSpc>
              <a:buNone/>
            </a:pPr>
            <a:r>
              <a:rPr lang="en-US" sz="2800" dirty="0" smtClean="0">
                <a:solidFill>
                  <a:srgbClr val="D4D4D4"/>
                </a:solidFill>
                <a:latin typeface="Consolas" panose="020B0609020204030204" pitchFamily="49" charset="0"/>
              </a:rPr>
              <a:t>}</a:t>
            </a:r>
            <a:endParaRPr lang="en-US" sz="2800"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152</a:t>
            </a:fld>
            <a:endParaRPr lang="en-US" dirty="0"/>
          </a:p>
        </p:txBody>
      </p:sp>
      <p:pic>
        <p:nvPicPr>
          <p:cNvPr id="5" name="Picture 4"/>
          <p:cNvPicPr>
            <a:picLocks noChangeAspect="1"/>
          </p:cNvPicPr>
          <p:nvPr/>
        </p:nvPicPr>
        <p:blipFill>
          <a:blip r:embed="rId2"/>
          <a:stretch>
            <a:fillRect/>
          </a:stretch>
        </p:blipFill>
        <p:spPr>
          <a:xfrm>
            <a:off x="5781913" y="4694240"/>
            <a:ext cx="5781228" cy="1371600"/>
          </a:xfrm>
          <a:prstGeom prst="rect">
            <a:avLst/>
          </a:prstGeom>
          <a:ln>
            <a:solidFill>
              <a:schemeClr val="bg1"/>
            </a:solidFill>
          </a:ln>
        </p:spPr>
      </p:pic>
    </p:spTree>
    <p:extLst>
      <p:ext uri="{BB962C8B-B14F-4D97-AF65-F5344CB8AC3E}">
        <p14:creationId xmlns:p14="http://schemas.microsoft.com/office/powerpoint/2010/main" val="134949648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2: </a:t>
            </a:r>
            <a:r>
              <a:rPr lang="en-US" dirty="0" err="1" smtClean="0"/>
              <a:t>Đưa</a:t>
            </a:r>
            <a:r>
              <a:rPr lang="en-US" dirty="0" smtClean="0"/>
              <a:t> </a:t>
            </a:r>
            <a:r>
              <a:rPr lang="en-US" dirty="0" err="1" smtClean="0"/>
              <a:t>ra</a:t>
            </a:r>
            <a:r>
              <a:rPr lang="en-US" dirty="0" smtClean="0"/>
              <a:t> </a:t>
            </a:r>
            <a:r>
              <a:rPr lang="en-US" dirty="0" err="1" smtClean="0"/>
              <a:t>các</a:t>
            </a:r>
            <a:r>
              <a:rPr lang="en-US" dirty="0" smtClean="0"/>
              <a:t> </a:t>
            </a:r>
            <a:r>
              <a:rPr lang="en-US" dirty="0" err="1" smtClean="0"/>
              <a:t>số</a:t>
            </a:r>
            <a:r>
              <a:rPr lang="en-US" dirty="0" smtClean="0"/>
              <a:t> </a:t>
            </a:r>
            <a:r>
              <a:rPr lang="en-US" dirty="0" err="1" smtClean="0"/>
              <a:t>lẻ</a:t>
            </a:r>
            <a:r>
              <a:rPr lang="en-US" dirty="0" smtClean="0"/>
              <a:t> </a:t>
            </a:r>
            <a:r>
              <a:rPr lang="en-US" dirty="0" err="1" smtClean="0"/>
              <a:t>nhỏ</a:t>
            </a:r>
            <a:r>
              <a:rPr lang="en-US" dirty="0" smtClean="0"/>
              <a:t> </a:t>
            </a:r>
            <a:r>
              <a:rPr lang="en-US" dirty="0" err="1" smtClean="0"/>
              <a:t>hơn</a:t>
            </a:r>
            <a:r>
              <a:rPr lang="en-US" dirty="0" smtClean="0"/>
              <a:t> 100</a:t>
            </a:r>
            <a:endParaRPr lang="en-US" dirty="0"/>
          </a:p>
        </p:txBody>
      </p:sp>
      <p:sp>
        <p:nvSpPr>
          <p:cNvPr id="3" name="Content Placeholder 2"/>
          <p:cNvSpPr>
            <a:spLocks noGrp="1"/>
          </p:cNvSpPr>
          <p:nvPr>
            <p:ph idx="1"/>
          </p:nvPr>
        </p:nvSpPr>
        <p:spPr>
          <a:xfrm>
            <a:off x="304800" y="1143000"/>
            <a:ext cx="8610600" cy="4876799"/>
          </a:xfrm>
          <a:solidFill>
            <a:schemeClr val="tx1">
              <a:lumMod val="85000"/>
              <a:lumOff val="15000"/>
            </a:schemeClr>
          </a:solidFill>
        </p:spPr>
        <p:txBody>
          <a:bodyPr/>
          <a:lstStyle/>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stdio.h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conio.h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569CD6"/>
                </a:solidFill>
                <a:latin typeface="Consolas" panose="020B0609020204030204" pitchFamily="49" charset="0"/>
              </a:rPr>
              <a:t>void</a:t>
            </a:r>
            <a:r>
              <a:rPr lang="en-US" sz="2800" dirty="0">
                <a:solidFill>
                  <a:srgbClr val="D4D4D4"/>
                </a:solidFill>
                <a:latin typeface="Consolas" panose="020B0609020204030204" pitchFamily="49" charset="0"/>
              </a:rPr>
              <a:t> </a:t>
            </a:r>
            <a:r>
              <a:rPr lang="en-US" sz="2800" dirty="0">
                <a:solidFill>
                  <a:srgbClr val="DCDCAA"/>
                </a:solidFill>
                <a:latin typeface="Consolas" panose="020B0609020204030204" pitchFamily="49" charset="0"/>
              </a:rPr>
              <a:t>main</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569CD6"/>
                </a:solidFill>
                <a:latin typeface="Consolas" panose="020B0609020204030204" pitchFamily="49" charset="0"/>
              </a:rPr>
              <a:t>int</a:t>
            </a:r>
            <a:r>
              <a:rPr lang="en-US" sz="2800" dirty="0">
                <a:solidFill>
                  <a:srgbClr val="D4D4D4"/>
                </a:solidFill>
                <a:latin typeface="Consolas" panose="020B0609020204030204" pitchFamily="49" charset="0"/>
              </a:rPr>
              <a:t>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for</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99</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&gt; </a:t>
            </a:r>
            <a:r>
              <a:rPr lang="en-US" sz="2800" dirty="0">
                <a:solidFill>
                  <a:srgbClr val="B5CEA8"/>
                </a:solidFill>
                <a:latin typeface="Consolas" panose="020B0609020204030204" pitchFamily="49" charset="0"/>
              </a:rPr>
              <a:t>0</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r>
              <a:rPr lang="en-US" sz="2800" dirty="0">
                <a:solidFill>
                  <a:srgbClr val="B5CEA8"/>
                </a:solidFill>
                <a:latin typeface="Consolas" panose="020B0609020204030204" pitchFamily="49" charset="0"/>
              </a:rPr>
              <a:t>2</a:t>
            </a:r>
            <a:r>
              <a:rPr lang="en-US" sz="2800" dirty="0">
                <a:solidFill>
                  <a:srgbClr val="D4D4D4"/>
                </a:solidFill>
                <a:latin typeface="Consolas" panose="020B0609020204030204" pitchFamily="49" charset="0"/>
              </a:rPr>
              <a:t>) {</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a:solidFill>
                  <a:srgbClr val="9CDCFE"/>
                </a:solidFill>
                <a:latin typeface="Consolas" panose="020B0609020204030204" pitchFamily="49" charset="0"/>
              </a:rPr>
              <a:t>%5d</a:t>
            </a:r>
            <a:r>
              <a:rPr lang="en-US" sz="2800" dirty="0">
                <a:solidFill>
                  <a:srgbClr val="CE9178"/>
                </a:solidFill>
                <a:latin typeface="Consolas" panose="020B0609020204030204" pitchFamily="49" charset="0"/>
              </a:rPr>
              <a:t>"</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if</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r>
              <a:rPr lang="en-US" sz="2800" dirty="0">
                <a:solidFill>
                  <a:srgbClr val="B5CEA8"/>
                </a:solidFill>
                <a:latin typeface="Consolas" panose="020B0609020204030204" pitchFamily="49" charset="0"/>
              </a:rPr>
              <a:t>1</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20</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0</a:t>
            </a: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a:solidFill>
                  <a:srgbClr val="D7BA7D"/>
                </a:solidFill>
                <a:latin typeface="Consolas" panose="020B0609020204030204" pitchFamily="49" charset="0"/>
              </a:rPr>
              <a:t>\n</a:t>
            </a:r>
            <a:r>
              <a:rPr lang="en-US" sz="2800" dirty="0">
                <a:solidFill>
                  <a:srgbClr val="CE9178"/>
                </a:solidFill>
                <a:latin typeface="Consolas" panose="020B0609020204030204" pitchFamily="49" charset="0"/>
              </a:rPr>
              <a:t>"</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getch</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a:t>
            </a:r>
          </a:p>
          <a:p>
            <a:pPr marL="0" indent="0">
              <a:lnSpc>
                <a:spcPct val="100000"/>
              </a:lnSpc>
              <a:buNone/>
            </a:pP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153</a:t>
            </a:fld>
            <a:endParaRPr lang="en-US" dirty="0"/>
          </a:p>
        </p:txBody>
      </p:sp>
      <p:pic>
        <p:nvPicPr>
          <p:cNvPr id="5" name="Picture 4"/>
          <p:cNvPicPr>
            <a:picLocks noChangeAspect="1"/>
          </p:cNvPicPr>
          <p:nvPr/>
        </p:nvPicPr>
        <p:blipFill>
          <a:blip r:embed="rId2"/>
          <a:stretch>
            <a:fillRect/>
          </a:stretch>
        </p:blipFill>
        <p:spPr>
          <a:xfrm>
            <a:off x="5486400" y="4999037"/>
            <a:ext cx="6222753" cy="1447800"/>
          </a:xfrm>
          <a:prstGeom prst="rect">
            <a:avLst/>
          </a:prstGeom>
          <a:ln>
            <a:solidFill>
              <a:schemeClr val="bg1"/>
            </a:solidFill>
          </a:ln>
        </p:spPr>
      </p:pic>
    </p:spTree>
    <p:extLst>
      <p:ext uri="{BB962C8B-B14F-4D97-AF65-F5344CB8AC3E}">
        <p14:creationId xmlns:p14="http://schemas.microsoft.com/office/powerpoint/2010/main" val="132527378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3: </a:t>
            </a:r>
            <a:r>
              <a:rPr lang="en-US" dirty="0" err="1" smtClean="0"/>
              <a:t>Nhập</a:t>
            </a:r>
            <a:r>
              <a:rPr lang="en-US" dirty="0" smtClean="0"/>
              <a:t> n </a:t>
            </a:r>
            <a:r>
              <a:rPr lang="en-US" dirty="0" err="1" smtClean="0"/>
              <a:t>và</a:t>
            </a:r>
            <a:r>
              <a:rPr lang="en-US" dirty="0" smtClean="0"/>
              <a:t> </a:t>
            </a:r>
            <a:r>
              <a:rPr lang="en-US" dirty="0" err="1" smtClean="0"/>
              <a:t>đưa</a:t>
            </a:r>
            <a:r>
              <a:rPr lang="en-US" dirty="0" smtClean="0"/>
              <a:t> </a:t>
            </a:r>
            <a:r>
              <a:rPr lang="en-US" dirty="0" err="1" smtClean="0"/>
              <a:t>ra</a:t>
            </a:r>
            <a:r>
              <a:rPr lang="en-US" dirty="0" smtClean="0"/>
              <a:t> n!</a:t>
            </a:r>
            <a:endParaRPr lang="en-US" dirty="0"/>
          </a:p>
        </p:txBody>
      </p:sp>
      <p:sp>
        <p:nvSpPr>
          <p:cNvPr id="3" name="Content Placeholder 2"/>
          <p:cNvSpPr>
            <a:spLocks noGrp="1"/>
          </p:cNvSpPr>
          <p:nvPr>
            <p:ph idx="1"/>
          </p:nvPr>
        </p:nvSpPr>
        <p:spPr>
          <a:xfrm>
            <a:off x="304800" y="1143001"/>
            <a:ext cx="8001000" cy="4876800"/>
          </a:xfrm>
          <a:solidFill>
            <a:schemeClr val="tx1">
              <a:lumMod val="85000"/>
              <a:lumOff val="15000"/>
            </a:schemeClr>
          </a:solidFill>
        </p:spPr>
        <p:txBody>
          <a:bodyPr/>
          <a:lstStyle/>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stdio.h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conio.h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569CD6"/>
                </a:solidFill>
                <a:latin typeface="Consolas" panose="020B0609020204030204" pitchFamily="49" charset="0"/>
              </a:rPr>
              <a:t>void</a:t>
            </a:r>
            <a:r>
              <a:rPr lang="en-US" sz="2800" dirty="0">
                <a:solidFill>
                  <a:srgbClr val="D4D4D4"/>
                </a:solidFill>
                <a:latin typeface="Consolas" panose="020B0609020204030204" pitchFamily="49" charset="0"/>
              </a:rPr>
              <a:t> </a:t>
            </a:r>
            <a:r>
              <a:rPr lang="en-US" sz="2800" dirty="0">
                <a:solidFill>
                  <a:srgbClr val="DCDCAA"/>
                </a:solidFill>
                <a:latin typeface="Consolas" panose="020B0609020204030204" pitchFamily="49" charset="0"/>
              </a:rPr>
              <a:t>main</a:t>
            </a:r>
            <a:r>
              <a:rPr lang="en-US" sz="2800" dirty="0">
                <a:solidFill>
                  <a:srgbClr val="D4D4D4"/>
                </a:solidFill>
                <a:latin typeface="Consolas" panose="020B0609020204030204" pitchFamily="49" charset="0"/>
              </a:rPr>
              <a:t>() {</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long</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P</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569CD6"/>
                </a:solidFill>
                <a:latin typeface="Consolas" panose="020B0609020204030204" pitchFamily="49" charset="0"/>
              </a:rPr>
              <a:t>int</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n</a:t>
            </a:r>
            <a:r>
              <a:rPr lang="en-US" sz="2800" dirty="0">
                <a:solidFill>
                  <a:srgbClr val="D4D4D4"/>
                </a:solidFill>
                <a:latin typeface="Consolas" panose="020B0609020204030204" pitchFamily="49" charset="0"/>
              </a:rPr>
              <a:t>,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err="1">
                <a:solidFill>
                  <a:srgbClr val="CE9178"/>
                </a:solidFill>
                <a:latin typeface="Consolas" panose="020B0609020204030204" pitchFamily="49" charset="0"/>
              </a:rPr>
              <a:t>Nhap</a:t>
            </a:r>
            <a:r>
              <a:rPr lang="en-US" sz="2800" dirty="0">
                <a:solidFill>
                  <a:srgbClr val="CE9178"/>
                </a:solidFill>
                <a:latin typeface="Consolas" panose="020B0609020204030204" pitchFamily="49" charset="0"/>
              </a:rPr>
              <a:t> n : "</a:t>
            </a: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scanf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a:solidFill>
                  <a:srgbClr val="9CDCFE"/>
                </a:solidFill>
                <a:latin typeface="Consolas" panose="020B0609020204030204" pitchFamily="49" charset="0"/>
              </a:rPr>
              <a:t>%</a:t>
            </a:r>
            <a:r>
              <a:rPr lang="en-US" sz="2800" dirty="0" err="1">
                <a:solidFill>
                  <a:srgbClr val="9CDCFE"/>
                </a:solidFill>
                <a:latin typeface="Consolas" panose="020B0609020204030204" pitchFamily="49" charset="0"/>
              </a:rPr>
              <a:t>d</a:t>
            </a:r>
            <a:r>
              <a:rPr lang="en-US" sz="2800" dirty="0" err="1">
                <a:solidFill>
                  <a:srgbClr val="CE9178"/>
                </a:solidFill>
                <a:latin typeface="Consolas" panose="020B0609020204030204" pitchFamily="49" charset="0"/>
              </a:rPr>
              <a:t>"</a:t>
            </a:r>
            <a:r>
              <a:rPr lang="en-US" sz="2800" dirty="0" err="1">
                <a:solidFill>
                  <a:srgbClr val="D4D4D4"/>
                </a:solidFill>
                <a:latin typeface="Consolas" panose="020B0609020204030204" pitchFamily="49" charset="0"/>
              </a:rPr>
              <a:t>,&amp;</a:t>
            </a:r>
            <a:r>
              <a:rPr lang="en-US" sz="2800" dirty="0" err="1">
                <a:solidFill>
                  <a:srgbClr val="9CDCFE"/>
                </a:solidFill>
                <a:latin typeface="Consolas" panose="020B0609020204030204" pitchFamily="49" charset="0"/>
              </a:rPr>
              <a:t>n</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for</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a:t>
            </a:r>
            <a:r>
              <a:rPr lang="en-US" sz="2800" dirty="0" smtClean="0">
                <a:solidFill>
                  <a:srgbClr val="D4D4D4"/>
                </a:solidFill>
                <a:latin typeface="Consolas" panose="020B0609020204030204" pitchFamily="49" charset="0"/>
              </a:rPr>
              <a:t>; </a:t>
            </a:r>
            <a:r>
              <a:rPr lang="en-US" sz="2800" dirty="0" err="1" smtClean="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&lt;=</a:t>
            </a:r>
            <a:r>
              <a:rPr lang="en-US" sz="2800" dirty="0">
                <a:solidFill>
                  <a:srgbClr val="9CDCFE"/>
                </a:solidFill>
                <a:latin typeface="Consolas" panose="020B0609020204030204" pitchFamily="49" charset="0"/>
              </a:rPr>
              <a:t>n</a:t>
            </a:r>
            <a:r>
              <a:rPr lang="en-US" sz="2800" dirty="0" smtClean="0">
                <a:solidFill>
                  <a:srgbClr val="D4D4D4"/>
                </a:solidFill>
                <a:latin typeface="Consolas" panose="020B0609020204030204" pitchFamily="49" charset="0"/>
              </a:rPr>
              <a:t>; </a:t>
            </a:r>
            <a:r>
              <a:rPr lang="en-US" sz="2800" dirty="0" err="1" smtClean="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a:solidFill>
                  <a:srgbClr val="D4D4D4"/>
                </a:solidFill>
                <a:latin typeface="Consolas" panose="020B0609020204030204" pitchFamily="49" charset="0"/>
              </a:rPr>
              <a:t> </a:t>
            </a:r>
            <a:r>
              <a:rPr lang="en-US" sz="2800" smtClean="0">
                <a:solidFill>
                  <a:srgbClr val="D4D4D4"/>
                </a:solidFill>
                <a:latin typeface="Consolas" panose="020B0609020204030204" pitchFamily="49" charset="0"/>
              </a:rPr>
              <a:t>		</a:t>
            </a:r>
            <a:r>
              <a:rPr lang="en-US" sz="2800" smtClean="0">
                <a:solidFill>
                  <a:srgbClr val="9CDCFE"/>
                </a:solidFill>
                <a:latin typeface="Consolas" panose="020B0609020204030204" pitchFamily="49" charset="0"/>
              </a:rPr>
              <a:t>P</a:t>
            </a:r>
            <a:r>
              <a:rPr lang="en-US" sz="2800" smtClean="0">
                <a:solidFill>
                  <a:srgbClr val="D4D4D4"/>
                </a:solidFill>
                <a:latin typeface="Consolas" panose="020B0609020204030204" pitchFamily="49" charset="0"/>
              </a:rPr>
              <a:t> </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P</a:t>
            </a:r>
            <a:r>
              <a:rPr lang="en-US" sz="2800" dirty="0">
                <a:solidFill>
                  <a:srgbClr val="D4D4D4"/>
                </a:solidFill>
                <a:latin typeface="Consolas" panose="020B0609020204030204" pitchFamily="49" charset="0"/>
              </a:rPr>
              <a:t> *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err="1">
                <a:solidFill>
                  <a:srgbClr val="CE9178"/>
                </a:solidFill>
                <a:latin typeface="Consolas" panose="020B0609020204030204" pitchFamily="49" charset="0"/>
              </a:rPr>
              <a:t>Ket</a:t>
            </a:r>
            <a:r>
              <a:rPr lang="en-US" sz="2800" dirty="0">
                <a:solidFill>
                  <a:srgbClr val="CE9178"/>
                </a:solidFill>
                <a:latin typeface="Consolas" panose="020B0609020204030204" pitchFamily="49" charset="0"/>
              </a:rPr>
              <a:t> qua </a:t>
            </a:r>
            <a:r>
              <a:rPr lang="en-US" sz="2800" dirty="0" err="1">
                <a:solidFill>
                  <a:srgbClr val="CE9178"/>
                </a:solidFill>
                <a:latin typeface="Consolas" panose="020B0609020204030204" pitchFamily="49" charset="0"/>
              </a:rPr>
              <a:t>là</a:t>
            </a:r>
            <a:r>
              <a:rPr lang="en-US" sz="2800" dirty="0">
                <a:solidFill>
                  <a:srgbClr val="CE9178"/>
                </a:solidFill>
                <a:latin typeface="Consolas" panose="020B0609020204030204" pitchFamily="49" charset="0"/>
              </a:rPr>
              <a:t> </a:t>
            </a:r>
            <a:r>
              <a:rPr lang="en-US" sz="2800" dirty="0">
                <a:solidFill>
                  <a:srgbClr val="9CDCFE"/>
                </a:solidFill>
                <a:latin typeface="Consolas" panose="020B0609020204030204" pitchFamily="49" charset="0"/>
              </a:rPr>
              <a:t>%</a:t>
            </a:r>
            <a:r>
              <a:rPr lang="en-US" sz="2800" dirty="0" err="1">
                <a:solidFill>
                  <a:srgbClr val="9CDCFE"/>
                </a:solidFill>
                <a:latin typeface="Consolas" panose="020B0609020204030204" pitchFamily="49" charset="0"/>
              </a:rPr>
              <a:t>ld</a:t>
            </a:r>
            <a:r>
              <a:rPr lang="en-US" sz="2800" dirty="0">
                <a:solidFill>
                  <a:srgbClr val="CE9178"/>
                </a:solidFill>
                <a:latin typeface="Consolas" panose="020B0609020204030204" pitchFamily="49" charset="0"/>
              </a:rPr>
              <a:t> "</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P</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getch</a:t>
            </a:r>
            <a:r>
              <a:rPr lang="en-US" sz="2800" dirty="0">
                <a:solidFill>
                  <a:srgbClr val="D4D4D4"/>
                </a:solidFill>
                <a:latin typeface="Consolas" panose="020B0609020204030204" pitchFamily="49" charset="0"/>
              </a:rPr>
              <a:t>();</a:t>
            </a:r>
          </a:p>
          <a:p>
            <a:pPr marL="0" indent="0">
              <a:lnSpc>
                <a:spcPct val="100000"/>
              </a:lnSpc>
              <a:buNone/>
            </a:pPr>
            <a:r>
              <a:rPr lang="en-US" sz="2800" dirty="0" smtClean="0">
                <a:solidFill>
                  <a:srgbClr val="D4D4D4"/>
                </a:solidFill>
                <a:latin typeface="Consolas" panose="020B0609020204030204" pitchFamily="49" charset="0"/>
              </a:rPr>
              <a:t>}</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154</a:t>
            </a:fld>
            <a:endParaRPr lang="en-US" dirty="0"/>
          </a:p>
        </p:txBody>
      </p:sp>
      <p:pic>
        <p:nvPicPr>
          <p:cNvPr id="5" name="Picture 4"/>
          <p:cNvPicPr>
            <a:picLocks noChangeAspect="1"/>
          </p:cNvPicPr>
          <p:nvPr/>
        </p:nvPicPr>
        <p:blipFill>
          <a:blip r:embed="rId2"/>
          <a:stretch>
            <a:fillRect/>
          </a:stretch>
        </p:blipFill>
        <p:spPr>
          <a:xfrm>
            <a:off x="6858000" y="5105400"/>
            <a:ext cx="3926522" cy="1199119"/>
          </a:xfrm>
          <a:prstGeom prst="rect">
            <a:avLst/>
          </a:prstGeom>
          <a:ln>
            <a:solidFill>
              <a:schemeClr val="bg1"/>
            </a:solidFill>
          </a:ln>
        </p:spPr>
      </p:pic>
    </p:spTree>
    <p:extLst>
      <p:ext uri="{BB962C8B-B14F-4D97-AF65-F5344CB8AC3E}">
        <p14:creationId xmlns:p14="http://schemas.microsoft.com/office/powerpoint/2010/main" val="217436955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4: </a:t>
            </a:r>
            <a:r>
              <a:rPr lang="en-US" dirty="0" err="1" smtClean="0"/>
              <a:t>Nhập</a:t>
            </a:r>
            <a:r>
              <a:rPr lang="en-US" dirty="0" smtClean="0"/>
              <a:t> n </a:t>
            </a:r>
            <a:r>
              <a:rPr lang="en-US" dirty="0" err="1" smtClean="0"/>
              <a:t>và</a:t>
            </a:r>
            <a:r>
              <a:rPr lang="en-US" dirty="0" smtClean="0"/>
              <a:t> </a:t>
            </a:r>
            <a:r>
              <a:rPr lang="en-US" dirty="0" err="1" smtClean="0"/>
              <a:t>tính</a:t>
            </a:r>
            <a:r>
              <a:rPr lang="en-US" dirty="0" smtClean="0"/>
              <a:t> </a:t>
            </a:r>
            <a:r>
              <a:rPr lang="en-US" dirty="0" err="1" smtClean="0"/>
              <a:t>tổng</a:t>
            </a:r>
            <a:r>
              <a:rPr lang="en-US" dirty="0" smtClean="0"/>
              <a:t> 1 + 1/2 +..+</a:t>
            </a:r>
            <a:r>
              <a:rPr lang="en-US" dirty="0"/>
              <a:t> </a:t>
            </a:r>
            <a:r>
              <a:rPr lang="en-US" dirty="0" smtClean="0"/>
              <a:t>1/n </a:t>
            </a:r>
            <a:endParaRPr lang="en-US" dirty="0"/>
          </a:p>
        </p:txBody>
      </p:sp>
      <p:sp>
        <p:nvSpPr>
          <p:cNvPr id="3" name="Content Placeholder 2"/>
          <p:cNvSpPr>
            <a:spLocks noGrp="1"/>
          </p:cNvSpPr>
          <p:nvPr>
            <p:ph idx="1"/>
          </p:nvPr>
        </p:nvSpPr>
        <p:spPr>
          <a:xfrm>
            <a:off x="304800" y="1143001"/>
            <a:ext cx="8077200" cy="4876800"/>
          </a:xfrm>
          <a:solidFill>
            <a:schemeClr val="tx1">
              <a:lumMod val="85000"/>
              <a:lumOff val="15000"/>
            </a:schemeClr>
          </a:solidFill>
        </p:spPr>
        <p:txBody>
          <a:bodyPr/>
          <a:lstStyle/>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stdio.h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conio.h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569CD6"/>
                </a:solidFill>
                <a:latin typeface="Consolas" panose="020B0609020204030204" pitchFamily="49" charset="0"/>
              </a:rPr>
              <a:t>void</a:t>
            </a:r>
            <a:r>
              <a:rPr lang="en-US" sz="2800" dirty="0">
                <a:solidFill>
                  <a:srgbClr val="D4D4D4"/>
                </a:solidFill>
                <a:latin typeface="Consolas" panose="020B0609020204030204" pitchFamily="49" charset="0"/>
              </a:rPr>
              <a:t> </a:t>
            </a:r>
            <a:r>
              <a:rPr lang="en-US" sz="2800" dirty="0">
                <a:solidFill>
                  <a:srgbClr val="DCDCAA"/>
                </a:solidFill>
                <a:latin typeface="Consolas" panose="020B0609020204030204" pitchFamily="49" charset="0"/>
              </a:rPr>
              <a:t>main</a:t>
            </a:r>
            <a:r>
              <a:rPr lang="en-US" sz="2800" dirty="0">
                <a:solidFill>
                  <a:srgbClr val="D4D4D4"/>
                </a:solidFill>
                <a:latin typeface="Consolas" panose="020B0609020204030204" pitchFamily="49" charset="0"/>
              </a:rPr>
              <a:t>() {</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float</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S</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0.0</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569CD6"/>
                </a:solidFill>
                <a:latin typeface="Consolas" panose="020B0609020204030204" pitchFamily="49" charset="0"/>
              </a:rPr>
              <a:t>int</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n</a:t>
            </a:r>
            <a:r>
              <a:rPr lang="en-US" sz="2800" dirty="0">
                <a:solidFill>
                  <a:srgbClr val="D4D4D4"/>
                </a:solidFill>
                <a:latin typeface="Consolas" panose="020B0609020204030204" pitchFamily="49" charset="0"/>
              </a:rPr>
              <a:t>,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err="1">
                <a:solidFill>
                  <a:srgbClr val="CE9178"/>
                </a:solidFill>
                <a:latin typeface="Consolas" panose="020B0609020204030204" pitchFamily="49" charset="0"/>
              </a:rPr>
              <a:t>Nhap</a:t>
            </a:r>
            <a:r>
              <a:rPr lang="en-US" sz="2800" dirty="0">
                <a:solidFill>
                  <a:srgbClr val="CE9178"/>
                </a:solidFill>
                <a:latin typeface="Consolas" panose="020B0609020204030204" pitchFamily="49" charset="0"/>
              </a:rPr>
              <a:t> n : "</a:t>
            </a: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scanf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a:solidFill>
                  <a:srgbClr val="9CDCFE"/>
                </a:solidFill>
                <a:latin typeface="Consolas" panose="020B0609020204030204" pitchFamily="49" charset="0"/>
              </a:rPr>
              <a:t>%</a:t>
            </a:r>
            <a:r>
              <a:rPr lang="en-US" sz="2800" dirty="0" err="1">
                <a:solidFill>
                  <a:srgbClr val="9CDCFE"/>
                </a:solidFill>
                <a:latin typeface="Consolas" panose="020B0609020204030204" pitchFamily="49" charset="0"/>
              </a:rPr>
              <a:t>d</a:t>
            </a:r>
            <a:r>
              <a:rPr lang="en-US" sz="2800" dirty="0" err="1">
                <a:solidFill>
                  <a:srgbClr val="CE9178"/>
                </a:solidFill>
                <a:latin typeface="Consolas" panose="020B0609020204030204" pitchFamily="49" charset="0"/>
              </a:rPr>
              <a:t>"</a:t>
            </a:r>
            <a:r>
              <a:rPr lang="en-US" sz="2800" dirty="0" err="1">
                <a:solidFill>
                  <a:srgbClr val="D4D4D4"/>
                </a:solidFill>
                <a:latin typeface="Consolas" panose="020B0609020204030204" pitchFamily="49" charset="0"/>
              </a:rPr>
              <a:t>,&amp;</a:t>
            </a:r>
            <a:r>
              <a:rPr lang="en-US" sz="2800" dirty="0" err="1">
                <a:solidFill>
                  <a:srgbClr val="9CDCFE"/>
                </a:solidFill>
                <a:latin typeface="Consolas" panose="020B0609020204030204" pitchFamily="49" charset="0"/>
              </a:rPr>
              <a:t>n</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for</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&lt;= </a:t>
            </a:r>
            <a:r>
              <a:rPr lang="en-US" sz="2800" dirty="0" err="1">
                <a:solidFill>
                  <a:srgbClr val="9CDCFE"/>
                </a:solidFill>
                <a:latin typeface="Consolas" panose="020B0609020204030204" pitchFamily="49" charset="0"/>
              </a:rPr>
              <a:t>n</a:t>
            </a:r>
            <a:r>
              <a:rPr lang="en-US" sz="2800" dirty="0" err="1">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S</a:t>
            </a:r>
            <a:r>
              <a:rPr lang="en-US" sz="2800" dirty="0">
                <a:solidFill>
                  <a:srgbClr val="D4D4D4"/>
                </a:solidFill>
                <a:latin typeface="Consolas" panose="020B0609020204030204" pitchFamily="49" charset="0"/>
              </a:rPr>
              <a:t> = </a:t>
            </a:r>
            <a:r>
              <a:rPr lang="en-US" sz="2800" dirty="0">
                <a:solidFill>
                  <a:srgbClr val="9CDCFE"/>
                </a:solidFill>
                <a:latin typeface="Consolas" panose="020B0609020204030204" pitchFamily="49" charset="0"/>
              </a:rPr>
              <a:t>S</a:t>
            </a:r>
            <a:r>
              <a:rPr lang="en-US" sz="2800" dirty="0">
                <a:solidFill>
                  <a:srgbClr val="D4D4D4"/>
                </a:solidFill>
                <a:latin typeface="Consolas" panose="020B0609020204030204" pitchFamily="49" charset="0"/>
              </a:rPr>
              <a:t> + (</a:t>
            </a:r>
            <a:r>
              <a:rPr lang="en-US" sz="2800" dirty="0">
                <a:solidFill>
                  <a:srgbClr val="569CD6"/>
                </a:solidFill>
                <a:latin typeface="Consolas" panose="020B0609020204030204" pitchFamily="49" charset="0"/>
              </a:rPr>
              <a:t>float</a:t>
            </a:r>
            <a:r>
              <a:rPr lang="en-US" sz="2800" dirty="0">
                <a:solidFill>
                  <a:srgbClr val="D4D4D4"/>
                </a:solidFill>
                <a:latin typeface="Consolas" panose="020B0609020204030204" pitchFamily="49" charset="0"/>
              </a:rPr>
              <a:t>)</a:t>
            </a:r>
            <a:r>
              <a:rPr lang="en-US" sz="2800" dirty="0">
                <a:solidFill>
                  <a:srgbClr val="B5CEA8"/>
                </a:solidFill>
                <a:latin typeface="Consolas" panose="020B0609020204030204" pitchFamily="49" charset="0"/>
              </a:rPr>
              <a:t>1</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err="1">
                <a:solidFill>
                  <a:srgbClr val="CE9178"/>
                </a:solidFill>
                <a:latin typeface="Consolas" panose="020B0609020204030204" pitchFamily="49" charset="0"/>
              </a:rPr>
              <a:t>Ket</a:t>
            </a:r>
            <a:r>
              <a:rPr lang="en-US" sz="2800" dirty="0">
                <a:solidFill>
                  <a:srgbClr val="CE9178"/>
                </a:solidFill>
                <a:latin typeface="Consolas" panose="020B0609020204030204" pitchFamily="49" charset="0"/>
              </a:rPr>
              <a:t> qua </a:t>
            </a:r>
            <a:r>
              <a:rPr lang="en-US" sz="2800" dirty="0" err="1">
                <a:solidFill>
                  <a:srgbClr val="CE9178"/>
                </a:solidFill>
                <a:latin typeface="Consolas" panose="020B0609020204030204" pitchFamily="49" charset="0"/>
              </a:rPr>
              <a:t>là</a:t>
            </a:r>
            <a:r>
              <a:rPr lang="en-US" sz="2800" dirty="0">
                <a:solidFill>
                  <a:srgbClr val="CE9178"/>
                </a:solidFill>
                <a:latin typeface="Consolas" panose="020B0609020204030204" pitchFamily="49" charset="0"/>
              </a:rPr>
              <a:t> </a:t>
            </a:r>
            <a:r>
              <a:rPr lang="en-US" sz="2800" dirty="0">
                <a:solidFill>
                  <a:srgbClr val="9CDCFE"/>
                </a:solidFill>
                <a:latin typeface="Consolas" panose="020B0609020204030204" pitchFamily="49" charset="0"/>
              </a:rPr>
              <a:t>%7.4f</a:t>
            </a:r>
            <a:r>
              <a:rPr lang="en-US" sz="2800" dirty="0">
                <a:solidFill>
                  <a:srgbClr val="CE9178"/>
                </a:solidFill>
                <a:latin typeface="Consolas" panose="020B0609020204030204" pitchFamily="49" charset="0"/>
              </a:rPr>
              <a:t> "</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S</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getch</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a:t>
            </a:r>
          </a:p>
          <a:p>
            <a:pPr marL="0" indent="0">
              <a:lnSpc>
                <a:spcPct val="100000"/>
              </a:lnSpc>
              <a:buNone/>
            </a:pP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155</a:t>
            </a:fld>
            <a:endParaRPr lang="en-US" dirty="0"/>
          </a:p>
        </p:txBody>
      </p:sp>
      <p:pic>
        <p:nvPicPr>
          <p:cNvPr id="5" name="Picture 4"/>
          <p:cNvPicPr>
            <a:picLocks noChangeAspect="1"/>
          </p:cNvPicPr>
          <p:nvPr/>
        </p:nvPicPr>
        <p:blipFill rotWithShape="1">
          <a:blip r:embed="rId2"/>
          <a:srcRect t="5769"/>
          <a:stretch/>
        </p:blipFill>
        <p:spPr>
          <a:xfrm>
            <a:off x="7091130" y="5294629"/>
            <a:ext cx="4491270" cy="1152211"/>
          </a:xfrm>
          <a:prstGeom prst="rect">
            <a:avLst/>
          </a:prstGeom>
          <a:ln>
            <a:solidFill>
              <a:schemeClr val="bg1"/>
            </a:solidFill>
          </a:ln>
        </p:spPr>
      </p:pic>
    </p:spTree>
    <p:extLst>
      <p:ext uri="{BB962C8B-B14F-4D97-AF65-F5344CB8AC3E}">
        <p14:creationId xmlns:p14="http://schemas.microsoft.com/office/powerpoint/2010/main" val="149786476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5: </a:t>
            </a:r>
            <a:r>
              <a:rPr lang="en-US" dirty="0" err="1" smtClean="0"/>
              <a:t>Tìm</a:t>
            </a:r>
            <a:r>
              <a:rPr lang="en-US" dirty="0" smtClean="0"/>
              <a:t> 3 </a:t>
            </a:r>
            <a:r>
              <a:rPr lang="en-US" dirty="0" err="1" smtClean="0"/>
              <a:t>chứ</a:t>
            </a:r>
            <a:r>
              <a:rPr lang="en-US" dirty="0" smtClean="0"/>
              <a:t> </a:t>
            </a:r>
            <a:r>
              <a:rPr lang="en-US" dirty="0" err="1" smtClean="0"/>
              <a:t>số</a:t>
            </a:r>
            <a:r>
              <a:rPr lang="en-US" dirty="0" smtClean="0"/>
              <a:t> </a:t>
            </a:r>
            <a:r>
              <a:rPr lang="en-US" dirty="0" err="1" smtClean="0"/>
              <a:t>thỏa</a:t>
            </a:r>
            <a:r>
              <a:rPr lang="en-US" dirty="0" smtClean="0"/>
              <a:t> </a:t>
            </a:r>
            <a:r>
              <a:rPr lang="en-US" dirty="0" err="1" smtClean="0"/>
              <a:t>mãn</a:t>
            </a:r>
            <a:r>
              <a:rPr lang="en-US" dirty="0" smtClean="0"/>
              <a:t> </a:t>
            </a:r>
            <a:r>
              <a:rPr lang="en-US" dirty="0" err="1" smtClean="0"/>
              <a:t>abc</a:t>
            </a:r>
            <a:r>
              <a:rPr lang="en-US" dirty="0" smtClean="0"/>
              <a:t> = a</a:t>
            </a:r>
            <a:r>
              <a:rPr lang="en-US" baseline="30000" dirty="0" smtClean="0"/>
              <a:t>3</a:t>
            </a:r>
            <a:r>
              <a:rPr lang="en-US" dirty="0" smtClean="0"/>
              <a:t>+ b</a:t>
            </a:r>
            <a:r>
              <a:rPr lang="en-US" baseline="30000" dirty="0" smtClean="0"/>
              <a:t>3</a:t>
            </a:r>
            <a:r>
              <a:rPr lang="en-US" dirty="0" smtClean="0"/>
              <a:t>+c</a:t>
            </a:r>
            <a:r>
              <a:rPr lang="en-US" baseline="30000" dirty="0" smtClean="0"/>
              <a:t>3</a:t>
            </a:r>
            <a:endParaRPr lang="en-US" baseline="30000" dirty="0"/>
          </a:p>
        </p:txBody>
      </p:sp>
      <p:sp>
        <p:nvSpPr>
          <p:cNvPr id="3" name="Content Placeholder 2"/>
          <p:cNvSpPr>
            <a:spLocks noGrp="1"/>
          </p:cNvSpPr>
          <p:nvPr>
            <p:ph idx="1"/>
          </p:nvPr>
        </p:nvSpPr>
        <p:spPr>
          <a:xfrm>
            <a:off x="304800" y="1143000"/>
            <a:ext cx="10591800" cy="5333999"/>
          </a:xfrm>
          <a:solidFill>
            <a:schemeClr val="tx1">
              <a:lumMod val="85000"/>
              <a:lumOff val="15000"/>
            </a:schemeClr>
          </a:solidFill>
        </p:spPr>
        <p:txBody>
          <a:bodyPr/>
          <a:lstStyle/>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stdio.h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conio.h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569CD6"/>
                </a:solidFill>
                <a:latin typeface="Consolas" panose="020B0609020204030204" pitchFamily="49" charset="0"/>
              </a:rPr>
              <a:t>void</a:t>
            </a:r>
            <a:r>
              <a:rPr lang="en-US" sz="2800" dirty="0">
                <a:solidFill>
                  <a:srgbClr val="D4D4D4"/>
                </a:solidFill>
                <a:latin typeface="Consolas" panose="020B0609020204030204" pitchFamily="49" charset="0"/>
              </a:rPr>
              <a:t> </a:t>
            </a:r>
            <a:r>
              <a:rPr lang="en-US" sz="2800" dirty="0">
                <a:solidFill>
                  <a:srgbClr val="DCDCAA"/>
                </a:solidFill>
                <a:latin typeface="Consolas" panose="020B0609020204030204" pitchFamily="49" charset="0"/>
              </a:rPr>
              <a:t>main</a:t>
            </a:r>
            <a:r>
              <a:rPr lang="en-US" sz="2800" dirty="0">
                <a:solidFill>
                  <a:srgbClr val="D4D4D4"/>
                </a:solidFill>
                <a:latin typeface="Consolas" panose="020B0609020204030204" pitchFamily="49" charset="0"/>
              </a:rPr>
              <a:t>(){ </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569CD6"/>
                </a:solidFill>
                <a:latin typeface="Consolas" panose="020B0609020204030204" pitchFamily="49" charset="0"/>
              </a:rPr>
              <a:t>int</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b</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for</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 &lt;= </a:t>
            </a:r>
            <a:r>
              <a:rPr lang="en-US" sz="2800" dirty="0">
                <a:solidFill>
                  <a:srgbClr val="B5CEA8"/>
                </a:solidFill>
                <a:latin typeface="Consolas" panose="020B0609020204030204" pitchFamily="49" charset="0"/>
              </a:rPr>
              <a:t>9</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for</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b</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0</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b</a:t>
            </a:r>
            <a:r>
              <a:rPr lang="en-US" sz="2800" dirty="0">
                <a:solidFill>
                  <a:srgbClr val="D4D4D4"/>
                </a:solidFill>
                <a:latin typeface="Consolas" panose="020B0609020204030204" pitchFamily="49" charset="0"/>
              </a:rPr>
              <a:t> &lt;= </a:t>
            </a:r>
            <a:r>
              <a:rPr lang="en-US" sz="2800" dirty="0">
                <a:solidFill>
                  <a:srgbClr val="B5CEA8"/>
                </a:solidFill>
                <a:latin typeface="Consolas" panose="020B0609020204030204" pitchFamily="49" charset="0"/>
              </a:rPr>
              <a:t>9</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b</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for</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0</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 &lt;= </a:t>
            </a:r>
            <a:r>
              <a:rPr lang="en-US" sz="2800" dirty="0">
                <a:solidFill>
                  <a:srgbClr val="B5CEA8"/>
                </a:solidFill>
                <a:latin typeface="Consolas" panose="020B0609020204030204" pitchFamily="49" charset="0"/>
              </a:rPr>
              <a:t>9</a:t>
            </a:r>
            <a:r>
              <a:rPr lang="en-US" sz="2800" dirty="0">
                <a:solidFill>
                  <a:srgbClr val="D4D4D4"/>
                </a:solidFill>
                <a:latin typeface="Consolas" panose="020B0609020204030204" pitchFamily="49" charset="0"/>
              </a:rPr>
              <a:t>; </a:t>
            </a:r>
            <a:r>
              <a:rPr lang="en-US" sz="2800" dirty="0" err="1">
                <a:solidFill>
                  <a:srgbClr val="9CDCFE"/>
                </a:solidFill>
                <a:latin typeface="Consolas" panose="020B0609020204030204" pitchFamily="49" charset="0"/>
              </a:rPr>
              <a:t>c</a:t>
            </a:r>
            <a:r>
              <a:rPr lang="en-US" sz="2800" dirty="0" err="1">
                <a:solidFill>
                  <a:srgbClr val="D4D4D4"/>
                </a:solidFill>
                <a:latin typeface="Consolas" panose="020B0609020204030204" pitchFamily="49" charset="0"/>
              </a:rPr>
              <a:t>++</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if</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a</a:t>
            </a:r>
            <a:r>
              <a:rPr lang="en-US" sz="2800" dirty="0" err="1">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b</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b</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b</a:t>
            </a:r>
            <a:r>
              <a:rPr lang="en-US" sz="2800" dirty="0" err="1">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100</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a:t>
            </a:r>
            <a:r>
              <a:rPr lang="en-US" sz="2800" dirty="0">
                <a:solidFill>
                  <a:srgbClr val="B5CEA8"/>
                </a:solidFill>
                <a:latin typeface="Consolas" panose="020B0609020204030204" pitchFamily="49" charset="0"/>
              </a:rPr>
              <a:t>10</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b</a:t>
            </a:r>
            <a:r>
              <a:rPr lang="en-US" sz="2800" dirty="0" err="1">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a:solidFill>
                  <a:srgbClr val="9CDCFE"/>
                </a:solidFill>
                <a:latin typeface="Consolas" panose="020B0609020204030204" pitchFamily="49" charset="0"/>
              </a:rPr>
              <a:t>%d</a:t>
            </a:r>
            <a:r>
              <a:rPr lang="en-US" sz="2800" dirty="0">
                <a:solidFill>
                  <a:srgbClr val="CE9178"/>
                </a:solidFill>
                <a:latin typeface="Consolas" panose="020B0609020204030204" pitchFamily="49" charset="0"/>
              </a:rPr>
              <a:t> </a:t>
            </a:r>
            <a:r>
              <a:rPr lang="en-US" sz="2800" dirty="0">
                <a:solidFill>
                  <a:srgbClr val="D7BA7D"/>
                </a:solidFill>
                <a:latin typeface="Consolas" panose="020B0609020204030204" pitchFamily="49" charset="0"/>
              </a:rPr>
              <a:t>\n</a:t>
            </a:r>
            <a:r>
              <a:rPr lang="en-US" sz="2800" dirty="0">
                <a:solidFill>
                  <a:srgbClr val="CE9178"/>
                </a:solidFill>
                <a:latin typeface="Consolas" panose="020B0609020204030204" pitchFamily="49" charset="0"/>
              </a:rPr>
              <a:t>"</a:t>
            </a:r>
            <a:r>
              <a:rPr lang="en-US" sz="2800" dirty="0">
                <a:solidFill>
                  <a:srgbClr val="D4D4D4"/>
                </a:solidFill>
                <a:latin typeface="Consolas" panose="020B0609020204030204" pitchFamily="49" charset="0"/>
              </a:rPr>
              <a:t>,</a:t>
            </a:r>
            <a:r>
              <a:rPr lang="en-US" sz="2800" dirty="0">
                <a:solidFill>
                  <a:srgbClr val="B5CEA8"/>
                </a:solidFill>
                <a:latin typeface="Consolas" panose="020B0609020204030204" pitchFamily="49" charset="0"/>
              </a:rPr>
              <a:t>100</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a:t>
            </a:r>
            <a:r>
              <a:rPr lang="en-US" sz="2800" dirty="0">
                <a:solidFill>
                  <a:srgbClr val="B5CEA8"/>
                </a:solidFill>
                <a:latin typeface="Consolas" panose="020B0609020204030204" pitchFamily="49" charset="0"/>
              </a:rPr>
              <a:t>10</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b</a:t>
            </a:r>
            <a:r>
              <a:rPr lang="en-US" sz="2800" dirty="0" err="1">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getch</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a:t>
            </a:r>
          </a:p>
          <a:p>
            <a:pPr marL="0" indent="0">
              <a:lnSpc>
                <a:spcPct val="100000"/>
              </a:lnSpc>
              <a:buNone/>
            </a:pP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156</a:t>
            </a:fld>
            <a:endParaRPr lang="en-US" dirty="0"/>
          </a:p>
        </p:txBody>
      </p:sp>
      <p:pic>
        <p:nvPicPr>
          <p:cNvPr id="5" name="Picture 4"/>
          <p:cNvPicPr>
            <a:picLocks noChangeAspect="1"/>
          </p:cNvPicPr>
          <p:nvPr/>
        </p:nvPicPr>
        <p:blipFill>
          <a:blip r:embed="rId2"/>
          <a:stretch>
            <a:fillRect/>
          </a:stretch>
        </p:blipFill>
        <p:spPr>
          <a:xfrm>
            <a:off x="10979550" y="3352800"/>
            <a:ext cx="1132901" cy="2000656"/>
          </a:xfrm>
          <a:prstGeom prst="rect">
            <a:avLst/>
          </a:prstGeom>
        </p:spPr>
      </p:pic>
    </p:spTree>
    <p:extLst>
      <p:ext uri="{BB962C8B-B14F-4D97-AF65-F5344CB8AC3E}">
        <p14:creationId xmlns:p14="http://schemas.microsoft.com/office/powerpoint/2010/main" val="393000836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5: </a:t>
            </a:r>
            <a:r>
              <a:rPr lang="en-US" dirty="0" err="1"/>
              <a:t>Tìm</a:t>
            </a:r>
            <a:r>
              <a:rPr lang="en-US" dirty="0"/>
              <a:t> 3 </a:t>
            </a:r>
            <a:r>
              <a:rPr lang="en-US" dirty="0" err="1"/>
              <a:t>chứ</a:t>
            </a:r>
            <a:r>
              <a:rPr lang="en-US" dirty="0"/>
              <a:t> </a:t>
            </a:r>
            <a:r>
              <a:rPr lang="en-US" dirty="0" err="1"/>
              <a:t>số</a:t>
            </a:r>
            <a:r>
              <a:rPr lang="en-US" dirty="0"/>
              <a:t> </a:t>
            </a:r>
            <a:r>
              <a:rPr lang="en-US" dirty="0" err="1"/>
              <a:t>thỏa</a:t>
            </a:r>
            <a:r>
              <a:rPr lang="en-US" dirty="0"/>
              <a:t> </a:t>
            </a:r>
            <a:r>
              <a:rPr lang="en-US" dirty="0" err="1"/>
              <a:t>mãn</a:t>
            </a:r>
            <a:r>
              <a:rPr lang="en-US" dirty="0"/>
              <a:t> </a:t>
            </a:r>
            <a:r>
              <a:rPr lang="en-US" dirty="0" err="1"/>
              <a:t>abc</a:t>
            </a:r>
            <a:r>
              <a:rPr lang="en-US" dirty="0"/>
              <a:t> = a</a:t>
            </a:r>
            <a:r>
              <a:rPr lang="en-US" baseline="30000" dirty="0"/>
              <a:t>3</a:t>
            </a:r>
            <a:r>
              <a:rPr lang="en-US" dirty="0"/>
              <a:t>+ b</a:t>
            </a:r>
            <a:r>
              <a:rPr lang="en-US" baseline="30000" dirty="0"/>
              <a:t>3</a:t>
            </a:r>
            <a:r>
              <a:rPr lang="en-US" dirty="0"/>
              <a:t>+c</a:t>
            </a:r>
            <a:r>
              <a:rPr lang="en-US" baseline="30000" dirty="0"/>
              <a:t>3</a:t>
            </a:r>
            <a:endParaRPr lang="en-US" dirty="0"/>
          </a:p>
        </p:txBody>
      </p:sp>
      <p:sp>
        <p:nvSpPr>
          <p:cNvPr id="3" name="Content Placeholder 2"/>
          <p:cNvSpPr>
            <a:spLocks noGrp="1"/>
          </p:cNvSpPr>
          <p:nvPr>
            <p:ph idx="1"/>
          </p:nvPr>
        </p:nvSpPr>
        <p:spPr>
          <a:xfrm>
            <a:off x="304800" y="990600"/>
            <a:ext cx="7162800" cy="5562600"/>
          </a:xfrm>
          <a:solidFill>
            <a:schemeClr val="tx1">
              <a:lumMod val="85000"/>
              <a:lumOff val="15000"/>
            </a:schemeClr>
          </a:solidFill>
        </p:spPr>
        <p:txBody>
          <a:bodyPr/>
          <a:lstStyle/>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stdio.h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conio.h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569CD6"/>
                </a:solidFill>
                <a:latin typeface="Consolas" panose="020B0609020204030204" pitchFamily="49" charset="0"/>
              </a:rPr>
              <a:t>void</a:t>
            </a:r>
            <a:r>
              <a:rPr lang="en-US" sz="2800" dirty="0">
                <a:solidFill>
                  <a:srgbClr val="D4D4D4"/>
                </a:solidFill>
                <a:latin typeface="Consolas" panose="020B0609020204030204" pitchFamily="49" charset="0"/>
              </a:rPr>
              <a:t> </a:t>
            </a:r>
            <a:r>
              <a:rPr lang="en-US" sz="2800" dirty="0">
                <a:solidFill>
                  <a:srgbClr val="DCDCAA"/>
                </a:solidFill>
                <a:latin typeface="Consolas" panose="020B0609020204030204" pitchFamily="49" charset="0"/>
              </a:rPr>
              <a:t>main</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569CD6"/>
                </a:solidFill>
                <a:latin typeface="Consolas" panose="020B0609020204030204" pitchFamily="49" charset="0"/>
              </a:rPr>
              <a:t>int</a:t>
            </a:r>
            <a:r>
              <a:rPr lang="en-US" sz="2800" dirty="0">
                <a:solidFill>
                  <a:srgbClr val="D4D4D4"/>
                </a:solidFill>
                <a:latin typeface="Consolas" panose="020B0609020204030204" pitchFamily="49" charset="0"/>
              </a:rPr>
              <a:t>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b</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for</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100</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&lt;</a:t>
            </a:r>
            <a:r>
              <a:rPr lang="en-US" sz="2800" dirty="0">
                <a:solidFill>
                  <a:srgbClr val="B5CEA8"/>
                </a:solidFill>
                <a:latin typeface="Consolas" panose="020B0609020204030204" pitchFamily="49" charset="0"/>
              </a:rPr>
              <a:t>1000</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 =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100</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b</a:t>
            </a:r>
            <a:r>
              <a:rPr lang="en-US" sz="2800" dirty="0">
                <a:solidFill>
                  <a:srgbClr val="D4D4D4"/>
                </a:solidFill>
                <a:latin typeface="Consolas" panose="020B0609020204030204" pitchFamily="49" charset="0"/>
              </a:rPr>
              <a:t> =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100</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10</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 =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100</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10</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if</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a</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a</a:t>
            </a:r>
            <a:r>
              <a:rPr lang="en-US" sz="2800" dirty="0" err="1">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b</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b</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b</a:t>
            </a:r>
            <a:r>
              <a:rPr lang="en-US" sz="2800" dirty="0" err="1">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c</a:t>
            </a:r>
            <a:r>
              <a:rPr lang="en-US" sz="2800" dirty="0">
                <a:solidFill>
                  <a:srgbClr val="D4D4D4"/>
                </a:solidFill>
                <a:latin typeface="Consolas" panose="020B0609020204030204" pitchFamily="49" charset="0"/>
              </a:rPr>
              <a:t> ==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a:solidFill>
                  <a:srgbClr val="9CDCFE"/>
                </a:solidFill>
                <a:latin typeface="Consolas" panose="020B0609020204030204" pitchFamily="49" charset="0"/>
              </a:rPr>
              <a:t>%d</a:t>
            </a:r>
            <a:r>
              <a:rPr lang="en-US" sz="2800" dirty="0">
                <a:solidFill>
                  <a:srgbClr val="CE9178"/>
                </a:solidFill>
                <a:latin typeface="Consolas" panose="020B0609020204030204" pitchFamily="49" charset="0"/>
              </a:rPr>
              <a:t> </a:t>
            </a:r>
            <a:r>
              <a:rPr lang="en-US" sz="2800" dirty="0">
                <a:solidFill>
                  <a:srgbClr val="D7BA7D"/>
                </a:solidFill>
                <a:latin typeface="Consolas" panose="020B0609020204030204" pitchFamily="49" charset="0"/>
              </a:rPr>
              <a:t>\n</a:t>
            </a:r>
            <a:r>
              <a:rPr lang="en-US" sz="2800" dirty="0">
                <a:solidFill>
                  <a:srgbClr val="CE9178"/>
                </a:solidFill>
                <a:latin typeface="Consolas" panose="020B0609020204030204" pitchFamily="49" charset="0"/>
              </a:rPr>
              <a:t>"</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6A9955"/>
                </a:solidFill>
                <a:latin typeface="Consolas" panose="020B0609020204030204" pitchFamily="49" charset="0"/>
              </a:rPr>
              <a:t>//for</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getch</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a:t>
            </a:r>
          </a:p>
          <a:p>
            <a:pPr marL="0" indent="0">
              <a:lnSpc>
                <a:spcPct val="100000"/>
              </a:lnSpc>
              <a:buNone/>
            </a:pP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157</a:t>
            </a:fld>
            <a:endParaRPr lang="en-US" dirty="0"/>
          </a:p>
        </p:txBody>
      </p:sp>
      <p:pic>
        <p:nvPicPr>
          <p:cNvPr id="5" name="Picture 4"/>
          <p:cNvPicPr>
            <a:picLocks noChangeAspect="1"/>
          </p:cNvPicPr>
          <p:nvPr/>
        </p:nvPicPr>
        <p:blipFill>
          <a:blip r:embed="rId3"/>
          <a:stretch>
            <a:fillRect/>
          </a:stretch>
        </p:blipFill>
        <p:spPr>
          <a:xfrm>
            <a:off x="8839200" y="3352800"/>
            <a:ext cx="1132901" cy="2000656"/>
          </a:xfrm>
          <a:prstGeom prst="rect">
            <a:avLst/>
          </a:prstGeom>
        </p:spPr>
      </p:pic>
      <p:sp>
        <p:nvSpPr>
          <p:cNvPr id="6" name="Rectangle 5"/>
          <p:cNvSpPr/>
          <p:nvPr/>
        </p:nvSpPr>
        <p:spPr>
          <a:xfrm>
            <a:off x="8416439" y="1154049"/>
            <a:ext cx="1709122" cy="707886"/>
          </a:xfrm>
          <a:prstGeom prst="rect">
            <a:avLst/>
          </a:prstGeom>
        </p:spPr>
        <p:txBody>
          <a:bodyPr wrap="none">
            <a:spAutoFit/>
          </a:bodyPr>
          <a:lstStyle/>
          <a:p>
            <a:r>
              <a:rPr lang="en-US" sz="4000" b="1" dirty="0" err="1" smtClean="0">
                <a:latin typeface="+mj-lt"/>
              </a:rPr>
              <a:t>Cách</a:t>
            </a:r>
            <a:r>
              <a:rPr lang="en-US" sz="4000" b="1" dirty="0" smtClean="0">
                <a:latin typeface="+mj-lt"/>
              </a:rPr>
              <a:t> 2</a:t>
            </a:r>
            <a:endParaRPr lang="en-US" sz="4000" b="1" dirty="0">
              <a:latin typeface="+mj-lt"/>
            </a:endParaRPr>
          </a:p>
        </p:txBody>
      </p:sp>
    </p:spTree>
    <p:extLst>
      <p:ext uri="{BB962C8B-B14F-4D97-AF65-F5344CB8AC3E}">
        <p14:creationId xmlns:p14="http://schemas.microsoft.com/office/powerpoint/2010/main" val="24160194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Chú</a:t>
            </a:r>
            <a:r>
              <a:rPr lang="en-US" smtClean="0"/>
              <a:t> ý (1/2)</a:t>
            </a:r>
            <a:endParaRPr lang="en-US" dirty="0"/>
          </a:p>
        </p:txBody>
      </p:sp>
      <p:sp>
        <p:nvSpPr>
          <p:cNvPr id="3" name="Content Placeholder 2"/>
          <p:cNvSpPr>
            <a:spLocks noGrp="1"/>
          </p:cNvSpPr>
          <p:nvPr>
            <p:ph idx="1"/>
          </p:nvPr>
        </p:nvSpPr>
        <p:spPr/>
        <p:txBody>
          <a:bodyPr/>
          <a:lstStyle/>
          <a:p>
            <a:r>
              <a:rPr lang="en-US" dirty="0" err="1"/>
              <a:t>Không</a:t>
            </a:r>
            <a:r>
              <a:rPr lang="en-US" dirty="0"/>
              <a:t> </a:t>
            </a:r>
            <a:r>
              <a:rPr lang="en-US" dirty="0" err="1"/>
              <a:t>nhất</a:t>
            </a:r>
            <a:r>
              <a:rPr lang="en-US" dirty="0"/>
              <a:t> </a:t>
            </a:r>
            <a:r>
              <a:rPr lang="en-US" dirty="0" err="1"/>
              <a:t>thiết</a:t>
            </a:r>
            <a:r>
              <a:rPr lang="en-US" dirty="0"/>
              <a:t> </a:t>
            </a:r>
            <a:r>
              <a:rPr lang="en-US" dirty="0" err="1"/>
              <a:t>phải</a:t>
            </a:r>
            <a:r>
              <a:rPr lang="en-US" dirty="0"/>
              <a:t> </a:t>
            </a:r>
            <a:r>
              <a:rPr lang="en-US" dirty="0" err="1"/>
              <a:t>có</a:t>
            </a:r>
            <a:r>
              <a:rPr lang="en-US" dirty="0"/>
              <a:t> </a:t>
            </a:r>
            <a:r>
              <a:rPr lang="en-US" dirty="0" err="1"/>
              <a:t>đầy</a:t>
            </a:r>
            <a:r>
              <a:rPr lang="en-US" dirty="0"/>
              <a:t> </a:t>
            </a:r>
            <a:r>
              <a:rPr lang="en-US" dirty="0" err="1"/>
              <a:t>đủ</a:t>
            </a:r>
            <a:r>
              <a:rPr lang="en-US" dirty="0"/>
              <a:t> </a:t>
            </a:r>
            <a:r>
              <a:rPr lang="en-US" dirty="0" err="1" smtClean="0"/>
              <a:t>các</a:t>
            </a:r>
            <a:r>
              <a:rPr lang="en-US" dirty="0" smtClean="0"/>
              <a:t> </a:t>
            </a:r>
            <a:r>
              <a:rPr lang="en-US" dirty="0" err="1" smtClean="0"/>
              <a:t>thành</a:t>
            </a:r>
            <a:r>
              <a:rPr lang="en-US" dirty="0" smtClean="0"/>
              <a:t> </a:t>
            </a:r>
            <a:r>
              <a:rPr lang="en-US" dirty="0" err="1"/>
              <a:t>phần</a:t>
            </a:r>
            <a:r>
              <a:rPr lang="en-US" dirty="0"/>
              <a:t> </a:t>
            </a:r>
            <a:r>
              <a:rPr lang="en-US" dirty="0" err="1"/>
              <a:t>trong</a:t>
            </a:r>
            <a:r>
              <a:rPr lang="en-US" dirty="0"/>
              <a:t> </a:t>
            </a:r>
            <a:r>
              <a:rPr lang="en-US" dirty="0" err="1"/>
              <a:t>vòng</a:t>
            </a:r>
            <a:r>
              <a:rPr lang="en-US" dirty="0"/>
              <a:t> </a:t>
            </a:r>
            <a:r>
              <a:rPr lang="en-US" dirty="0" err="1"/>
              <a:t>lặp</a:t>
            </a:r>
            <a:r>
              <a:rPr lang="en-US" dirty="0"/>
              <a:t> for</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158</a:t>
            </a:fld>
            <a:endParaRPr lang="en-US" dirty="0"/>
          </a:p>
        </p:txBody>
      </p:sp>
      <p:graphicFrame>
        <p:nvGraphicFramePr>
          <p:cNvPr id="5" name="Table 4"/>
          <p:cNvGraphicFramePr>
            <a:graphicFrameLocks noGrp="1"/>
          </p:cNvGraphicFramePr>
          <p:nvPr>
            <p:extLst/>
          </p:nvPr>
        </p:nvGraphicFramePr>
        <p:xfrm>
          <a:off x="1752600" y="2819400"/>
          <a:ext cx="8915400" cy="2651760"/>
        </p:xfrm>
        <a:graphic>
          <a:graphicData uri="http://schemas.openxmlformats.org/drawingml/2006/table">
            <a:tbl>
              <a:tblPr/>
              <a:tblGrid>
                <a:gridCol w="8915400">
                  <a:extLst>
                    <a:ext uri="{9D8B030D-6E8A-4147-A177-3AD203B41FA5}">
                      <a16:colId xmlns:a16="http://schemas.microsoft.com/office/drawing/2014/main" val="1483808602"/>
                    </a:ext>
                  </a:extLst>
                </a:gridCol>
              </a:tblGrid>
              <a:tr h="0">
                <a:tc>
                  <a:txBody>
                    <a:bodyPr/>
                    <a:lstStyle/>
                    <a:p>
                      <a:pPr algn="just">
                        <a:lnSpc>
                          <a:spcPct val="150000"/>
                        </a:lnSpc>
                      </a:pPr>
                      <a:r>
                        <a:rPr lang="vi-VN" sz="2800" b="1" i="0" dirty="0">
                          <a:solidFill>
                            <a:srgbClr val="000000"/>
                          </a:solidFill>
                          <a:effectLst/>
                          <a:latin typeface="Courier New" panose="02070309020205020404" pitchFamily="49" charset="0"/>
                          <a:cs typeface="Courier New" panose="02070309020205020404" pitchFamily="49" charset="0"/>
                        </a:rPr>
                        <a:t>int getchar(): </a:t>
                      </a:r>
                      <a:r>
                        <a:rPr lang="vi-VN" sz="2800" b="0" i="0" dirty="0">
                          <a:solidFill>
                            <a:srgbClr val="000000"/>
                          </a:solidFill>
                          <a:effectLst/>
                          <a:latin typeface="+mj-lt"/>
                        </a:rPr>
                        <a:t>đọc ký tự từ vùng đệm </a:t>
                      </a:r>
                      <a:r>
                        <a:rPr lang="vi-VN" sz="2800" b="0" i="0" dirty="0" smtClean="0">
                          <a:solidFill>
                            <a:srgbClr val="000000"/>
                          </a:solidFill>
                          <a:effectLst/>
                          <a:latin typeface="+mj-lt"/>
                        </a:rPr>
                        <a:t>bàn</a:t>
                      </a:r>
                      <a:r>
                        <a:rPr lang="en-US" sz="2800" b="0" i="0" dirty="0" smtClean="0">
                          <a:solidFill>
                            <a:srgbClr val="000000"/>
                          </a:solidFill>
                          <a:effectLst/>
                          <a:latin typeface="+mj-lt"/>
                        </a:rPr>
                        <a:t> </a:t>
                      </a:r>
                      <a:r>
                        <a:rPr lang="vi-VN" sz="2800" b="0" i="0" dirty="0" smtClean="0">
                          <a:solidFill>
                            <a:srgbClr val="000000"/>
                          </a:solidFill>
                          <a:effectLst/>
                          <a:latin typeface="+mj-lt"/>
                        </a:rPr>
                        <a:t>phím</a:t>
                      </a:r>
                      <a:r>
                        <a:rPr lang="vi-VN" sz="2800" b="0" i="0" dirty="0">
                          <a:solidFill>
                            <a:srgbClr val="000000"/>
                          </a:solidFill>
                          <a:effectLst/>
                          <a:latin typeface="+mj-lt"/>
                        </a:rPr>
                        <a:t>. Nếu vùng đệm rỗng, đợi người </a:t>
                      </a:r>
                      <a:r>
                        <a:rPr lang="vi-VN" sz="2800" b="0" i="0" dirty="0" smtClean="0">
                          <a:solidFill>
                            <a:srgbClr val="000000"/>
                          </a:solidFill>
                          <a:effectLst/>
                          <a:latin typeface="+mj-lt"/>
                        </a:rPr>
                        <a:t>dung</a:t>
                      </a:r>
                      <a:r>
                        <a:rPr lang="en-US" sz="2800" b="0" i="0" dirty="0" smtClean="0">
                          <a:solidFill>
                            <a:srgbClr val="000000"/>
                          </a:solidFill>
                          <a:effectLst/>
                          <a:latin typeface="+mj-lt"/>
                        </a:rPr>
                        <a:t> </a:t>
                      </a:r>
                      <a:r>
                        <a:rPr lang="vi-VN" sz="2800" b="0" i="0" dirty="0" smtClean="0">
                          <a:solidFill>
                            <a:srgbClr val="000000"/>
                          </a:solidFill>
                          <a:effectLst/>
                          <a:latin typeface="+mj-lt"/>
                        </a:rPr>
                        <a:t>gõ </a:t>
                      </a:r>
                      <a:r>
                        <a:rPr lang="vi-VN" sz="2800" b="0" i="0" dirty="0">
                          <a:solidFill>
                            <a:srgbClr val="000000"/>
                          </a:solidFill>
                          <a:effectLst/>
                          <a:latin typeface="+mj-lt"/>
                        </a:rPr>
                        <a:t>dãy ký tự (</a:t>
                      </a:r>
                      <a:r>
                        <a:rPr lang="vi-VN" sz="2800" b="0" i="1" dirty="0">
                          <a:solidFill>
                            <a:srgbClr val="000000"/>
                          </a:solidFill>
                          <a:effectLst/>
                          <a:latin typeface="+mj-lt"/>
                        </a:rPr>
                        <a:t>cho tới khi ấn phím Enter</a:t>
                      </a:r>
                      <a:r>
                        <a:rPr lang="vi-VN" sz="2800" b="0" i="0" dirty="0">
                          <a:solidFill>
                            <a:srgbClr val="000000"/>
                          </a:solidFill>
                          <a:effectLst/>
                          <a:latin typeface="+mj-lt"/>
                        </a:rPr>
                        <a:t>), </a:t>
                      </a:r>
                      <a:r>
                        <a:rPr lang="vi-VN" sz="2800" b="0" i="0" dirty="0" smtClean="0">
                          <a:solidFill>
                            <a:srgbClr val="000000"/>
                          </a:solidFill>
                          <a:effectLst/>
                          <a:latin typeface="+mj-lt"/>
                        </a:rPr>
                        <a:t>sẽ</a:t>
                      </a:r>
                      <a:r>
                        <a:rPr lang="en-US" sz="2800" b="0" i="0" dirty="0" smtClean="0">
                          <a:solidFill>
                            <a:srgbClr val="000000"/>
                          </a:solidFill>
                          <a:effectLst/>
                          <a:latin typeface="+mj-lt"/>
                        </a:rPr>
                        <a:t> </a:t>
                      </a:r>
                      <a:r>
                        <a:rPr lang="vi-VN" sz="2800" b="0" i="0" dirty="0" smtClean="0">
                          <a:solidFill>
                            <a:srgbClr val="000000"/>
                          </a:solidFill>
                          <a:effectLst/>
                          <a:latin typeface="+mj-lt"/>
                        </a:rPr>
                        <a:t>trả </a:t>
                      </a:r>
                      <a:r>
                        <a:rPr lang="vi-VN" sz="2800" b="0" i="0" dirty="0">
                          <a:solidFill>
                            <a:srgbClr val="000000"/>
                          </a:solidFill>
                          <a:effectLst/>
                          <a:latin typeface="+mj-lt"/>
                        </a:rPr>
                        <a:t>về ký tự </a:t>
                      </a:r>
                      <a:r>
                        <a:rPr lang="vi-VN" sz="2800" b="0" i="0" dirty="0" smtClean="0">
                          <a:solidFill>
                            <a:srgbClr val="000000"/>
                          </a:solidFill>
                          <a:effectLst/>
                          <a:latin typeface="+mj-lt"/>
                        </a:rPr>
                        <a:t>đầu</a:t>
                      </a:r>
                      <a:endParaRPr lang="en-US" sz="2800" b="0" i="0" dirty="0" smtClean="0">
                        <a:solidFill>
                          <a:srgbClr val="000000"/>
                        </a:solidFill>
                        <a:effectLst/>
                        <a:latin typeface="+mj-lt"/>
                      </a:endParaRPr>
                    </a:p>
                    <a:p>
                      <a:pPr algn="just">
                        <a:lnSpc>
                          <a:spcPct val="150000"/>
                        </a:lnSpc>
                      </a:pPr>
                      <a:r>
                        <a:rPr lang="vi-VN" sz="2800" b="1" i="0" dirty="0" smtClean="0">
                          <a:solidFill>
                            <a:srgbClr val="000000"/>
                          </a:solidFill>
                          <a:effectLst/>
                          <a:latin typeface="Courier New" panose="02070309020205020404" pitchFamily="49" charset="0"/>
                          <a:cs typeface="Courier New" panose="02070309020205020404" pitchFamily="49" charset="0"/>
                        </a:rPr>
                        <a:t>putchar(int </a:t>
                      </a:r>
                      <a:r>
                        <a:rPr lang="vi-VN" sz="2800" b="1" i="0" dirty="0">
                          <a:solidFill>
                            <a:srgbClr val="000000"/>
                          </a:solidFill>
                          <a:effectLst/>
                          <a:latin typeface="Courier New" panose="02070309020205020404" pitchFamily="49" charset="0"/>
                          <a:cs typeface="Courier New" panose="02070309020205020404" pitchFamily="49" charset="0"/>
                        </a:rPr>
                        <a:t>c): </a:t>
                      </a:r>
                      <a:r>
                        <a:rPr lang="vi-VN" sz="2800" b="0" i="0" dirty="0">
                          <a:solidFill>
                            <a:srgbClr val="000000"/>
                          </a:solidFill>
                          <a:effectLst/>
                          <a:latin typeface="+mj-lt"/>
                        </a:rPr>
                        <a:t>đưa ký tự ra màn hình</a:t>
                      </a:r>
                      <a:endParaRPr lang="vi-VN" sz="4400" dirty="0">
                        <a:effectLst/>
                        <a:latin typeface="+mj-l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671183"/>
                  </a:ext>
                </a:extLst>
              </a:tr>
            </a:tbl>
          </a:graphicData>
        </a:graphic>
      </p:graphicFrame>
    </p:spTree>
    <p:extLst>
      <p:ext uri="{BB962C8B-B14F-4D97-AF65-F5344CB8AC3E}">
        <p14:creationId xmlns:p14="http://schemas.microsoft.com/office/powerpoint/2010/main" val="203714842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Chú</a:t>
            </a:r>
            <a:r>
              <a:rPr lang="en-US" smtClean="0"/>
              <a:t> ý (2/2)</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200" dirty="0" err="1" smtClean="0"/>
              <a:t>Biểu</a:t>
            </a:r>
            <a:r>
              <a:rPr lang="en-US" sz="3200" dirty="0" smtClean="0"/>
              <a:t> </a:t>
            </a:r>
            <a:r>
              <a:rPr lang="en-US" sz="3200" dirty="0" err="1" smtClean="0"/>
              <a:t>thức</a:t>
            </a:r>
            <a:r>
              <a:rPr lang="en-US" sz="3200" dirty="0" smtClean="0"/>
              <a:t> </a:t>
            </a:r>
            <a:r>
              <a:rPr lang="en-US" sz="3200" dirty="0" err="1" smtClean="0"/>
              <a:t>khởi</a:t>
            </a:r>
            <a:r>
              <a:rPr lang="en-US" sz="3200" dirty="0" smtClean="0"/>
              <a:t> </a:t>
            </a:r>
            <a:r>
              <a:rPr lang="en-US" sz="3200" dirty="0" err="1" smtClean="0"/>
              <a:t>tạo</a:t>
            </a:r>
            <a:endParaRPr lang="en-US" sz="3200" dirty="0" smtClean="0"/>
          </a:p>
          <a:p>
            <a:pPr marL="400061" lvl="1" indent="0">
              <a:lnSpc>
                <a:spcPct val="100000"/>
              </a:lnSpc>
              <a:buNone/>
            </a:pPr>
            <a:r>
              <a:rPr lang="en-US" dirty="0">
                <a:latin typeface="Courier New" panose="02070309020205020404" pitchFamily="49" charset="0"/>
                <a:cs typeface="Courier New" panose="02070309020205020404" pitchFamily="49" charset="0"/>
              </a:rPr>
              <a:t>char c;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=0;</a:t>
            </a:r>
          </a:p>
          <a:p>
            <a:pPr marL="400061" lvl="1" indent="0">
              <a:lnSpc>
                <a:spcPct val="100000"/>
              </a:lnSpc>
              <a:buNone/>
            </a:pPr>
            <a:r>
              <a:rPr lang="en-US" dirty="0">
                <a:latin typeface="Courier New" panose="02070309020205020404" pitchFamily="49" charset="0"/>
                <a:cs typeface="Courier New" panose="02070309020205020404" pitchFamily="49" charset="0"/>
              </a:rPr>
              <a:t>for( ; (c=</a:t>
            </a:r>
            <a:r>
              <a:rPr lang="en-US" dirty="0" err="1">
                <a:latin typeface="Courier New" panose="02070309020205020404" pitchFamily="49" charset="0"/>
                <a:cs typeface="Courier New" panose="02070309020205020404" pitchFamily="49" charset="0"/>
              </a:rPr>
              <a:t>getchar</a:t>
            </a:r>
            <a:r>
              <a:rPr lang="en-US" dirty="0">
                <a:latin typeface="Courier New" panose="02070309020205020404" pitchFamily="49" charset="0"/>
                <a:cs typeface="Courier New" panose="02070309020205020404" pitchFamily="49" charset="0"/>
              </a:rPr>
              <a:t>())! = '\n’ ;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pPr marL="400061" lvl="1" indent="0">
              <a:lnSpc>
                <a:spcPct val="100000"/>
              </a:lnSpc>
              <a:buNone/>
            </a:pPr>
            <a:r>
              <a:rPr lang="en-US" smtClean="0">
                <a:latin typeface="Courier New" panose="02070309020205020404" pitchFamily="49" charset="0"/>
                <a:cs typeface="Courier New" panose="02070309020205020404" pitchFamily="49" charset="0"/>
              </a:rPr>
              <a:t>	putchar(c</a:t>
            </a:r>
            <a:r>
              <a:rPr lang="en-US" dirty="0">
                <a:latin typeface="Courier New" panose="02070309020205020404" pitchFamily="49" charset="0"/>
                <a:cs typeface="Courier New" panose="02070309020205020404" pitchFamily="49" charset="0"/>
              </a:rPr>
              <a:t>);</a:t>
            </a:r>
          </a:p>
          <a:p>
            <a:pPr marL="400061" lvl="1" indent="0">
              <a:lnSpc>
                <a:spcPct val="100000"/>
              </a:lnSpc>
              <a:buNone/>
            </a:pP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nSo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ky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tu</a:t>
            </a:r>
            <a:r>
              <a:rPr lang="en-US" dirty="0">
                <a:latin typeface="Courier New" panose="02070309020205020404" pitchFamily="49" charset="0"/>
                <a:cs typeface="Courier New" panose="02070309020205020404" pitchFamily="49" charset="0"/>
              </a:rPr>
              <a:t>: %d”,</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marL="514350" indent="-514350">
              <a:buFont typeface="+mj-lt"/>
              <a:buAutoNum type="arabicPeriod"/>
            </a:pPr>
            <a:r>
              <a:rPr lang="en-US" sz="3200" dirty="0" err="1" smtClean="0"/>
              <a:t>Biểu</a:t>
            </a:r>
            <a:r>
              <a:rPr lang="en-US" sz="3200" dirty="0" smtClean="0"/>
              <a:t> </a:t>
            </a:r>
            <a:r>
              <a:rPr lang="en-US" sz="3200" dirty="0" err="1" smtClean="0"/>
              <a:t>thức</a:t>
            </a:r>
            <a:r>
              <a:rPr lang="en-US" sz="3200" dirty="0" smtClean="0"/>
              <a:t> </a:t>
            </a:r>
            <a:r>
              <a:rPr lang="en-US" sz="3200" dirty="0" err="1" smtClean="0"/>
              <a:t>điều</a:t>
            </a:r>
            <a:r>
              <a:rPr lang="en-US" sz="3200" dirty="0" smtClean="0"/>
              <a:t> </a:t>
            </a:r>
            <a:r>
              <a:rPr lang="en-US" sz="3200" dirty="0" err="1" smtClean="0"/>
              <a:t>khiển</a:t>
            </a:r>
            <a:endParaRPr lang="en-US" sz="3200" dirty="0" smtClean="0"/>
          </a:p>
          <a:p>
            <a:pPr marL="400061" lvl="1" indent="0">
              <a:lnSpc>
                <a:spcPct val="100000"/>
              </a:lnSpc>
              <a:buNone/>
            </a:pPr>
            <a:r>
              <a:rPr lang="en-US" dirty="0">
                <a:latin typeface="Courier New" panose="02070309020205020404" pitchFamily="49" charset="0"/>
                <a:cs typeface="Courier New" panose="02070309020205020404" pitchFamily="49" charset="0"/>
              </a:rPr>
              <a:t>for(</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=0 ; ; c=</a:t>
            </a:r>
            <a:r>
              <a:rPr lang="en-US" dirty="0" err="1">
                <a:latin typeface="Courier New" panose="02070309020205020404" pitchFamily="49" charset="0"/>
                <a:cs typeface="Courier New" panose="02070309020205020404" pitchFamily="49" charset="0"/>
              </a:rPr>
              <a:t>getchar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pPr marL="400061" lvl="1" indent="0">
              <a:lnSpc>
                <a:spcPct val="100000"/>
              </a:lnSpc>
              <a:buNone/>
            </a:pPr>
            <a:r>
              <a:rPr lang="en-US" smtClean="0">
                <a:latin typeface="Courier New" panose="02070309020205020404" pitchFamily="49" charset="0"/>
                <a:cs typeface="Courier New" panose="02070309020205020404" pitchFamily="49" charset="0"/>
              </a:rPr>
              <a:t>	if(c</a:t>
            </a:r>
            <a:r>
              <a:rPr lang="en-US" dirty="0">
                <a:latin typeface="Courier New" panose="02070309020205020404" pitchFamily="49" charset="0"/>
                <a:cs typeface="Courier New" panose="02070309020205020404" pitchFamily="49" charset="0"/>
              </a:rPr>
              <a:t>==‘\n’) break;</a:t>
            </a:r>
          </a:p>
          <a:p>
            <a:pPr marL="400061" lvl="1" indent="0">
              <a:lnSpc>
                <a:spcPct val="100000"/>
              </a:lnSpc>
              <a:buNone/>
            </a:pP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nSo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ky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tu</a:t>
            </a:r>
            <a:r>
              <a:rPr lang="en-US" dirty="0">
                <a:latin typeface="Courier New" panose="02070309020205020404" pitchFamily="49" charset="0"/>
                <a:cs typeface="Courier New" panose="02070309020205020404" pitchFamily="49" charset="0"/>
              </a:rPr>
              <a:t>: %d”,</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marL="514350" indent="-514350">
              <a:buFont typeface="+mj-lt"/>
              <a:buAutoNum type="arabicPeriod"/>
            </a:pPr>
            <a:r>
              <a:rPr lang="en-US" sz="3200" dirty="0" err="1" smtClean="0"/>
              <a:t>Thân</a:t>
            </a:r>
            <a:r>
              <a:rPr lang="en-US" sz="3200" dirty="0" smtClean="0"/>
              <a:t> </a:t>
            </a:r>
            <a:r>
              <a:rPr lang="en-US" sz="3200" dirty="0" err="1" smtClean="0"/>
              <a:t>vòng</a:t>
            </a:r>
            <a:r>
              <a:rPr lang="en-US" sz="3200" dirty="0" smtClean="0"/>
              <a:t> </a:t>
            </a:r>
            <a:r>
              <a:rPr lang="en-US" sz="3200" dirty="0" err="1" smtClean="0"/>
              <a:t>lặp</a:t>
            </a:r>
            <a:endParaRPr lang="en-US" sz="3200" dirty="0" smtClean="0"/>
          </a:p>
          <a:p>
            <a:pPr marL="400061" lvl="1" indent="0">
              <a:lnSpc>
                <a:spcPct val="100000"/>
              </a:lnSpc>
              <a:buNone/>
            </a:pPr>
            <a:r>
              <a:rPr lang="nn-NO" dirty="0">
                <a:latin typeface="Courier New" panose="02070309020205020404" pitchFamily="49" charset="0"/>
                <a:cs typeface="Courier New" panose="02070309020205020404" pitchFamily="49" charset="0"/>
              </a:rPr>
              <a:t>for(i=0 ; getchar() != ‘\n’, i++);</a:t>
            </a:r>
          </a:p>
          <a:p>
            <a:pPr marL="400061" lvl="1" indent="0">
              <a:lnSpc>
                <a:spcPct val="100000"/>
              </a:lnSpc>
              <a:buNone/>
            </a:pPr>
            <a:r>
              <a:rPr lang="nn-NO" smtClean="0">
                <a:latin typeface="Courier New" panose="02070309020205020404" pitchFamily="49" charset="0"/>
                <a:cs typeface="Courier New" panose="02070309020205020404" pitchFamily="49" charset="0"/>
              </a:rPr>
              <a:t>printf</a:t>
            </a:r>
            <a:r>
              <a:rPr lang="nn-NO" dirty="0">
                <a:latin typeface="Courier New" panose="02070309020205020404" pitchFamily="49" charset="0"/>
                <a:cs typeface="Courier New" panose="02070309020205020404" pitchFamily="49" charset="0"/>
              </a:rPr>
              <a:t>(“\nSo ky tu: %d”,i</a:t>
            </a:r>
            <a:r>
              <a:rPr lang="nn-NO"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159</a:t>
            </a:fld>
            <a:endParaRPr lang="en-US" dirty="0"/>
          </a:p>
        </p:txBody>
      </p:sp>
      <p:pic>
        <p:nvPicPr>
          <p:cNvPr id="7" name="Picture 6"/>
          <p:cNvPicPr>
            <a:picLocks noChangeAspect="1"/>
          </p:cNvPicPr>
          <p:nvPr/>
        </p:nvPicPr>
        <p:blipFill>
          <a:blip r:embed="rId3"/>
          <a:stretch>
            <a:fillRect/>
          </a:stretch>
        </p:blipFill>
        <p:spPr>
          <a:xfrm>
            <a:off x="8866832" y="1834600"/>
            <a:ext cx="2491956" cy="1295512"/>
          </a:xfrm>
          <a:prstGeom prst="rect">
            <a:avLst/>
          </a:prstGeom>
        </p:spPr>
      </p:pic>
      <p:pic>
        <p:nvPicPr>
          <p:cNvPr id="8" name="Picture 7"/>
          <p:cNvPicPr>
            <a:picLocks noChangeAspect="1"/>
          </p:cNvPicPr>
          <p:nvPr/>
        </p:nvPicPr>
        <p:blipFill>
          <a:blip r:embed="rId4"/>
          <a:stretch>
            <a:fillRect/>
          </a:stretch>
        </p:blipFill>
        <p:spPr>
          <a:xfrm>
            <a:off x="8863021" y="3771470"/>
            <a:ext cx="2499577" cy="1287892"/>
          </a:xfrm>
          <a:prstGeom prst="rect">
            <a:avLst/>
          </a:prstGeom>
        </p:spPr>
      </p:pic>
      <p:pic>
        <p:nvPicPr>
          <p:cNvPr id="9" name="Picture 8"/>
          <p:cNvPicPr>
            <a:picLocks noChangeAspect="1"/>
          </p:cNvPicPr>
          <p:nvPr/>
        </p:nvPicPr>
        <p:blipFill>
          <a:blip r:embed="rId5"/>
          <a:stretch>
            <a:fillRect/>
          </a:stretch>
        </p:blipFill>
        <p:spPr>
          <a:xfrm>
            <a:off x="8871395" y="5577761"/>
            <a:ext cx="2499577" cy="899238"/>
          </a:xfrm>
          <a:prstGeom prst="rect">
            <a:avLst/>
          </a:prstGeom>
        </p:spPr>
      </p:pic>
    </p:spTree>
    <p:extLst>
      <p:ext uri="{BB962C8B-B14F-4D97-AF65-F5344CB8AC3E}">
        <p14:creationId xmlns:p14="http://schemas.microsoft.com/office/powerpoint/2010/main" val="5203108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Quy Trình Giải Bài </a:t>
            </a:r>
            <a:r>
              <a:rPr lang="en-US" smtClean="0"/>
              <a:t>Toán (2/9)</a:t>
            </a:r>
            <a:endParaRPr lang="en-US"/>
          </a:p>
        </p:txBody>
      </p:sp>
      <p:sp>
        <p:nvSpPr>
          <p:cNvPr id="3" name="Content Placeholder 2"/>
          <p:cNvSpPr>
            <a:spLocks noGrp="1"/>
          </p:cNvSpPr>
          <p:nvPr>
            <p:ph idx="1"/>
          </p:nvPr>
        </p:nvSpPr>
        <p:spPr/>
        <p:txBody>
          <a:bodyPr/>
          <a:lstStyle/>
          <a:p>
            <a:pPr>
              <a:buFont typeface="Wingdings" panose="05000000000000000000" pitchFamily="2" charset="2"/>
              <a:buChar char="q"/>
            </a:pPr>
            <a:r>
              <a:rPr lang="en-US"/>
              <a:t> </a:t>
            </a:r>
            <a:r>
              <a:rPr lang="en-US" b="1"/>
              <a:t>BƯỚC </a:t>
            </a:r>
            <a:r>
              <a:rPr lang="en-US" b="1" smtClean="0"/>
              <a:t>2: Tìm cấu trúc dữ liệu biểu diễn thuật toán</a:t>
            </a:r>
            <a:endParaRPr lang="en-US" b="1"/>
          </a:p>
          <a:p>
            <a:r>
              <a:rPr lang="en-US" smtClean="0"/>
              <a:t>Chọn kiểu dữ liệu, hoặc cấu trúc dữ liệu phụ thuộc vào yêu cầu bài toán</a:t>
            </a:r>
            <a:endParaRPr lang="en-US"/>
          </a:p>
          <a:p>
            <a:r>
              <a:rPr lang="en-US" smtClean="0"/>
              <a:t>Một số giải thuật chỉ thích ứng với một cách tổ chức dữ liệu nhất định</a:t>
            </a:r>
          </a:p>
          <a:p>
            <a:r>
              <a:rPr lang="en-US" smtClean="0"/>
              <a:t>Tiêu chuẩn lựa chọn cấu trúc dữ liệu (CTDL):</a:t>
            </a:r>
          </a:p>
          <a:p>
            <a:pPr lvl="1"/>
            <a:r>
              <a:rPr lang="en-US" sz="2800"/>
              <a:t>CTDL</a:t>
            </a:r>
            <a:r>
              <a:rPr lang="en-US" sz="2800" smtClean="0"/>
              <a:t> phải biểu diễn được đầy đủ thông tin nhập (input) và xuất (output) của bài toán.</a:t>
            </a:r>
          </a:p>
          <a:p>
            <a:pPr lvl="1"/>
            <a:r>
              <a:rPr lang="en-US" sz="2800" smtClean="0"/>
              <a:t>CTDL phải phù hợp với các thao tác của giải thuật được lựa chọn.</a:t>
            </a:r>
          </a:p>
          <a:p>
            <a:pPr lvl="1"/>
            <a:r>
              <a:rPr lang="en-US" sz="2800" smtClean="0"/>
              <a:t>CTDL phải cài đặt được trên máy tính với Ngôn Ngữ LT đang sử dụng</a:t>
            </a:r>
            <a:r>
              <a:rPr lang="en-US" smtClean="0"/>
              <a:t>.</a:t>
            </a:r>
            <a:endParaRPr lang="en-US" sz="280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16</a:t>
            </a:fld>
            <a:endParaRPr lang="en-US" dirty="0"/>
          </a:p>
        </p:txBody>
      </p:sp>
    </p:spTree>
    <p:extLst>
      <p:ext uri="{BB962C8B-B14F-4D97-AF65-F5344CB8AC3E}">
        <p14:creationId xmlns:p14="http://schemas.microsoft.com/office/powerpoint/2010/main" val="12766815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Vòng</a:t>
            </a:r>
            <a:r>
              <a:rPr lang="en-US" dirty="0" smtClean="0"/>
              <a:t> </a:t>
            </a:r>
            <a:r>
              <a:rPr lang="en-US" dirty="0" err="1" smtClean="0"/>
              <a:t>lặp</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160</a:t>
            </a:fld>
            <a:endParaRPr lang="en-US" dirty="0"/>
          </a:p>
        </p:txBody>
      </p:sp>
      <p:sp>
        <p:nvSpPr>
          <p:cNvPr id="5" name="Content Placeholder 2"/>
          <p:cNvSpPr>
            <a:spLocks noGrp="1"/>
          </p:cNvSpPr>
          <p:nvPr>
            <p:ph idx="1"/>
          </p:nvPr>
        </p:nvSpPr>
        <p:spPr>
          <a:xfrm>
            <a:off x="304800" y="1143000"/>
            <a:ext cx="11582400" cy="5333999"/>
          </a:xfrm>
        </p:spPr>
        <p:txBody>
          <a:bodyPr/>
          <a:lstStyle/>
          <a:p>
            <a:pPr marL="0" indent="0" algn="ctr">
              <a:buNone/>
            </a:pPr>
            <a:endParaRPr lang="en-US" sz="4800" dirty="0" smtClean="0">
              <a:latin typeface="Courier New" panose="02070309020205020404" pitchFamily="49" charset="0"/>
              <a:cs typeface="Courier New" panose="02070309020205020404" pitchFamily="49" charset="0"/>
            </a:endParaRPr>
          </a:p>
          <a:p>
            <a:pPr marL="0" indent="0" algn="ctr">
              <a:buNone/>
            </a:pPr>
            <a:r>
              <a:rPr lang="en-US" sz="8800" b="1" dirty="0" smtClean="0">
                <a:latin typeface="Courier New" panose="02070309020205020404" pitchFamily="49" charset="0"/>
                <a:cs typeface="Courier New" panose="02070309020205020404" pitchFamily="49" charset="0"/>
              </a:rPr>
              <a:t>while()</a:t>
            </a:r>
            <a:endParaRPr lang="en-US" sz="8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6504493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Mục</a:t>
            </a:r>
            <a:r>
              <a:rPr lang="en-US" dirty="0" smtClean="0"/>
              <a:t> </a:t>
            </a:r>
            <a:r>
              <a:rPr lang="en-US" dirty="0" err="1" smtClean="0"/>
              <a:t>đích</a:t>
            </a:r>
            <a:r>
              <a:rPr lang="en-US" dirty="0" smtClean="0"/>
              <a:t> </a:t>
            </a:r>
            <a:r>
              <a:rPr lang="en-US" dirty="0" err="1" smtClean="0"/>
              <a:t>và</a:t>
            </a:r>
            <a:r>
              <a:rPr lang="en-US" dirty="0" smtClean="0"/>
              <a:t> </a:t>
            </a:r>
            <a:r>
              <a:rPr lang="en-US" dirty="0" err="1" smtClean="0"/>
              <a:t>cú</a:t>
            </a:r>
            <a:r>
              <a:rPr lang="en-US" dirty="0" smtClean="0"/>
              <a:t> </a:t>
            </a:r>
            <a:r>
              <a:rPr lang="en-US" dirty="0" err="1" smtClean="0"/>
              <a:t>pháp</a:t>
            </a:r>
            <a:endParaRPr lang="en-US" dirty="0"/>
          </a:p>
        </p:txBody>
      </p:sp>
      <p:sp>
        <p:nvSpPr>
          <p:cNvPr id="3" name="Content Placeholder 2"/>
          <p:cNvSpPr>
            <a:spLocks noGrp="1"/>
          </p:cNvSpPr>
          <p:nvPr>
            <p:ph idx="1"/>
          </p:nvPr>
        </p:nvSpPr>
        <p:spPr/>
        <p:txBody>
          <a:bodyPr/>
          <a:lstStyle/>
          <a:p>
            <a:r>
              <a:rPr lang="en-US" dirty="0" err="1"/>
              <a:t>Dùng</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một</a:t>
            </a:r>
            <a:r>
              <a:rPr lang="en-US" dirty="0"/>
              <a:t> </a:t>
            </a:r>
            <a:r>
              <a:rPr lang="en-US" dirty="0" err="1"/>
              <a:t>công</a:t>
            </a:r>
            <a:r>
              <a:rPr lang="en-US" dirty="0"/>
              <a:t> </a:t>
            </a:r>
            <a:r>
              <a:rPr lang="en-US" dirty="0" err="1" smtClean="0"/>
              <a:t>việc</a:t>
            </a:r>
            <a:r>
              <a:rPr lang="en-US" dirty="0" smtClean="0"/>
              <a:t> </a:t>
            </a:r>
            <a:r>
              <a:rPr lang="en-US" dirty="0" err="1" smtClean="0"/>
              <a:t>nào</a:t>
            </a:r>
            <a:r>
              <a:rPr lang="en-US" dirty="0" smtClean="0"/>
              <a:t> </a:t>
            </a:r>
            <a:r>
              <a:rPr lang="en-US" dirty="0" err="1"/>
              <a:t>đó</a:t>
            </a:r>
            <a:r>
              <a:rPr lang="en-US" dirty="0"/>
              <a:t> </a:t>
            </a:r>
            <a:r>
              <a:rPr lang="en-US" dirty="0" err="1"/>
              <a:t>với</a:t>
            </a:r>
            <a:r>
              <a:rPr lang="en-US" dirty="0"/>
              <a:t> </a:t>
            </a:r>
            <a:r>
              <a:rPr lang="en-US" dirty="0" err="1"/>
              <a:t>số</a:t>
            </a:r>
            <a:r>
              <a:rPr lang="en-US" dirty="0"/>
              <a:t> </a:t>
            </a:r>
            <a:r>
              <a:rPr lang="en-US" dirty="0" err="1"/>
              <a:t>lần</a:t>
            </a:r>
            <a:r>
              <a:rPr lang="en-US" dirty="0"/>
              <a:t> </a:t>
            </a:r>
            <a:r>
              <a:rPr lang="en-US" dirty="0" err="1"/>
              <a:t>lặp</a:t>
            </a:r>
            <a:r>
              <a:rPr lang="en-US" dirty="0"/>
              <a:t> </a:t>
            </a:r>
            <a:r>
              <a:rPr lang="en-US" dirty="0" err="1"/>
              <a:t>không</a:t>
            </a:r>
            <a:r>
              <a:rPr lang="en-US" dirty="0"/>
              <a:t> </a:t>
            </a:r>
            <a:r>
              <a:rPr lang="en-US" dirty="0" err="1"/>
              <a:t>xác</a:t>
            </a:r>
            <a:r>
              <a:rPr lang="en-US" dirty="0"/>
              <a:t> </a:t>
            </a:r>
            <a:r>
              <a:rPr lang="en-US" dirty="0" err="1" smtClean="0"/>
              <a:t>định</a:t>
            </a:r>
            <a:r>
              <a:rPr lang="en-US" dirty="0" smtClean="0"/>
              <a:t>.</a:t>
            </a:r>
          </a:p>
          <a:p>
            <a:endParaRPr lang="en-US" dirty="0"/>
          </a:p>
          <a:p>
            <a:endParaRPr lang="en-US" dirty="0" smtClean="0"/>
          </a:p>
          <a:p>
            <a:pPr lvl="1">
              <a:buFont typeface="Wingdings" panose="05000000000000000000" pitchFamily="2" charset="2"/>
              <a:buChar char="§"/>
            </a:pPr>
            <a:r>
              <a:rPr lang="vi-VN" dirty="0" smtClean="0"/>
              <a:t>Chương </a:t>
            </a:r>
            <a:r>
              <a:rPr lang="vi-VN" dirty="0"/>
              <a:t>trình kiểm tra điều kiện trước khi lặp</a:t>
            </a:r>
          </a:p>
          <a:p>
            <a:pPr lvl="1">
              <a:buFont typeface="Wingdings" panose="05000000000000000000" pitchFamily="2" charset="2"/>
              <a:buChar char="§"/>
            </a:pPr>
            <a:r>
              <a:rPr lang="vi-VN" dirty="0" smtClean="0"/>
              <a:t>Giá </a:t>
            </a:r>
            <a:r>
              <a:rPr lang="vi-VN" dirty="0"/>
              <a:t>trị của biểu thức điều kiện là đúng ⇒ thực hiện lệnh</a:t>
            </a:r>
          </a:p>
          <a:p>
            <a:pPr lvl="1">
              <a:buFont typeface="Wingdings" panose="05000000000000000000" pitchFamily="2" charset="2"/>
              <a:buChar char="§"/>
            </a:pPr>
            <a:r>
              <a:rPr lang="vi-VN" dirty="0" smtClean="0"/>
              <a:t>Các </a:t>
            </a:r>
            <a:r>
              <a:rPr lang="vi-VN" b="1" dirty="0">
                <a:latin typeface="Courier New" panose="02070309020205020404" pitchFamily="49" charset="0"/>
                <a:cs typeface="Courier New" panose="02070309020205020404" pitchFamily="49" charset="0"/>
              </a:rPr>
              <a:t>lenh</a:t>
            </a:r>
            <a:r>
              <a:rPr lang="vi-VN" dirty="0"/>
              <a:t> của vòng lặp có thể không được thực </a:t>
            </a:r>
            <a:r>
              <a:rPr lang="vi-VN" dirty="0" smtClean="0"/>
              <a:t>hiện</a:t>
            </a:r>
            <a:r>
              <a:rPr lang="en-US" dirty="0" smtClean="0"/>
              <a:t> </a:t>
            </a:r>
            <a:r>
              <a:rPr lang="vi-VN" dirty="0" smtClean="0"/>
              <a:t>lần </a:t>
            </a:r>
            <a:r>
              <a:rPr lang="vi-VN" dirty="0"/>
              <a:t>nào </a:t>
            </a:r>
            <a:r>
              <a:rPr lang="vi-VN" dirty="0" smtClean="0"/>
              <a:t>⇐</a:t>
            </a:r>
            <a:r>
              <a:rPr lang="en-US" dirty="0" smtClean="0"/>
              <a:t> </a:t>
            </a:r>
            <a:r>
              <a:rPr lang="en-US" b="1" dirty="0" err="1">
                <a:solidFill>
                  <a:srgbClr val="000000"/>
                </a:solidFill>
                <a:latin typeface="Courier New" panose="02070309020205020404" pitchFamily="49" charset="0"/>
                <a:cs typeface="Courier New" panose="02070309020205020404" pitchFamily="49" charset="0"/>
              </a:rPr>
              <a:t>bieu_thuc_dieu_kien</a:t>
            </a:r>
            <a:r>
              <a:rPr lang="vi-VN" dirty="0" smtClean="0"/>
              <a:t> </a:t>
            </a:r>
            <a:r>
              <a:rPr lang="vi-VN" dirty="0"/>
              <a:t>sai ngay từ đầu</a:t>
            </a:r>
          </a:p>
          <a:p>
            <a:pPr lvl="1">
              <a:buFont typeface="Wingdings" panose="05000000000000000000" pitchFamily="2" charset="2"/>
              <a:buChar char="§"/>
            </a:pPr>
            <a:r>
              <a:rPr lang="vi-VN" dirty="0" smtClean="0"/>
              <a:t>Biểu_thức_điều_kiện </a:t>
            </a:r>
            <a:r>
              <a:rPr lang="vi-VN" dirty="0"/>
              <a:t>luôn đúng ⇒ lặp vô hạn lần</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161</a:t>
            </a:fld>
            <a:endParaRPr lang="en-US" dirty="0"/>
          </a:p>
        </p:txBody>
      </p:sp>
      <p:graphicFrame>
        <p:nvGraphicFramePr>
          <p:cNvPr id="7" name="Table 6"/>
          <p:cNvGraphicFramePr>
            <a:graphicFrameLocks noGrp="1"/>
          </p:cNvGraphicFramePr>
          <p:nvPr>
            <p:extLst/>
          </p:nvPr>
        </p:nvGraphicFramePr>
        <p:xfrm>
          <a:off x="3657600" y="2133600"/>
          <a:ext cx="6781800" cy="1371600"/>
        </p:xfrm>
        <a:graphic>
          <a:graphicData uri="http://schemas.openxmlformats.org/drawingml/2006/table">
            <a:tbl>
              <a:tblPr/>
              <a:tblGrid>
                <a:gridCol w="6781800">
                  <a:extLst>
                    <a:ext uri="{9D8B030D-6E8A-4147-A177-3AD203B41FA5}">
                      <a16:colId xmlns:a16="http://schemas.microsoft.com/office/drawing/2014/main" val="847695641"/>
                    </a:ext>
                  </a:extLst>
                </a:gridCol>
              </a:tblGrid>
              <a:tr h="0">
                <a:tc>
                  <a:txBody>
                    <a:bodyPr/>
                    <a:lstStyle/>
                    <a:p>
                      <a:r>
                        <a:rPr lang="en-US" sz="2800" b="1" i="0" dirty="0" err="1">
                          <a:solidFill>
                            <a:srgbClr val="000000"/>
                          </a:solidFill>
                          <a:effectLst/>
                          <a:latin typeface="+mj-lt"/>
                          <a:cs typeface="Courier New" panose="02070309020205020404" pitchFamily="49" charset="0"/>
                        </a:rPr>
                        <a:t>Cú</a:t>
                      </a:r>
                      <a:r>
                        <a:rPr lang="en-US" sz="2800" b="1" i="0" dirty="0">
                          <a:solidFill>
                            <a:srgbClr val="000000"/>
                          </a:solidFill>
                          <a:effectLst/>
                          <a:latin typeface="+mj-lt"/>
                          <a:cs typeface="Courier New" panose="02070309020205020404" pitchFamily="49" charset="0"/>
                        </a:rPr>
                        <a:t> </a:t>
                      </a:r>
                      <a:r>
                        <a:rPr lang="en-US" sz="2800" b="1" i="0" dirty="0" err="1">
                          <a:solidFill>
                            <a:srgbClr val="000000"/>
                          </a:solidFill>
                          <a:effectLst/>
                          <a:latin typeface="+mj-lt"/>
                          <a:cs typeface="Courier New" panose="02070309020205020404" pitchFamily="49" charset="0"/>
                        </a:rPr>
                        <a:t>pháp</a:t>
                      </a:r>
                      <a:r>
                        <a:rPr lang="en-US" sz="2800" b="1" i="0" dirty="0">
                          <a:solidFill>
                            <a:srgbClr val="000000"/>
                          </a:solidFill>
                          <a:effectLst/>
                          <a:latin typeface="+mj-lt"/>
                          <a:cs typeface="Courier New" panose="02070309020205020404" pitchFamily="49" charset="0"/>
                        </a:rPr>
                        <a:t>:</a:t>
                      </a:r>
                      <a:r>
                        <a:rPr lang="en-US" sz="2800" b="1" i="0" dirty="0">
                          <a:solidFill>
                            <a:srgbClr val="000000"/>
                          </a:solidFill>
                          <a:effectLst/>
                          <a:latin typeface="Courier New" panose="02070309020205020404" pitchFamily="49" charset="0"/>
                          <a:cs typeface="Courier New" panose="02070309020205020404" pitchFamily="49" charset="0"/>
                        </a:rPr>
                        <a:t/>
                      </a:r>
                      <a:br>
                        <a:rPr lang="en-US" sz="2800" b="1" i="0" dirty="0">
                          <a:solidFill>
                            <a:srgbClr val="000000"/>
                          </a:solidFill>
                          <a:effectLst/>
                          <a:latin typeface="Courier New" panose="02070309020205020404" pitchFamily="49" charset="0"/>
                          <a:cs typeface="Courier New" panose="02070309020205020404" pitchFamily="49" charset="0"/>
                        </a:rPr>
                      </a:br>
                      <a:r>
                        <a:rPr lang="en-US" sz="2800" b="1" i="0" dirty="0">
                          <a:solidFill>
                            <a:srgbClr val="000000"/>
                          </a:solidFill>
                          <a:effectLst/>
                          <a:latin typeface="Courier New" panose="02070309020205020404" pitchFamily="49" charset="0"/>
                          <a:cs typeface="Courier New" panose="02070309020205020404" pitchFamily="49" charset="0"/>
                        </a:rPr>
                        <a:t>while</a:t>
                      </a:r>
                      <a:r>
                        <a:rPr lang="en-US" sz="2800" b="0" i="0" dirty="0">
                          <a:solidFill>
                            <a:srgbClr val="000000"/>
                          </a:solidFill>
                          <a:effectLst/>
                          <a:latin typeface="Courier New" panose="02070309020205020404" pitchFamily="49" charset="0"/>
                          <a:cs typeface="Courier New" panose="02070309020205020404" pitchFamily="49" charset="0"/>
                        </a:rPr>
                        <a:t>(</a:t>
                      </a:r>
                      <a:r>
                        <a:rPr lang="en-US" sz="2800" b="0" i="0" dirty="0" err="1">
                          <a:solidFill>
                            <a:srgbClr val="000000"/>
                          </a:solidFill>
                          <a:effectLst/>
                          <a:latin typeface="Courier New" panose="02070309020205020404" pitchFamily="49" charset="0"/>
                          <a:cs typeface="Courier New" panose="02070309020205020404" pitchFamily="49" charset="0"/>
                        </a:rPr>
                        <a:t>bieu_thuc_dieu_kien</a:t>
                      </a:r>
                      <a:r>
                        <a:rPr lang="en-US" sz="2800" b="0" i="0" dirty="0">
                          <a:solidFill>
                            <a:srgbClr val="000000"/>
                          </a:solidFill>
                          <a:effectLst/>
                          <a:latin typeface="Courier New" panose="02070309020205020404" pitchFamily="49" charset="0"/>
                          <a:cs typeface="Courier New" panose="02070309020205020404" pitchFamily="49" charset="0"/>
                        </a:rPr>
                        <a:t>)</a:t>
                      </a:r>
                      <a:br>
                        <a:rPr lang="en-US" sz="2800" b="0" i="0" dirty="0">
                          <a:solidFill>
                            <a:srgbClr val="000000"/>
                          </a:solidFill>
                          <a:effectLst/>
                          <a:latin typeface="Courier New" panose="02070309020205020404" pitchFamily="49" charset="0"/>
                          <a:cs typeface="Courier New" panose="02070309020205020404" pitchFamily="49" charset="0"/>
                        </a:rPr>
                      </a:br>
                      <a:r>
                        <a:rPr lang="en-US" sz="2800" b="0" i="0" dirty="0" smtClean="0">
                          <a:solidFill>
                            <a:srgbClr val="000000"/>
                          </a:solidFill>
                          <a:effectLst/>
                          <a:latin typeface="Courier New" panose="02070309020205020404" pitchFamily="49" charset="0"/>
                          <a:cs typeface="Courier New" panose="02070309020205020404" pitchFamily="49" charset="0"/>
                        </a:rPr>
                        <a:t>    </a:t>
                      </a:r>
                      <a:r>
                        <a:rPr lang="en-US" sz="2800" b="1" i="0" dirty="0" err="1" smtClean="0">
                          <a:solidFill>
                            <a:srgbClr val="000000"/>
                          </a:solidFill>
                          <a:effectLst/>
                          <a:latin typeface="Courier New" panose="02070309020205020404" pitchFamily="49" charset="0"/>
                          <a:cs typeface="Courier New" panose="02070309020205020404" pitchFamily="49" charset="0"/>
                        </a:rPr>
                        <a:t>lenh</a:t>
                      </a:r>
                      <a:r>
                        <a:rPr lang="en-US" sz="2800" b="0" i="0" dirty="0">
                          <a:solidFill>
                            <a:srgbClr val="000000"/>
                          </a:solidFill>
                          <a:effectLst/>
                          <a:latin typeface="Courier New" panose="02070309020205020404" pitchFamily="49" charset="0"/>
                          <a:cs typeface="Courier New" panose="02070309020205020404" pitchFamily="49" charset="0"/>
                        </a:rPr>
                        <a:t>;</a:t>
                      </a:r>
                      <a:endParaRPr lang="en-US" sz="4000" dirty="0">
                        <a:effectLst/>
                        <a:latin typeface="Courier New" panose="02070309020205020404" pitchFamily="49" charset="0"/>
                        <a:cs typeface="Courier New" panose="02070309020205020404" pitchFamily="49"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447747"/>
                  </a:ext>
                </a:extLst>
              </a:tr>
            </a:tbl>
          </a:graphicData>
        </a:graphic>
      </p:graphicFrame>
    </p:spTree>
    <p:extLst>
      <p:ext uri="{BB962C8B-B14F-4D97-AF65-F5344CB8AC3E}">
        <p14:creationId xmlns:p14="http://schemas.microsoft.com/office/powerpoint/2010/main" val="58611796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Sơ</a:t>
            </a:r>
            <a:r>
              <a:rPr lang="en-US" dirty="0" smtClean="0"/>
              <a:t> </a:t>
            </a:r>
            <a:r>
              <a:rPr lang="en-US" dirty="0" err="1" smtClean="0"/>
              <a:t>đồ</a:t>
            </a:r>
            <a:r>
              <a:rPr lang="en-US" dirty="0" smtClean="0"/>
              <a:t> </a:t>
            </a:r>
            <a:r>
              <a:rPr lang="en-US" dirty="0" err="1" smtClean="0"/>
              <a:t>cú</a:t>
            </a:r>
            <a:r>
              <a:rPr lang="en-US" dirty="0" smtClean="0"/>
              <a:t> </a:t>
            </a:r>
            <a:r>
              <a:rPr lang="en-US" dirty="0" err="1" smtClean="0"/>
              <a:t>pháp</a:t>
            </a:r>
            <a:endParaRPr lang="en-US" dirty="0"/>
          </a:p>
        </p:txBody>
      </p:sp>
      <p:pic>
        <p:nvPicPr>
          <p:cNvPr id="5" name="Content Placeholder 4"/>
          <p:cNvPicPr>
            <a:picLocks noGrp="1" noChangeAspect="1"/>
          </p:cNvPicPr>
          <p:nvPr>
            <p:ph idx="1"/>
          </p:nvPr>
        </p:nvPicPr>
        <p:blipFill>
          <a:blip r:embed="rId2"/>
          <a:stretch>
            <a:fillRect/>
          </a:stretch>
        </p:blipFill>
        <p:spPr>
          <a:xfrm>
            <a:off x="2483806" y="1066800"/>
            <a:ext cx="7955594" cy="5421217"/>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162</a:t>
            </a:fld>
            <a:endParaRPr lang="en-US" dirty="0"/>
          </a:p>
        </p:txBody>
      </p:sp>
    </p:spTree>
    <p:extLst>
      <p:ext uri="{BB962C8B-B14F-4D97-AF65-F5344CB8AC3E}">
        <p14:creationId xmlns:p14="http://schemas.microsoft.com/office/powerpoint/2010/main" val="213937186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1: </a:t>
            </a:r>
            <a:r>
              <a:rPr lang="en-US" dirty="0" err="1" smtClean="0"/>
              <a:t>Nhập</a:t>
            </a:r>
            <a:r>
              <a:rPr lang="en-US" dirty="0" smtClean="0"/>
              <a:t> n </a:t>
            </a:r>
            <a:r>
              <a:rPr lang="en-US" dirty="0" err="1" smtClean="0"/>
              <a:t>và</a:t>
            </a:r>
            <a:r>
              <a:rPr lang="en-US" dirty="0" smtClean="0"/>
              <a:t> </a:t>
            </a:r>
            <a:r>
              <a:rPr lang="en-US" dirty="0" err="1" smtClean="0"/>
              <a:t>đưa</a:t>
            </a:r>
            <a:r>
              <a:rPr lang="en-US" dirty="0" smtClean="0"/>
              <a:t> </a:t>
            </a:r>
            <a:r>
              <a:rPr lang="en-US" dirty="0" err="1" smtClean="0"/>
              <a:t>tổng</a:t>
            </a:r>
            <a:r>
              <a:rPr lang="en-US" dirty="0" smtClean="0"/>
              <a:t> n </a:t>
            </a:r>
            <a:r>
              <a:rPr lang="en-US" dirty="0" err="1" smtClean="0"/>
              <a:t>số</a:t>
            </a:r>
            <a:r>
              <a:rPr lang="en-US" dirty="0" smtClean="0"/>
              <a:t> </a:t>
            </a:r>
            <a:r>
              <a:rPr lang="en-US" dirty="0" err="1" smtClean="0"/>
              <a:t>nguyên</a:t>
            </a:r>
            <a:r>
              <a:rPr lang="en-US" dirty="0" smtClean="0"/>
              <a:t> </a:t>
            </a:r>
            <a:r>
              <a:rPr lang="en-US" dirty="0" err="1" smtClean="0"/>
              <a:t>đầu</a:t>
            </a:r>
            <a:r>
              <a:rPr lang="en-US" dirty="0" smtClean="0"/>
              <a:t> </a:t>
            </a:r>
            <a:r>
              <a:rPr lang="en-US" dirty="0" err="1" smtClean="0"/>
              <a:t>tiên</a:t>
            </a:r>
            <a:endParaRPr lang="en-US" dirty="0"/>
          </a:p>
        </p:txBody>
      </p:sp>
      <p:sp>
        <p:nvSpPr>
          <p:cNvPr id="3" name="Content Placeholder 2"/>
          <p:cNvSpPr>
            <a:spLocks noGrp="1"/>
          </p:cNvSpPr>
          <p:nvPr>
            <p:ph idx="1"/>
          </p:nvPr>
        </p:nvSpPr>
        <p:spPr>
          <a:xfrm>
            <a:off x="304800" y="1143001"/>
            <a:ext cx="6934200" cy="4876800"/>
          </a:xfrm>
          <a:solidFill>
            <a:schemeClr val="tx1">
              <a:lumMod val="85000"/>
              <a:lumOff val="15000"/>
            </a:schemeClr>
          </a:solidFill>
        </p:spPr>
        <p:txBody>
          <a:bodyPr/>
          <a:lstStyle/>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stdio.h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conio.h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a:solidFill>
                  <a:srgbClr val="DCDCAA"/>
                </a:solidFill>
                <a:latin typeface="Consolas" panose="020B0609020204030204" pitchFamily="49" charset="0"/>
              </a:rPr>
              <a:t>main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long</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S</a:t>
            </a:r>
            <a:r>
              <a:rPr lang="en-US" sz="2400" dirty="0">
                <a:solidFill>
                  <a:srgbClr val="D4D4D4"/>
                </a:solidFill>
                <a:latin typeface="Consolas" panose="020B0609020204030204" pitchFamily="49" charset="0"/>
              </a:rPr>
              <a:t> = </a:t>
            </a:r>
            <a:r>
              <a:rPr lang="en-US" sz="2400" dirty="0">
                <a:solidFill>
                  <a:srgbClr val="B5CEA8"/>
                </a:solidFill>
                <a:latin typeface="Consolas" panose="020B0609020204030204" pitchFamily="49" charset="0"/>
              </a:rPr>
              <a:t>0</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569CD6"/>
                </a:solidFill>
                <a:latin typeface="Consolas" panose="020B0609020204030204" pitchFamily="49" charset="0"/>
              </a:rPr>
              <a:t>int</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err="1">
                <a:solidFill>
                  <a:srgbClr val="CE9178"/>
                </a:solidFill>
                <a:latin typeface="Consolas" panose="020B0609020204030204" pitchFamily="49" charset="0"/>
              </a:rPr>
              <a:t>Nhap</a:t>
            </a:r>
            <a:r>
              <a:rPr lang="en-US" sz="2400" dirty="0">
                <a:solidFill>
                  <a:srgbClr val="CE9178"/>
                </a:solidFill>
                <a:latin typeface="Consolas" panose="020B0609020204030204" pitchFamily="49" charset="0"/>
              </a:rPr>
              <a:t> n : "</a:t>
            </a: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scanf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9CDCFE"/>
                </a:solidFill>
                <a:latin typeface="Consolas" panose="020B0609020204030204" pitchFamily="49" charset="0"/>
              </a:rPr>
              <a:t>%</a:t>
            </a:r>
            <a:r>
              <a:rPr lang="en-US" sz="2400" dirty="0" err="1">
                <a:solidFill>
                  <a:srgbClr val="9CDCFE"/>
                </a:solidFill>
                <a:latin typeface="Consolas" panose="020B0609020204030204" pitchFamily="49" charset="0"/>
              </a:rPr>
              <a:t>d</a:t>
            </a:r>
            <a:r>
              <a:rPr lang="en-US" sz="2400" dirty="0" err="1">
                <a:solidFill>
                  <a:srgbClr val="CE9178"/>
                </a:solidFill>
                <a:latin typeface="Consolas" panose="020B0609020204030204" pitchFamily="49" charset="0"/>
              </a:rPr>
              <a:t>"</a:t>
            </a:r>
            <a:r>
              <a:rPr lang="en-US" sz="2400" dirty="0" err="1">
                <a:solidFill>
                  <a:srgbClr val="D4D4D4"/>
                </a:solidFill>
                <a:latin typeface="Consolas" panose="020B0609020204030204" pitchFamily="49" charset="0"/>
              </a:rPr>
              <a:t>,&amp;</a:t>
            </a:r>
            <a:r>
              <a:rPr lang="en-US" sz="2400" dirty="0" err="1">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while</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 &gt; </a:t>
            </a:r>
            <a:r>
              <a:rPr lang="en-US" sz="2400" dirty="0">
                <a:solidFill>
                  <a:srgbClr val="B5CEA8"/>
                </a:solidFill>
                <a:latin typeface="Consolas" panose="020B0609020204030204" pitchFamily="49" charset="0"/>
              </a:rPr>
              <a:t>0</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S</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S</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 - </a:t>
            </a:r>
            <a:r>
              <a:rPr lang="en-US" sz="2400" dirty="0">
                <a:solidFill>
                  <a:srgbClr val="B5CEA8"/>
                </a:solidFill>
                <a:latin typeface="Consolas" panose="020B0609020204030204" pitchFamily="49" charset="0"/>
              </a:rPr>
              <a:t>1</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err="1">
                <a:solidFill>
                  <a:srgbClr val="CE9178"/>
                </a:solidFill>
                <a:latin typeface="Consolas" panose="020B0609020204030204" pitchFamily="49" charset="0"/>
              </a:rPr>
              <a:t>Ket</a:t>
            </a:r>
            <a:r>
              <a:rPr lang="en-US" sz="2400" dirty="0">
                <a:solidFill>
                  <a:srgbClr val="CE9178"/>
                </a:solidFill>
                <a:latin typeface="Consolas" panose="020B0609020204030204" pitchFamily="49" charset="0"/>
              </a:rPr>
              <a:t> qua </a:t>
            </a:r>
            <a:r>
              <a:rPr lang="en-US" sz="2400" dirty="0" err="1">
                <a:solidFill>
                  <a:srgbClr val="CE9178"/>
                </a:solidFill>
                <a:latin typeface="Consolas" panose="020B0609020204030204" pitchFamily="49" charset="0"/>
              </a:rPr>
              <a:t>là</a:t>
            </a:r>
            <a:r>
              <a:rPr lang="en-US" sz="2400" dirty="0">
                <a:solidFill>
                  <a:srgbClr val="CE9178"/>
                </a:solidFill>
                <a:latin typeface="Consolas" panose="020B0609020204030204" pitchFamily="49" charset="0"/>
              </a:rPr>
              <a:t> </a:t>
            </a:r>
            <a:r>
              <a:rPr lang="en-US" sz="2400" dirty="0">
                <a:solidFill>
                  <a:srgbClr val="9CDCFE"/>
                </a:solidFill>
                <a:latin typeface="Consolas" panose="020B0609020204030204" pitchFamily="49" charset="0"/>
              </a:rPr>
              <a:t>%</a:t>
            </a:r>
            <a:r>
              <a:rPr lang="en-US" sz="2400" dirty="0" err="1">
                <a:solidFill>
                  <a:srgbClr val="9CDCFE"/>
                </a:solidFill>
                <a:latin typeface="Consolas" panose="020B0609020204030204" pitchFamily="49" charset="0"/>
              </a:rPr>
              <a:t>ld</a:t>
            </a:r>
            <a:r>
              <a:rPr lang="en-US" sz="2400" dirty="0">
                <a:solidFill>
                  <a:srgbClr val="CE9178"/>
                </a:solidFill>
                <a:latin typeface="Consolas" panose="020B0609020204030204" pitchFamily="49" charset="0"/>
              </a:rPr>
              <a:t> "</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S</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getch</a:t>
            </a:r>
            <a:r>
              <a:rPr lang="en-US" sz="2400" dirty="0">
                <a:solidFill>
                  <a:srgbClr val="D4D4D4"/>
                </a:solidFill>
                <a:latin typeface="Consolas" panose="020B0609020204030204" pitchFamily="49" charset="0"/>
              </a:rPr>
              <a:t>();</a:t>
            </a:r>
          </a:p>
          <a:p>
            <a:pPr marL="0" indent="0">
              <a:lnSpc>
                <a:spcPct val="100000"/>
              </a:lnSpc>
              <a:buNone/>
            </a:pPr>
            <a:r>
              <a:rPr lang="en-US" sz="2400" dirty="0" smtClean="0">
                <a:solidFill>
                  <a:srgbClr val="D4D4D4"/>
                </a:solidFill>
                <a:latin typeface="Consolas" panose="020B0609020204030204" pitchFamily="49" charset="0"/>
              </a:rPr>
              <a:t>}</a:t>
            </a:r>
            <a:endParaRPr lang="en-US" sz="2400" dirty="0">
              <a:solidFill>
                <a:srgbClr val="D4D4D4"/>
              </a:solidFill>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163</a:t>
            </a:fld>
            <a:endParaRPr lang="en-US" dirty="0"/>
          </a:p>
        </p:txBody>
      </p:sp>
      <p:pic>
        <p:nvPicPr>
          <p:cNvPr id="5" name="Picture 4"/>
          <p:cNvPicPr>
            <a:picLocks noChangeAspect="1"/>
          </p:cNvPicPr>
          <p:nvPr/>
        </p:nvPicPr>
        <p:blipFill>
          <a:blip r:embed="rId2"/>
          <a:stretch>
            <a:fillRect/>
          </a:stretch>
        </p:blipFill>
        <p:spPr>
          <a:xfrm>
            <a:off x="6400800" y="5029200"/>
            <a:ext cx="4364736" cy="1219200"/>
          </a:xfrm>
          <a:prstGeom prst="rect">
            <a:avLst/>
          </a:prstGeom>
          <a:ln>
            <a:solidFill>
              <a:schemeClr val="bg1"/>
            </a:solidFill>
          </a:ln>
        </p:spPr>
      </p:pic>
    </p:spTree>
    <p:extLst>
      <p:ext uri="{BB962C8B-B14F-4D97-AF65-F5344CB8AC3E}">
        <p14:creationId xmlns:p14="http://schemas.microsoft.com/office/powerpoint/2010/main" val="385308163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2: Cho </a:t>
            </a:r>
            <a:r>
              <a:rPr lang="en-US" dirty="0" err="1" smtClean="0"/>
              <a:t>biết</a:t>
            </a:r>
            <a:r>
              <a:rPr lang="en-US" dirty="0" smtClean="0"/>
              <a:t> </a:t>
            </a:r>
            <a:r>
              <a:rPr lang="en-US" dirty="0" err="1" smtClean="0"/>
              <a:t>kế</a:t>
            </a:r>
            <a:r>
              <a:rPr lang="en-US" dirty="0" smtClean="0"/>
              <a:t> </a:t>
            </a:r>
            <a:r>
              <a:rPr lang="en-US" dirty="0" err="1" smtClean="0"/>
              <a:t>quả</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chương</a:t>
            </a:r>
            <a:r>
              <a:rPr lang="en-US" dirty="0" smtClean="0"/>
              <a:t> </a:t>
            </a:r>
            <a:r>
              <a:rPr lang="en-US" dirty="0" err="1" smtClean="0"/>
              <a:t>trình</a:t>
            </a:r>
            <a:endParaRPr lang="en-US" dirty="0"/>
          </a:p>
        </p:txBody>
      </p:sp>
      <p:sp>
        <p:nvSpPr>
          <p:cNvPr id="3" name="Content Placeholder 2"/>
          <p:cNvSpPr>
            <a:spLocks noGrp="1"/>
          </p:cNvSpPr>
          <p:nvPr>
            <p:ph idx="1"/>
          </p:nvPr>
        </p:nvSpPr>
        <p:spPr>
          <a:xfrm>
            <a:off x="304800" y="1143000"/>
            <a:ext cx="7162800" cy="5333999"/>
          </a:xfrm>
          <a:solidFill>
            <a:schemeClr val="tx1">
              <a:lumMod val="85000"/>
              <a:lumOff val="15000"/>
            </a:schemeClr>
          </a:solidFill>
        </p:spPr>
        <p:txBody>
          <a:bodyPr/>
          <a:lstStyle/>
          <a:p>
            <a:pPr marL="0" indent="0">
              <a:lnSpc>
                <a:spcPct val="100000"/>
              </a:lnSpc>
              <a:buNone/>
            </a:pPr>
            <a:r>
              <a:rPr lang="en-US" dirty="0">
                <a:solidFill>
                  <a:srgbClr val="C586C0"/>
                </a:solidFill>
                <a:latin typeface="Consolas" panose="020B0609020204030204" pitchFamily="49" charset="0"/>
              </a:rPr>
              <a:t>#include</a:t>
            </a:r>
            <a:r>
              <a:rPr lang="en-US" dirty="0">
                <a:solidFill>
                  <a:srgbClr val="569CD6"/>
                </a:solidFill>
                <a:latin typeface="Consolas" panose="020B0609020204030204" pitchFamily="49" charset="0"/>
              </a:rPr>
              <a:t> </a:t>
            </a:r>
            <a:r>
              <a:rPr lang="en-US" dirty="0">
                <a:solidFill>
                  <a:srgbClr val="CE9178"/>
                </a:solidFill>
                <a:latin typeface="Consolas" panose="020B0609020204030204" pitchFamily="49" charset="0"/>
              </a:rPr>
              <a:t>&lt;</a:t>
            </a:r>
            <a:r>
              <a:rPr lang="en-US" dirty="0" err="1">
                <a:solidFill>
                  <a:srgbClr val="CE9178"/>
                </a:solidFill>
                <a:latin typeface="Consolas" panose="020B0609020204030204" pitchFamily="49" charset="0"/>
              </a:rPr>
              <a:t>stdio.h</a:t>
            </a:r>
            <a:r>
              <a:rPr lang="en-US" dirty="0">
                <a:solidFill>
                  <a:srgbClr val="CE9178"/>
                </a:solidFill>
                <a:latin typeface="Consolas" panose="020B0609020204030204" pitchFamily="49" charset="0"/>
              </a:rPr>
              <a:t>&gt;</a:t>
            </a:r>
            <a:endParaRPr lang="en-US" dirty="0">
              <a:solidFill>
                <a:srgbClr val="D4D4D4"/>
              </a:solidFill>
              <a:latin typeface="Consolas" panose="020B0609020204030204" pitchFamily="49" charset="0"/>
            </a:endParaRPr>
          </a:p>
          <a:p>
            <a:pPr marL="0" indent="0">
              <a:lnSpc>
                <a:spcPct val="100000"/>
              </a:lnSpc>
              <a:buNone/>
            </a:pPr>
            <a:r>
              <a:rPr lang="en-US" dirty="0">
                <a:solidFill>
                  <a:srgbClr val="C586C0"/>
                </a:solidFill>
                <a:latin typeface="Consolas" panose="020B0609020204030204" pitchFamily="49" charset="0"/>
              </a:rPr>
              <a:t>#include</a:t>
            </a:r>
            <a:r>
              <a:rPr lang="en-US" dirty="0">
                <a:solidFill>
                  <a:srgbClr val="569CD6"/>
                </a:solidFill>
                <a:latin typeface="Consolas" panose="020B0609020204030204" pitchFamily="49" charset="0"/>
              </a:rPr>
              <a:t> </a:t>
            </a:r>
            <a:r>
              <a:rPr lang="en-US" dirty="0">
                <a:solidFill>
                  <a:srgbClr val="CE9178"/>
                </a:solidFill>
                <a:latin typeface="Consolas" panose="020B0609020204030204" pitchFamily="49" charset="0"/>
              </a:rPr>
              <a:t>&lt;</a:t>
            </a:r>
            <a:r>
              <a:rPr lang="en-US" dirty="0" err="1">
                <a:solidFill>
                  <a:srgbClr val="CE9178"/>
                </a:solidFill>
                <a:latin typeface="Consolas" panose="020B0609020204030204" pitchFamily="49" charset="0"/>
              </a:rPr>
              <a:t>conio.h</a:t>
            </a:r>
            <a:r>
              <a:rPr lang="en-US" dirty="0">
                <a:solidFill>
                  <a:srgbClr val="CE9178"/>
                </a:solidFill>
                <a:latin typeface="Consolas" panose="020B0609020204030204" pitchFamily="49" charset="0"/>
              </a:rPr>
              <a:t>&gt;</a:t>
            </a:r>
            <a:endParaRPr lang="en-US" dirty="0">
              <a:solidFill>
                <a:srgbClr val="D4D4D4"/>
              </a:solidFill>
              <a:latin typeface="Consolas" panose="020B0609020204030204" pitchFamily="49" charset="0"/>
            </a:endParaRPr>
          </a:p>
          <a:p>
            <a:pPr marL="0" indent="0">
              <a:lnSpc>
                <a:spcPct val="100000"/>
              </a:lnSpc>
              <a:buNone/>
            </a:pPr>
            <a:r>
              <a:rPr lang="en-US" dirty="0">
                <a:solidFill>
                  <a:srgbClr val="569CD6"/>
                </a:solidFill>
                <a:latin typeface="Consolas" panose="020B0609020204030204" pitchFamily="49" charset="0"/>
              </a:rPr>
              <a:t>void</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main</a:t>
            </a:r>
            <a:r>
              <a:rPr lang="en-US" dirty="0">
                <a:solidFill>
                  <a:srgbClr val="D4D4D4"/>
                </a:solidFill>
                <a:latin typeface="Consolas" panose="020B0609020204030204" pitchFamily="49" charset="0"/>
              </a:rPr>
              <a:t>() {</a:t>
            </a:r>
          </a:p>
          <a:p>
            <a:pPr marL="0" indent="0">
              <a:lnSpc>
                <a:spcPct val="100000"/>
              </a:lnSpc>
              <a:buNone/>
            </a:pPr>
            <a:r>
              <a:rPr lang="en-US" dirty="0">
                <a:solidFill>
                  <a:srgbClr val="D4D4D4"/>
                </a:solidFill>
                <a:latin typeface="Consolas" panose="020B0609020204030204" pitchFamily="49" charset="0"/>
              </a:rPr>
              <a:t>    </a:t>
            </a:r>
            <a:r>
              <a:rPr lang="en-US" dirty="0" err="1">
                <a:solidFill>
                  <a:srgbClr val="569CD6"/>
                </a:solidFill>
                <a:latin typeface="Consolas" panose="020B0609020204030204" pitchFamily="49" charset="0"/>
              </a:rPr>
              <a:t>int</a:t>
            </a:r>
            <a:r>
              <a:rPr lang="en-US" dirty="0">
                <a:solidFill>
                  <a:srgbClr val="D4D4D4"/>
                </a:solidFill>
                <a:latin typeface="Consolas" panose="020B0609020204030204" pitchFamily="49" charset="0"/>
              </a:rPr>
              <a:t> </a:t>
            </a:r>
            <a:r>
              <a:rPr lang="en-US" dirty="0" err="1">
                <a:solidFill>
                  <a:srgbClr val="9CDCFE"/>
                </a:solidFill>
                <a:latin typeface="Consolas" panose="020B0609020204030204" pitchFamily="49" charset="0"/>
              </a:rPr>
              <a:t>i</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3</a:t>
            </a:r>
            <a:r>
              <a:rPr lang="en-US" dirty="0">
                <a:solidFill>
                  <a:srgbClr val="D4D4D4"/>
                </a:solidFill>
                <a:latin typeface="Consolas" panose="020B0609020204030204" pitchFamily="49" charset="0"/>
              </a:rPr>
              <a:t>;</a:t>
            </a:r>
          </a:p>
          <a:p>
            <a:pPr marL="0" indent="0">
              <a:lnSpc>
                <a:spcPct val="100000"/>
              </a:lnSpc>
              <a:buNone/>
            </a:pPr>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while</a:t>
            </a:r>
            <a:r>
              <a:rPr lang="en-US" dirty="0">
                <a:solidFill>
                  <a:srgbClr val="D4D4D4"/>
                </a:solidFill>
                <a:latin typeface="Consolas" panose="020B0609020204030204" pitchFamily="49" charset="0"/>
              </a:rPr>
              <a:t> (</a:t>
            </a:r>
            <a:r>
              <a:rPr lang="en-US" dirty="0" err="1">
                <a:solidFill>
                  <a:srgbClr val="9CDCFE"/>
                </a:solidFill>
                <a:latin typeface="Consolas" panose="020B0609020204030204" pitchFamily="49" charset="0"/>
              </a:rPr>
              <a:t>i</a:t>
            </a:r>
            <a:r>
              <a:rPr lang="en-US" dirty="0">
                <a:solidFill>
                  <a:srgbClr val="D4D4D4"/>
                </a:solidFill>
                <a:latin typeface="Consolas" panose="020B0609020204030204" pitchFamily="49" charset="0"/>
              </a:rPr>
              <a:t> &gt; </a:t>
            </a:r>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a:t>
            </a:r>
          </a:p>
          <a:p>
            <a:pPr marL="0" indent="0">
              <a:lnSpc>
                <a:spcPct val="100000"/>
              </a:lnSpc>
              <a:buNone/>
            </a:pPr>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if</a:t>
            </a:r>
            <a:r>
              <a:rPr lang="en-US" dirty="0">
                <a:solidFill>
                  <a:srgbClr val="D4D4D4"/>
                </a:solidFill>
                <a:latin typeface="Consolas" panose="020B0609020204030204" pitchFamily="49" charset="0"/>
              </a:rPr>
              <a:t>(</a:t>
            </a:r>
            <a:r>
              <a:rPr lang="en-US" dirty="0" err="1">
                <a:solidFill>
                  <a:srgbClr val="9CDCFE"/>
                </a:solidFill>
                <a:latin typeface="Consolas" panose="020B0609020204030204" pitchFamily="49" charset="0"/>
              </a:rPr>
              <a:t>i</a:t>
            </a:r>
            <a:r>
              <a:rPr lang="en-US" dirty="0">
                <a:solidFill>
                  <a:srgbClr val="D4D4D4"/>
                </a:solidFill>
                <a:latin typeface="Consolas" panose="020B0609020204030204" pitchFamily="49" charset="0"/>
              </a:rPr>
              <a:t> % </a:t>
            </a:r>
            <a:r>
              <a:rPr lang="en-US" dirty="0" smtClean="0">
                <a:solidFill>
                  <a:srgbClr val="B5CEA8"/>
                </a:solidFill>
                <a:latin typeface="Consolas" panose="020B0609020204030204" pitchFamily="49" charset="0"/>
              </a:rPr>
              <a:t>2 </a:t>
            </a:r>
            <a:r>
              <a:rPr lang="en-US" dirty="0" smtClean="0">
                <a:solidFill>
                  <a:srgbClr val="D4D4D4"/>
                </a:solidFill>
                <a:latin typeface="Consolas" panose="020B0609020204030204" pitchFamily="49" charset="0"/>
              </a:rPr>
              <a:t>== </a:t>
            </a:r>
            <a:r>
              <a:rPr lang="en-US" dirty="0" smtClean="0">
                <a:solidFill>
                  <a:srgbClr val="B5CEA8"/>
                </a:solidFill>
                <a:latin typeface="Consolas" panose="020B0609020204030204" pitchFamily="49" charset="0"/>
              </a:rPr>
              <a:t>0</a:t>
            </a:r>
            <a:r>
              <a:rPr lang="en-US" dirty="0">
                <a:solidFill>
                  <a:srgbClr val="D4D4D4"/>
                </a:solidFill>
                <a:latin typeface="Consolas" panose="020B0609020204030204" pitchFamily="49" charset="0"/>
              </a:rPr>
              <a:t>) </a:t>
            </a:r>
            <a:r>
              <a:rPr lang="en-US" dirty="0" err="1">
                <a:solidFill>
                  <a:srgbClr val="9CDCFE"/>
                </a:solidFill>
                <a:latin typeface="Consolas" panose="020B0609020204030204" pitchFamily="49" charset="0"/>
              </a:rPr>
              <a:t>i</a:t>
            </a:r>
            <a:r>
              <a:rPr lang="en-US" dirty="0">
                <a:solidFill>
                  <a:srgbClr val="D4D4D4"/>
                </a:solidFill>
                <a:latin typeface="Consolas" panose="020B0609020204030204" pitchFamily="49" charset="0"/>
              </a:rPr>
              <a:t> = </a:t>
            </a:r>
            <a:r>
              <a:rPr lang="en-US" dirty="0" err="1">
                <a:solidFill>
                  <a:srgbClr val="9CDCFE"/>
                </a:solidFill>
                <a:latin typeface="Consolas" panose="020B0609020204030204" pitchFamily="49" charset="0"/>
              </a:rPr>
              <a:t>i</a:t>
            </a:r>
            <a:r>
              <a:rPr lang="en-US" dirty="0">
                <a:solidFill>
                  <a:srgbClr val="D4D4D4"/>
                </a:solidFill>
                <a:latin typeface="Consolas" panose="020B0609020204030204" pitchFamily="49" charset="0"/>
              </a:rPr>
              <a:t> / </a:t>
            </a:r>
            <a:r>
              <a:rPr lang="en-US" dirty="0">
                <a:solidFill>
                  <a:srgbClr val="B5CEA8"/>
                </a:solidFill>
                <a:latin typeface="Consolas" panose="020B0609020204030204" pitchFamily="49" charset="0"/>
              </a:rPr>
              <a:t>2</a:t>
            </a:r>
            <a:r>
              <a:rPr lang="en-US" dirty="0">
                <a:solidFill>
                  <a:srgbClr val="D4D4D4"/>
                </a:solidFill>
                <a:latin typeface="Consolas" panose="020B0609020204030204" pitchFamily="49" charset="0"/>
              </a:rPr>
              <a:t>;</a:t>
            </a:r>
          </a:p>
          <a:p>
            <a:pPr marL="0" indent="0">
              <a:lnSpc>
                <a:spcPct val="100000"/>
              </a:lnSpc>
              <a:buNone/>
            </a:pPr>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else</a:t>
            </a:r>
            <a:r>
              <a:rPr lang="en-US" dirty="0">
                <a:solidFill>
                  <a:srgbClr val="D4D4D4"/>
                </a:solidFill>
                <a:latin typeface="Consolas" panose="020B0609020204030204" pitchFamily="49" charset="0"/>
              </a:rPr>
              <a:t> </a:t>
            </a:r>
            <a:r>
              <a:rPr lang="en-US" dirty="0" err="1">
                <a:solidFill>
                  <a:srgbClr val="9CDCFE"/>
                </a:solidFill>
                <a:latin typeface="Consolas" panose="020B0609020204030204" pitchFamily="49" charset="0"/>
              </a:rPr>
              <a:t>i</a:t>
            </a:r>
            <a:r>
              <a:rPr lang="en-US" dirty="0">
                <a:solidFill>
                  <a:srgbClr val="D4D4D4"/>
                </a:solidFill>
                <a:latin typeface="Consolas" panose="020B0609020204030204" pitchFamily="49" charset="0"/>
              </a:rPr>
              <a:t> = </a:t>
            </a:r>
            <a:r>
              <a:rPr lang="en-US" dirty="0" err="1">
                <a:solidFill>
                  <a:srgbClr val="9CDCFE"/>
                </a:solidFill>
                <a:latin typeface="Consolas" panose="020B0609020204030204" pitchFamily="49" charset="0"/>
              </a:rPr>
              <a:t>i</a:t>
            </a:r>
            <a:r>
              <a:rPr lang="en-US" dirty="0">
                <a:solidFill>
                  <a:srgbClr val="D4D4D4"/>
                </a:solidFill>
                <a:latin typeface="Consolas" panose="020B0609020204030204" pitchFamily="49" charset="0"/>
              </a:rPr>
              <a:t> * </a:t>
            </a:r>
            <a:r>
              <a:rPr lang="en-US" dirty="0">
                <a:solidFill>
                  <a:srgbClr val="B5CEA8"/>
                </a:solidFill>
                <a:latin typeface="Consolas" panose="020B0609020204030204" pitchFamily="49" charset="0"/>
              </a:rPr>
              <a:t>3</a:t>
            </a:r>
            <a:r>
              <a:rPr lang="en-US" dirty="0">
                <a:solidFill>
                  <a:srgbClr val="D4D4D4"/>
                </a:solidFill>
                <a:latin typeface="Consolas" panose="020B0609020204030204" pitchFamily="49" charset="0"/>
              </a:rPr>
              <a:t> + </a:t>
            </a:r>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a:t>
            </a:r>
          </a:p>
          <a:p>
            <a:pPr marL="0" indent="0">
              <a:lnSpc>
                <a:spcPct val="100000"/>
              </a:lnSpc>
              <a:buNone/>
            </a:pPr>
            <a:r>
              <a:rPr lang="en-US" dirty="0">
                <a:solidFill>
                  <a:srgbClr val="D4D4D4"/>
                </a:solidFill>
                <a:latin typeface="Consolas" panose="020B0609020204030204" pitchFamily="49" charset="0"/>
              </a:rPr>
              <a:t>        </a:t>
            </a:r>
            <a:r>
              <a:rPr lang="en-US" dirty="0" err="1">
                <a:solidFill>
                  <a:srgbClr val="DCDCAA"/>
                </a:solidFill>
                <a:latin typeface="Consolas" panose="020B0609020204030204" pitchFamily="49" charset="0"/>
              </a:rPr>
              <a:t>printf</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a:t>
            </a:r>
            <a:r>
              <a:rPr lang="en-US" dirty="0">
                <a:solidFill>
                  <a:srgbClr val="9CDCFE"/>
                </a:solidFill>
                <a:latin typeface="Consolas" panose="020B0609020204030204" pitchFamily="49" charset="0"/>
              </a:rPr>
              <a:t>%4d</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i</a:t>
            </a:r>
            <a:r>
              <a:rPr lang="en-US" dirty="0">
                <a:solidFill>
                  <a:srgbClr val="D4D4D4"/>
                </a:solidFill>
                <a:latin typeface="Consolas" panose="020B0609020204030204" pitchFamily="49" charset="0"/>
              </a:rPr>
              <a:t>);</a:t>
            </a:r>
          </a:p>
          <a:p>
            <a:pPr marL="0" indent="0">
              <a:lnSpc>
                <a:spcPct val="100000"/>
              </a:lnSpc>
              <a:buNone/>
            </a:pPr>
            <a:r>
              <a:rPr lang="en-US" dirty="0">
                <a:solidFill>
                  <a:srgbClr val="D4D4D4"/>
                </a:solidFill>
                <a:latin typeface="Consolas" panose="020B0609020204030204" pitchFamily="49" charset="0"/>
              </a:rPr>
              <a:t>    }</a:t>
            </a:r>
          </a:p>
          <a:p>
            <a:pPr marL="0" indent="0">
              <a:lnSpc>
                <a:spcPct val="100000"/>
              </a:lnSpc>
              <a:buNone/>
            </a:pPr>
            <a:r>
              <a:rPr lang="en-US" dirty="0">
                <a:solidFill>
                  <a:srgbClr val="D4D4D4"/>
                </a:solidFill>
                <a:latin typeface="Consolas" panose="020B0609020204030204" pitchFamily="49" charset="0"/>
              </a:rPr>
              <a:t>    </a:t>
            </a:r>
            <a:r>
              <a:rPr lang="en-US" dirty="0" err="1">
                <a:solidFill>
                  <a:srgbClr val="DCDCAA"/>
                </a:solidFill>
                <a:latin typeface="Consolas" panose="020B0609020204030204" pitchFamily="49" charset="0"/>
              </a:rPr>
              <a:t>getch</a:t>
            </a:r>
            <a:r>
              <a:rPr lang="en-US" dirty="0">
                <a:solidFill>
                  <a:srgbClr val="D4D4D4"/>
                </a:solidFill>
                <a:latin typeface="Consolas" panose="020B0609020204030204" pitchFamily="49" charset="0"/>
              </a:rPr>
              <a:t>();</a:t>
            </a:r>
          </a:p>
          <a:p>
            <a:pPr marL="0" indent="0">
              <a:lnSpc>
                <a:spcPct val="100000"/>
              </a:lnSpc>
              <a:buNone/>
            </a:pPr>
            <a:r>
              <a:rPr lang="en-US" dirty="0">
                <a:solidFill>
                  <a:srgbClr val="D4D4D4"/>
                </a:solidFill>
                <a:latin typeface="Consolas" panose="020B0609020204030204" pitchFamily="49" charset="0"/>
              </a:rPr>
              <a:t>}</a:t>
            </a:r>
          </a:p>
          <a:p>
            <a:pPr marL="0" indent="0">
              <a:lnSpc>
                <a:spcPct val="100000"/>
              </a:lnSpc>
              <a:buNone/>
            </a:pP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164</a:t>
            </a:fld>
            <a:endParaRPr lang="en-US" dirty="0"/>
          </a:p>
        </p:txBody>
      </p:sp>
      <p:pic>
        <p:nvPicPr>
          <p:cNvPr id="5" name="Picture 4"/>
          <p:cNvPicPr>
            <a:picLocks noChangeAspect="1"/>
          </p:cNvPicPr>
          <p:nvPr/>
        </p:nvPicPr>
        <p:blipFill>
          <a:blip r:embed="rId2"/>
          <a:stretch>
            <a:fillRect/>
          </a:stretch>
        </p:blipFill>
        <p:spPr>
          <a:xfrm>
            <a:off x="5867400" y="5334000"/>
            <a:ext cx="6124908" cy="685800"/>
          </a:xfrm>
          <a:prstGeom prst="rect">
            <a:avLst/>
          </a:prstGeom>
          <a:ln>
            <a:solidFill>
              <a:schemeClr val="bg1"/>
            </a:solidFill>
          </a:ln>
        </p:spPr>
      </p:pic>
    </p:spTree>
    <p:extLst>
      <p:ext uri="{BB962C8B-B14F-4D97-AF65-F5344CB8AC3E}">
        <p14:creationId xmlns:p14="http://schemas.microsoft.com/office/powerpoint/2010/main" val="349066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11811000" cy="563562"/>
          </a:xfrm>
        </p:spPr>
        <p:txBody>
          <a:bodyPr/>
          <a:lstStyle/>
          <a:p>
            <a:r>
              <a:rPr lang="en-US" dirty="0" err="1" smtClean="0"/>
              <a:t>Ví</a:t>
            </a:r>
            <a:r>
              <a:rPr lang="en-US" dirty="0" smtClean="0"/>
              <a:t> </a:t>
            </a:r>
            <a:r>
              <a:rPr lang="en-US" dirty="0" err="1" smtClean="0"/>
              <a:t>dụ</a:t>
            </a:r>
            <a:r>
              <a:rPr lang="en-US" dirty="0" smtClean="0"/>
              <a:t> 3: </a:t>
            </a:r>
            <a:r>
              <a:rPr lang="en-US" sz="3200" dirty="0" err="1" smtClean="0"/>
              <a:t>Nhập</a:t>
            </a:r>
            <a:r>
              <a:rPr lang="en-US" sz="3200" dirty="0" smtClean="0"/>
              <a:t> </a:t>
            </a:r>
            <a:r>
              <a:rPr lang="en-US" sz="3200" dirty="0" err="1" smtClean="0"/>
              <a:t>chuỗi</a:t>
            </a:r>
            <a:r>
              <a:rPr lang="en-US" sz="3200" dirty="0" smtClean="0"/>
              <a:t> </a:t>
            </a:r>
            <a:r>
              <a:rPr lang="en-US" sz="3200" dirty="0" err="1" smtClean="0"/>
              <a:t>và</a:t>
            </a:r>
            <a:r>
              <a:rPr lang="en-US" sz="3200" dirty="0" smtClean="0"/>
              <a:t> </a:t>
            </a:r>
            <a:r>
              <a:rPr lang="en-US" sz="3200" dirty="0" err="1" smtClean="0"/>
              <a:t>đếm</a:t>
            </a:r>
            <a:r>
              <a:rPr lang="en-US" sz="3200" dirty="0" smtClean="0"/>
              <a:t> </a:t>
            </a:r>
            <a:r>
              <a:rPr lang="en-US" sz="3200" dirty="0" err="1" smtClean="0"/>
              <a:t>nguyên</a:t>
            </a:r>
            <a:r>
              <a:rPr lang="en-US" sz="3200" dirty="0" smtClean="0"/>
              <a:t>, </a:t>
            </a:r>
            <a:r>
              <a:rPr lang="en-US" sz="3200" dirty="0" err="1" smtClean="0"/>
              <a:t>phụ</a:t>
            </a:r>
            <a:r>
              <a:rPr lang="en-US" sz="3200" dirty="0" smtClean="0"/>
              <a:t> </a:t>
            </a:r>
            <a:r>
              <a:rPr lang="en-US" sz="3200" dirty="0" err="1" smtClean="0"/>
              <a:t>âm</a:t>
            </a:r>
            <a:r>
              <a:rPr lang="en-US" sz="3200" dirty="0" smtClean="0"/>
              <a:t>, </a:t>
            </a:r>
            <a:r>
              <a:rPr lang="en-US" sz="3200" dirty="0" err="1" smtClean="0"/>
              <a:t>khoảng</a:t>
            </a:r>
            <a:r>
              <a:rPr lang="en-US" sz="3200" dirty="0" smtClean="0"/>
              <a:t> </a:t>
            </a:r>
            <a:r>
              <a:rPr lang="en-US" sz="3200" dirty="0" err="1" smtClean="0"/>
              <a:t>trắng</a:t>
            </a:r>
            <a:endParaRPr lang="en-US" dirty="0"/>
          </a:p>
        </p:txBody>
      </p:sp>
      <p:sp>
        <p:nvSpPr>
          <p:cNvPr id="3" name="Content Placeholder 2"/>
          <p:cNvSpPr>
            <a:spLocks noGrp="1"/>
          </p:cNvSpPr>
          <p:nvPr>
            <p:ph idx="1"/>
          </p:nvPr>
        </p:nvSpPr>
        <p:spPr>
          <a:xfrm>
            <a:off x="304800" y="1143001"/>
            <a:ext cx="10896600" cy="5029200"/>
          </a:xfrm>
          <a:solidFill>
            <a:schemeClr val="tx1">
              <a:lumMod val="85000"/>
              <a:lumOff val="15000"/>
            </a:schemeClr>
          </a:solidFill>
        </p:spPr>
        <p:txBody>
          <a:bodyPr/>
          <a:lstStyle/>
          <a:p>
            <a:pPr marL="0" indent="0">
              <a:lnSpc>
                <a:spcPct val="100000"/>
              </a:lnSpc>
              <a:buNone/>
            </a:pPr>
            <a:r>
              <a:rPr lang="en-US" sz="2000" dirty="0">
                <a:solidFill>
                  <a:srgbClr val="C586C0"/>
                </a:solidFill>
                <a:latin typeface="Consolas" panose="020B0609020204030204" pitchFamily="49" charset="0"/>
              </a:rPr>
              <a:t>#include</a:t>
            </a:r>
            <a:r>
              <a:rPr lang="en-US" sz="2000" dirty="0">
                <a:solidFill>
                  <a:srgbClr val="569CD6"/>
                </a:solidFill>
                <a:latin typeface="Consolas" panose="020B0609020204030204" pitchFamily="49" charset="0"/>
              </a:rPr>
              <a:t> </a:t>
            </a:r>
            <a:r>
              <a:rPr lang="en-US" sz="2000" dirty="0">
                <a:solidFill>
                  <a:srgbClr val="CE9178"/>
                </a:solidFill>
                <a:latin typeface="Consolas" panose="020B0609020204030204" pitchFamily="49" charset="0"/>
              </a:rPr>
              <a:t>&lt;</a:t>
            </a:r>
            <a:r>
              <a:rPr lang="en-US" sz="2000" dirty="0" err="1">
                <a:solidFill>
                  <a:srgbClr val="CE9178"/>
                </a:solidFill>
                <a:latin typeface="Consolas" panose="020B0609020204030204" pitchFamily="49" charset="0"/>
              </a:rPr>
              <a:t>stdio.h</a:t>
            </a:r>
            <a:r>
              <a:rPr lang="en-US" sz="2000" dirty="0">
                <a:solidFill>
                  <a:srgbClr val="CE9178"/>
                </a:solidFill>
                <a:latin typeface="Consolas" panose="020B0609020204030204" pitchFamily="49" charset="0"/>
              </a:rPr>
              <a:t>&gt;</a:t>
            </a:r>
            <a:endParaRPr lang="en-US" sz="2000" dirty="0">
              <a:solidFill>
                <a:srgbClr val="D4D4D4"/>
              </a:solidFill>
              <a:latin typeface="Consolas" panose="020B0609020204030204" pitchFamily="49" charset="0"/>
            </a:endParaRPr>
          </a:p>
          <a:p>
            <a:pPr marL="0" indent="0">
              <a:lnSpc>
                <a:spcPct val="100000"/>
              </a:lnSpc>
              <a:buNone/>
            </a:pPr>
            <a:r>
              <a:rPr lang="en-US" sz="2000" dirty="0">
                <a:solidFill>
                  <a:srgbClr val="C586C0"/>
                </a:solidFill>
                <a:latin typeface="Consolas" panose="020B0609020204030204" pitchFamily="49" charset="0"/>
              </a:rPr>
              <a:t>#include</a:t>
            </a:r>
            <a:r>
              <a:rPr lang="en-US" sz="2000" dirty="0">
                <a:solidFill>
                  <a:srgbClr val="569CD6"/>
                </a:solidFill>
                <a:latin typeface="Consolas" panose="020B0609020204030204" pitchFamily="49" charset="0"/>
              </a:rPr>
              <a:t> </a:t>
            </a:r>
            <a:r>
              <a:rPr lang="en-US" sz="2000" dirty="0">
                <a:solidFill>
                  <a:srgbClr val="CE9178"/>
                </a:solidFill>
                <a:latin typeface="Consolas" panose="020B0609020204030204" pitchFamily="49" charset="0"/>
              </a:rPr>
              <a:t>&lt;</a:t>
            </a:r>
            <a:r>
              <a:rPr lang="en-US" sz="2000" dirty="0" err="1">
                <a:solidFill>
                  <a:srgbClr val="CE9178"/>
                </a:solidFill>
                <a:latin typeface="Consolas" panose="020B0609020204030204" pitchFamily="49" charset="0"/>
              </a:rPr>
              <a:t>conio.h</a:t>
            </a:r>
            <a:r>
              <a:rPr lang="en-US" sz="2000" dirty="0">
                <a:solidFill>
                  <a:srgbClr val="CE9178"/>
                </a:solidFill>
                <a:latin typeface="Consolas" panose="020B0609020204030204" pitchFamily="49" charset="0"/>
              </a:rPr>
              <a:t>&gt;</a:t>
            </a:r>
            <a:endParaRPr lang="en-US" sz="2000" dirty="0">
              <a:solidFill>
                <a:srgbClr val="D4D4D4"/>
              </a:solidFill>
              <a:latin typeface="Consolas" panose="020B0609020204030204" pitchFamily="49" charset="0"/>
            </a:endParaRPr>
          </a:p>
          <a:p>
            <a:pPr marL="0" indent="0">
              <a:lnSpc>
                <a:spcPct val="100000"/>
              </a:lnSpc>
              <a:buNone/>
            </a:pPr>
            <a:r>
              <a:rPr lang="en-US" sz="2000" dirty="0">
                <a:solidFill>
                  <a:srgbClr val="569CD6"/>
                </a:solidFill>
                <a:latin typeface="Consolas" panose="020B0609020204030204" pitchFamily="49" charset="0"/>
              </a:rPr>
              <a:t>void</a:t>
            </a:r>
            <a:r>
              <a:rPr lang="en-US" sz="2000" dirty="0">
                <a:solidFill>
                  <a:srgbClr val="D4D4D4"/>
                </a:solidFill>
                <a:latin typeface="Consolas" panose="020B0609020204030204" pitchFamily="49" charset="0"/>
              </a:rPr>
              <a:t> </a:t>
            </a:r>
            <a:r>
              <a:rPr lang="en-US" sz="2000" dirty="0">
                <a:solidFill>
                  <a:srgbClr val="DCDCAA"/>
                </a:solidFill>
                <a:latin typeface="Consolas" panose="020B0609020204030204" pitchFamily="49" charset="0"/>
              </a:rPr>
              <a:t>main</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err="1">
                <a:solidFill>
                  <a:srgbClr val="569CD6"/>
                </a:solidFill>
                <a:latin typeface="Consolas" panose="020B0609020204030204" pitchFamily="49" charset="0"/>
              </a:rPr>
              <a:t>int</a:t>
            </a:r>
            <a:r>
              <a:rPr lang="en-US" sz="2000" dirty="0">
                <a:solidFill>
                  <a:srgbClr val="D4D4D4"/>
                </a:solidFill>
                <a:latin typeface="Consolas" panose="020B0609020204030204" pitchFamily="49" charset="0"/>
              </a:rPr>
              <a:t> </a:t>
            </a:r>
            <a:r>
              <a:rPr lang="en-US" sz="2000" dirty="0" err="1">
                <a:solidFill>
                  <a:srgbClr val="9CDCFE"/>
                </a:solidFill>
                <a:latin typeface="Consolas" panose="020B0609020204030204" pitchFamily="49" charset="0"/>
              </a:rPr>
              <a:t>na</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pa</a:t>
            </a:r>
            <a:r>
              <a:rPr lang="en-US" sz="2000" dirty="0">
                <a:solidFill>
                  <a:srgbClr val="D4D4D4"/>
                </a:solidFill>
                <a:latin typeface="Consolas" panose="020B0609020204030204" pitchFamily="49" charset="0"/>
              </a:rPr>
              <a:t>, </a:t>
            </a:r>
            <a:r>
              <a:rPr lang="en-US" sz="2000" dirty="0" err="1">
                <a:solidFill>
                  <a:srgbClr val="9CDCFE"/>
                </a:solidFill>
                <a:latin typeface="Consolas" panose="020B0609020204030204" pitchFamily="49" charset="0"/>
              </a:rPr>
              <a:t>kt</a:t>
            </a:r>
            <a:r>
              <a:rPr lang="en-US" sz="2000" dirty="0">
                <a:solidFill>
                  <a:srgbClr val="D4D4D4"/>
                </a:solidFill>
                <a:latin typeface="Consolas" panose="020B0609020204030204" pitchFamily="49" charset="0"/>
              </a:rPr>
              <a:t>; </a:t>
            </a:r>
            <a:r>
              <a:rPr lang="en-US" sz="2000" dirty="0">
                <a:solidFill>
                  <a:srgbClr val="569CD6"/>
                </a:solidFill>
                <a:latin typeface="Consolas" panose="020B0609020204030204" pitchFamily="49" charset="0"/>
              </a:rPr>
              <a:t>char</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c</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err="1">
                <a:solidFill>
                  <a:srgbClr val="9CDCFE"/>
                </a:solidFill>
                <a:latin typeface="Consolas" panose="020B0609020204030204" pitchFamily="49" charset="0"/>
              </a:rPr>
              <a:t>na</a:t>
            </a:r>
            <a:r>
              <a:rPr lang="en-US" sz="2000" dirty="0">
                <a:solidFill>
                  <a:srgbClr val="D4D4D4"/>
                </a:solidFill>
                <a:latin typeface="Consolas" panose="020B0609020204030204" pitchFamily="49" charset="0"/>
              </a:rPr>
              <a:t> = </a:t>
            </a:r>
            <a:r>
              <a:rPr lang="en-US" sz="2000" dirty="0">
                <a:solidFill>
                  <a:srgbClr val="9CDCFE"/>
                </a:solidFill>
                <a:latin typeface="Consolas" panose="020B0609020204030204" pitchFamily="49" charset="0"/>
              </a:rPr>
              <a:t>pa</a:t>
            </a:r>
            <a:r>
              <a:rPr lang="en-US" sz="2000" dirty="0">
                <a:solidFill>
                  <a:srgbClr val="D4D4D4"/>
                </a:solidFill>
                <a:latin typeface="Consolas" panose="020B0609020204030204" pitchFamily="49" charset="0"/>
              </a:rPr>
              <a:t> = </a:t>
            </a:r>
            <a:r>
              <a:rPr lang="en-US" sz="2000" dirty="0" err="1">
                <a:solidFill>
                  <a:srgbClr val="9CDCFE"/>
                </a:solidFill>
                <a:latin typeface="Consolas" panose="020B0609020204030204" pitchFamily="49" charset="0"/>
              </a:rPr>
              <a:t>kt</a:t>
            </a:r>
            <a:r>
              <a:rPr lang="en-US" sz="2000" dirty="0">
                <a:solidFill>
                  <a:srgbClr val="D4D4D4"/>
                </a:solidFill>
                <a:latin typeface="Consolas" panose="020B0609020204030204" pitchFamily="49" charset="0"/>
              </a:rPr>
              <a:t> = </a:t>
            </a:r>
            <a:r>
              <a:rPr lang="en-US" sz="2000" dirty="0">
                <a:solidFill>
                  <a:srgbClr val="B5CEA8"/>
                </a:solidFill>
                <a:latin typeface="Consolas" panose="020B0609020204030204" pitchFamily="49" charset="0"/>
              </a:rPr>
              <a:t>0</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"&gt;"</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while</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c</a:t>
            </a:r>
            <a:r>
              <a:rPr lang="en-US" sz="2000" dirty="0">
                <a:solidFill>
                  <a:srgbClr val="D4D4D4"/>
                </a:solidFill>
                <a:latin typeface="Consolas" panose="020B0609020204030204" pitchFamily="49" charset="0"/>
              </a:rPr>
              <a:t>=</a:t>
            </a:r>
            <a:r>
              <a:rPr lang="en-US" sz="2000" dirty="0" err="1">
                <a:solidFill>
                  <a:srgbClr val="DCDCAA"/>
                </a:solidFill>
                <a:latin typeface="Consolas" panose="020B0609020204030204" pitchFamily="49" charset="0"/>
              </a:rPr>
              <a:t>getchar</a:t>
            </a:r>
            <a:r>
              <a:rPr lang="en-US" sz="2000" dirty="0">
                <a:solidFill>
                  <a:srgbClr val="D4D4D4"/>
                </a:solidFill>
                <a:latin typeface="Consolas" panose="020B0609020204030204" pitchFamily="49" charset="0"/>
              </a:rPr>
              <a:t>()) !=</a:t>
            </a:r>
            <a:r>
              <a:rPr lang="en-US" sz="2000" dirty="0">
                <a:solidFill>
                  <a:srgbClr val="CE9178"/>
                </a:solidFill>
                <a:latin typeface="Consolas" panose="020B0609020204030204" pitchFamily="49" charset="0"/>
              </a:rPr>
              <a:t>'</a:t>
            </a:r>
            <a:r>
              <a:rPr lang="en-US" sz="2000" dirty="0">
                <a:solidFill>
                  <a:srgbClr val="D7BA7D"/>
                </a:solidFill>
                <a:latin typeface="Consolas" panose="020B0609020204030204" pitchFamily="49" charset="0"/>
              </a:rPr>
              <a:t>\n</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switch</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c</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a:solidFill>
                  <a:srgbClr val="D4D4D4"/>
                </a:solidFill>
                <a:latin typeface="Consolas" panose="020B0609020204030204" pitchFamily="49" charset="0"/>
              </a:rPr>
              <a:t> </a:t>
            </a:r>
            <a:r>
              <a:rPr lang="en-US" sz="2000" smtClean="0">
                <a:solidFill>
                  <a:srgbClr val="D4D4D4"/>
                </a:solidFill>
                <a:latin typeface="Consolas" panose="020B0609020204030204" pitchFamily="49" charset="0"/>
              </a:rPr>
              <a:t>	</a:t>
            </a:r>
            <a:r>
              <a:rPr lang="en-US" sz="2000" smtClean="0">
                <a:solidFill>
                  <a:srgbClr val="C586C0"/>
                </a:solidFill>
                <a:latin typeface="Consolas" panose="020B0609020204030204" pitchFamily="49" charset="0"/>
              </a:rPr>
              <a:t>case</a:t>
            </a:r>
            <a:r>
              <a:rPr lang="en-US" sz="2000" smtClean="0">
                <a:solidFill>
                  <a:srgbClr val="D4D4D4"/>
                </a:solidFill>
                <a:latin typeface="Consolas" panose="020B0609020204030204" pitchFamily="49" charset="0"/>
              </a:rPr>
              <a:t> </a:t>
            </a:r>
            <a:r>
              <a:rPr lang="en-US" sz="2000" dirty="0">
                <a:solidFill>
                  <a:srgbClr val="CE9178"/>
                </a:solidFill>
                <a:latin typeface="Consolas" panose="020B0609020204030204" pitchFamily="49" charset="0"/>
              </a:rPr>
              <a:t>'a'</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CE9178"/>
                </a:solidFill>
                <a:latin typeface="Consolas" panose="020B0609020204030204" pitchFamily="49" charset="0"/>
              </a:rPr>
              <a:t>'e'</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CE9178"/>
                </a:solidFill>
                <a:latin typeface="Consolas" panose="020B0609020204030204" pitchFamily="49" charset="0"/>
              </a:rPr>
              <a:t>'</a:t>
            </a:r>
            <a:r>
              <a:rPr lang="en-US" sz="2000" dirty="0" err="1">
                <a:solidFill>
                  <a:srgbClr val="CE9178"/>
                </a:solidFill>
                <a:latin typeface="Consolas" panose="020B0609020204030204" pitchFamily="49" charset="0"/>
              </a:rPr>
              <a:t>i</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CE9178"/>
                </a:solidFill>
                <a:latin typeface="Consolas" panose="020B0609020204030204" pitchFamily="49" charset="0"/>
              </a:rPr>
              <a:t>'o'</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CE9178"/>
                </a:solidFill>
                <a:latin typeface="Consolas" panose="020B0609020204030204" pitchFamily="49" charset="0"/>
              </a:rPr>
              <a:t>'u'</a:t>
            </a:r>
            <a:r>
              <a:rPr lang="en-US" sz="2000" dirty="0">
                <a:solidFill>
                  <a:srgbClr val="D4D4D4"/>
                </a:solidFill>
                <a:latin typeface="Consolas" panose="020B0609020204030204" pitchFamily="49" charset="0"/>
              </a:rPr>
              <a:t> :</a:t>
            </a:r>
          </a:p>
          <a:p>
            <a:pPr marL="0" indent="0">
              <a:lnSpc>
                <a:spcPct val="100000"/>
              </a:lnSpc>
              <a:buNone/>
            </a:pPr>
            <a:r>
              <a:rPr lang="en-US" sz="2000" dirty="0">
                <a:solidFill>
                  <a:srgbClr val="D4D4D4"/>
                </a:solidFill>
                <a:latin typeface="Consolas" panose="020B0609020204030204" pitchFamily="49" charset="0"/>
              </a:rPr>
              <a:t>       </a:t>
            </a:r>
            <a:r>
              <a:rPr lang="en-US" sz="2000">
                <a:solidFill>
                  <a:srgbClr val="D4D4D4"/>
                </a:solidFill>
                <a:latin typeface="Consolas" panose="020B0609020204030204" pitchFamily="49" charset="0"/>
              </a:rPr>
              <a:t> </a:t>
            </a:r>
            <a:r>
              <a:rPr lang="en-US" sz="2000" smtClean="0">
                <a:solidFill>
                  <a:srgbClr val="D4D4D4"/>
                </a:solidFill>
                <a:latin typeface="Consolas" panose="020B0609020204030204" pitchFamily="49" charset="0"/>
              </a:rPr>
              <a:t>	</a:t>
            </a:r>
            <a:r>
              <a:rPr lang="en-US" sz="2000" smtClean="0">
                <a:solidFill>
                  <a:srgbClr val="C586C0"/>
                </a:solidFill>
                <a:latin typeface="Consolas" panose="020B0609020204030204" pitchFamily="49" charset="0"/>
              </a:rPr>
              <a:t>case</a:t>
            </a:r>
            <a:r>
              <a:rPr lang="en-US" sz="2000" smtClean="0">
                <a:solidFill>
                  <a:srgbClr val="D4D4D4"/>
                </a:solidFill>
                <a:latin typeface="Consolas" panose="020B0609020204030204" pitchFamily="49" charset="0"/>
              </a:rPr>
              <a:t> </a:t>
            </a:r>
            <a:r>
              <a:rPr lang="en-US" sz="2000" dirty="0">
                <a:solidFill>
                  <a:srgbClr val="CE9178"/>
                </a:solidFill>
                <a:latin typeface="Consolas" panose="020B0609020204030204" pitchFamily="49" charset="0"/>
              </a:rPr>
              <a:t>'A'</a:t>
            </a:r>
            <a:r>
              <a:rPr lang="en-US" sz="2000" dirty="0">
                <a:solidFill>
                  <a:srgbClr val="D4D4D4"/>
                </a:solidFill>
                <a:latin typeface="Consolas" panose="020B0609020204030204" pitchFamily="49" charset="0"/>
              </a:rPr>
              <a:t>: </a:t>
            </a:r>
            <a:r>
              <a:rPr lang="en-US" sz="2000" dirty="0" err="1">
                <a:solidFill>
                  <a:srgbClr val="C586C0"/>
                </a:solidFill>
                <a:latin typeface="Consolas" panose="020B0609020204030204" pitchFamily="49" charset="0"/>
              </a:rPr>
              <a:t>case</a:t>
            </a:r>
            <a:r>
              <a:rPr lang="en-US" sz="2000" dirty="0" err="1">
                <a:solidFill>
                  <a:srgbClr val="CE9178"/>
                </a:solidFill>
                <a:latin typeface="Consolas" panose="020B0609020204030204" pitchFamily="49" charset="0"/>
              </a:rPr>
              <a:t>'E</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CE9178"/>
                </a:solidFill>
                <a:latin typeface="Consolas" panose="020B0609020204030204" pitchFamily="49" charset="0"/>
              </a:rPr>
              <a:t>'I'</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CE9178"/>
                </a:solidFill>
                <a:latin typeface="Consolas" panose="020B0609020204030204" pitchFamily="49" charset="0"/>
              </a:rPr>
              <a:t>'0'</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case</a:t>
            </a:r>
            <a:r>
              <a:rPr lang="en-US" sz="2000" dirty="0">
                <a:solidFill>
                  <a:srgbClr val="D4D4D4"/>
                </a:solidFill>
                <a:latin typeface="Consolas" panose="020B0609020204030204" pitchFamily="49" charset="0"/>
              </a:rPr>
              <a:t> </a:t>
            </a:r>
            <a:r>
              <a:rPr lang="en-US" sz="2000" dirty="0">
                <a:solidFill>
                  <a:srgbClr val="CE9178"/>
                </a:solidFill>
                <a:latin typeface="Consolas" panose="020B0609020204030204" pitchFamily="49" charset="0"/>
              </a:rPr>
              <a:t>'U'</a:t>
            </a:r>
            <a:r>
              <a:rPr lang="en-US" sz="2000" dirty="0">
                <a:solidFill>
                  <a:srgbClr val="D4D4D4"/>
                </a:solidFill>
                <a:latin typeface="Consolas" panose="020B0609020204030204" pitchFamily="49" charset="0"/>
              </a:rPr>
              <a:t> : </a:t>
            </a:r>
            <a:r>
              <a:rPr lang="en-US" sz="2000" dirty="0" err="1">
                <a:solidFill>
                  <a:srgbClr val="9CDCFE"/>
                </a:solidFill>
                <a:latin typeface="Consolas" panose="020B0609020204030204" pitchFamily="49" charset="0"/>
              </a:rPr>
              <a:t>na</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a:solidFill>
                  <a:srgbClr val="D4D4D4"/>
                </a:solidFill>
                <a:latin typeface="Consolas" panose="020B0609020204030204" pitchFamily="49" charset="0"/>
              </a:rPr>
              <a:t> </a:t>
            </a:r>
            <a:r>
              <a:rPr lang="en-US" sz="2000" smtClean="0">
                <a:solidFill>
                  <a:srgbClr val="D4D4D4"/>
                </a:solidFill>
                <a:latin typeface="Consolas" panose="020B0609020204030204" pitchFamily="49" charset="0"/>
              </a:rPr>
              <a:t>	</a:t>
            </a:r>
            <a:r>
              <a:rPr lang="en-US" sz="2000" smtClean="0">
                <a:solidFill>
                  <a:srgbClr val="C586C0"/>
                </a:solidFill>
                <a:latin typeface="Consolas" panose="020B0609020204030204" pitchFamily="49" charset="0"/>
              </a:rPr>
              <a:t>case</a:t>
            </a:r>
            <a:r>
              <a:rPr lang="en-US" sz="2000" smtClean="0">
                <a:solidFill>
                  <a:srgbClr val="D4D4D4"/>
                </a:solidFill>
                <a:latin typeface="Consolas" panose="020B0609020204030204" pitchFamily="49" charset="0"/>
              </a:rPr>
              <a:t> </a:t>
            </a:r>
            <a:r>
              <a:rPr lang="en-US" sz="2000" dirty="0">
                <a:solidFill>
                  <a:srgbClr val="CE9178"/>
                </a:solidFill>
                <a:latin typeface="Consolas" panose="020B0609020204030204" pitchFamily="49" charset="0"/>
              </a:rPr>
              <a:t>' '</a:t>
            </a:r>
            <a:r>
              <a:rPr lang="en-US" sz="2000" dirty="0">
                <a:solidFill>
                  <a:srgbClr val="D4D4D4"/>
                </a:solidFill>
                <a:latin typeface="Consolas" panose="020B0609020204030204" pitchFamily="49" charset="0"/>
              </a:rPr>
              <a:t>: </a:t>
            </a:r>
            <a:r>
              <a:rPr lang="en-US" sz="2000" dirty="0" err="1">
                <a:solidFill>
                  <a:srgbClr val="9CDCFE"/>
                </a:solidFill>
                <a:latin typeface="Consolas" panose="020B0609020204030204" pitchFamily="49" charset="0"/>
              </a:rPr>
              <a:t>kt</a:t>
            </a:r>
            <a:r>
              <a:rPr lang="en-US" sz="2000" dirty="0">
                <a:solidFill>
                  <a:srgbClr val="D4D4D4"/>
                </a:solidFill>
                <a:latin typeface="Consolas" panose="020B0609020204030204" pitchFamily="49" charset="0"/>
              </a:rPr>
              <a:t>++; </a:t>
            </a:r>
            <a:r>
              <a:rPr lang="en-US" sz="2000" dirty="0">
                <a:solidFill>
                  <a:srgbClr val="C586C0"/>
                </a:solidFill>
                <a:latin typeface="Consolas" panose="020B0609020204030204" pitchFamily="49" charset="0"/>
              </a:rPr>
              <a:t>break</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r>
              <a:rPr lang="en-US" sz="2000">
                <a:solidFill>
                  <a:srgbClr val="D4D4D4"/>
                </a:solidFill>
                <a:latin typeface="Consolas" panose="020B0609020204030204" pitchFamily="49" charset="0"/>
              </a:rPr>
              <a:t> </a:t>
            </a:r>
            <a:r>
              <a:rPr lang="en-US" sz="2000" smtClean="0">
                <a:solidFill>
                  <a:srgbClr val="D4D4D4"/>
                </a:solidFill>
                <a:latin typeface="Consolas" panose="020B0609020204030204" pitchFamily="49" charset="0"/>
              </a:rPr>
              <a:t>	</a:t>
            </a:r>
            <a:r>
              <a:rPr lang="en-US" sz="2000" smtClean="0">
                <a:solidFill>
                  <a:srgbClr val="C586C0"/>
                </a:solidFill>
                <a:latin typeface="Consolas" panose="020B0609020204030204" pitchFamily="49" charset="0"/>
              </a:rPr>
              <a:t>default</a:t>
            </a:r>
            <a:r>
              <a:rPr lang="en-US" sz="2000" smtClean="0">
                <a:solidFill>
                  <a:srgbClr val="D4D4D4"/>
                </a:solidFill>
                <a:latin typeface="Consolas" panose="020B0609020204030204" pitchFamily="49" charset="0"/>
              </a:rPr>
              <a:t> </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pa</a:t>
            </a:r>
            <a:r>
              <a:rPr lang="en-US" sz="2000" dirty="0">
                <a:solidFill>
                  <a:srgbClr val="D4D4D4"/>
                </a:solidFill>
                <a:latin typeface="Consolas" panose="020B0609020204030204" pitchFamily="49" charset="0"/>
              </a:rPr>
              <a:t>++;</a:t>
            </a:r>
          </a:p>
          <a:p>
            <a:pPr marL="0" indent="0">
              <a:lnSpc>
                <a:spcPct val="100000"/>
              </a:lnSpc>
              <a:buNone/>
            </a:pPr>
            <a:r>
              <a:rPr lang="en-US" sz="2000" dirty="0">
                <a:solidFill>
                  <a:srgbClr val="D4D4D4"/>
                </a:solidFill>
                <a:latin typeface="Consolas" panose="020B0609020204030204" pitchFamily="49" charset="0"/>
              </a:rPr>
              <a:t>        }</a:t>
            </a:r>
          </a:p>
          <a:p>
            <a:pPr marL="0" indent="0">
              <a:lnSpc>
                <a:spcPct val="100000"/>
              </a:lnSpc>
              <a:buNone/>
            </a:pPr>
            <a:r>
              <a:rPr lang="en-US" sz="2000" dirty="0">
                <a:solidFill>
                  <a:srgbClr val="D4D4D4"/>
                </a:solidFill>
                <a:latin typeface="Consolas" panose="020B0609020204030204" pitchFamily="49" charset="0"/>
              </a:rPr>
              <a:t>    }</a:t>
            </a:r>
          </a:p>
          <a:p>
            <a:pPr marL="0" indent="0">
              <a:lnSpc>
                <a:spcPct val="100000"/>
              </a:lnSpc>
              <a:buNone/>
            </a:pPr>
            <a:r>
              <a:rPr lang="en-US" sz="2000" dirty="0">
                <a:solidFill>
                  <a:srgbClr val="D4D4D4"/>
                </a:solidFill>
                <a:latin typeface="Consolas" panose="020B0609020204030204" pitchFamily="49" charset="0"/>
              </a:rPr>
              <a:t>    </a:t>
            </a:r>
            <a:r>
              <a:rPr lang="en-US" sz="2000" dirty="0" err="1">
                <a:solidFill>
                  <a:srgbClr val="DCDCAA"/>
                </a:solidFill>
                <a:latin typeface="Consolas" panose="020B0609020204030204" pitchFamily="49" charset="0"/>
              </a:rPr>
              <a:t>printf</a:t>
            </a:r>
            <a:r>
              <a:rPr lang="en-US" sz="2000" dirty="0">
                <a:solidFill>
                  <a:srgbClr val="D4D4D4"/>
                </a:solidFill>
                <a:latin typeface="Consolas" panose="020B0609020204030204" pitchFamily="49" charset="0"/>
              </a:rPr>
              <a:t>(</a:t>
            </a:r>
            <a:r>
              <a:rPr lang="en-US" sz="2000" dirty="0">
                <a:solidFill>
                  <a:srgbClr val="CE9178"/>
                </a:solidFill>
                <a:latin typeface="Consolas" panose="020B0609020204030204" pitchFamily="49" charset="0"/>
              </a:rPr>
              <a:t>"</a:t>
            </a:r>
            <a:r>
              <a:rPr lang="en-US" sz="2000" dirty="0" err="1">
                <a:solidFill>
                  <a:srgbClr val="CE9178"/>
                </a:solidFill>
                <a:latin typeface="Consolas" panose="020B0609020204030204" pitchFamily="49" charset="0"/>
              </a:rPr>
              <a:t>Chuoi</a:t>
            </a:r>
            <a:r>
              <a:rPr lang="en-US" sz="2000" dirty="0">
                <a:solidFill>
                  <a:srgbClr val="CE9178"/>
                </a:solidFill>
                <a:latin typeface="Consolas" panose="020B0609020204030204" pitchFamily="49" charset="0"/>
              </a:rPr>
              <a:t> co :</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a:t>
            </a:r>
            <a:r>
              <a:rPr lang="en-US" sz="2000" dirty="0" err="1">
                <a:solidFill>
                  <a:srgbClr val="CE9178"/>
                </a:solidFill>
                <a:latin typeface="Consolas" panose="020B0609020204030204" pitchFamily="49" charset="0"/>
              </a:rPr>
              <a:t>nguyen</a:t>
            </a:r>
            <a:r>
              <a:rPr lang="en-US" sz="2000" dirty="0">
                <a:solidFill>
                  <a:srgbClr val="CE9178"/>
                </a:solidFill>
                <a:latin typeface="Consolas" panose="020B0609020204030204" pitchFamily="49" charset="0"/>
              </a:rPr>
              <a:t> am :</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a:t>
            </a:r>
            <a:r>
              <a:rPr lang="en-US" sz="2000" dirty="0" err="1">
                <a:solidFill>
                  <a:srgbClr val="CE9178"/>
                </a:solidFill>
                <a:latin typeface="Consolas" panose="020B0609020204030204" pitchFamily="49" charset="0"/>
              </a:rPr>
              <a:t>phu</a:t>
            </a:r>
            <a:r>
              <a:rPr lang="en-US" sz="2000" dirty="0">
                <a:solidFill>
                  <a:srgbClr val="CE9178"/>
                </a:solidFill>
                <a:latin typeface="Consolas" panose="020B0609020204030204" pitchFamily="49" charset="0"/>
              </a:rPr>
              <a:t> am </a:t>
            </a:r>
            <a:r>
              <a:rPr lang="en-US" sz="2000" dirty="0" err="1">
                <a:solidFill>
                  <a:srgbClr val="CE9178"/>
                </a:solidFill>
                <a:latin typeface="Consolas" panose="020B0609020204030204" pitchFamily="49" charset="0"/>
              </a:rPr>
              <a:t>va</a:t>
            </a:r>
            <a:r>
              <a:rPr lang="en-US" sz="2000" dirty="0">
                <a:solidFill>
                  <a:srgbClr val="CE9178"/>
                </a:solidFill>
                <a:latin typeface="Consolas" panose="020B0609020204030204" pitchFamily="49" charset="0"/>
              </a:rPr>
              <a:t> </a:t>
            </a:r>
            <a:r>
              <a:rPr lang="en-US" sz="2000" dirty="0">
                <a:solidFill>
                  <a:srgbClr val="9CDCFE"/>
                </a:solidFill>
                <a:latin typeface="Consolas" panose="020B0609020204030204" pitchFamily="49" charset="0"/>
              </a:rPr>
              <a:t>%d</a:t>
            </a:r>
            <a:r>
              <a:rPr lang="en-US" sz="2000" dirty="0">
                <a:solidFill>
                  <a:srgbClr val="CE9178"/>
                </a:solidFill>
                <a:latin typeface="Consolas" panose="020B0609020204030204" pitchFamily="49" charset="0"/>
              </a:rPr>
              <a:t> </a:t>
            </a:r>
            <a:r>
              <a:rPr lang="en-US" sz="2000" dirty="0" err="1">
                <a:solidFill>
                  <a:srgbClr val="CE9178"/>
                </a:solidFill>
                <a:latin typeface="Consolas" panose="020B0609020204030204" pitchFamily="49" charset="0"/>
              </a:rPr>
              <a:t>khoang</a:t>
            </a:r>
            <a:r>
              <a:rPr lang="en-US" sz="2000" dirty="0">
                <a:solidFill>
                  <a:srgbClr val="CE9178"/>
                </a:solidFill>
                <a:latin typeface="Consolas" panose="020B0609020204030204" pitchFamily="49" charset="0"/>
              </a:rPr>
              <a:t> </a:t>
            </a:r>
            <a:r>
              <a:rPr lang="en-US" sz="2000" dirty="0" err="1">
                <a:solidFill>
                  <a:srgbClr val="CE9178"/>
                </a:solidFill>
                <a:latin typeface="Consolas" panose="020B0609020204030204" pitchFamily="49" charset="0"/>
              </a:rPr>
              <a:t>trang</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na</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pa</a:t>
            </a:r>
            <a:r>
              <a:rPr lang="en-US" sz="2000" dirty="0" err="1">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kt</a:t>
            </a:r>
            <a:r>
              <a:rPr lang="en-US" sz="2000" dirty="0">
                <a:solidFill>
                  <a:srgbClr val="D4D4D4"/>
                </a:solidFill>
                <a:latin typeface="Consolas" panose="020B0609020204030204" pitchFamily="49" charset="0"/>
              </a:rPr>
              <a:t>);</a:t>
            </a:r>
          </a:p>
          <a:p>
            <a:pPr marL="0" indent="0">
              <a:lnSpc>
                <a:spcPct val="100000"/>
              </a:lnSpc>
              <a:buNone/>
            </a:pPr>
            <a:r>
              <a:rPr lang="en-US" sz="2000" dirty="0" smtClean="0">
                <a:solidFill>
                  <a:srgbClr val="D4D4D4"/>
                </a:solidFill>
                <a:latin typeface="Consolas" panose="020B0609020204030204" pitchFamily="49" charset="0"/>
              </a:rPr>
              <a:t>}</a:t>
            </a:r>
            <a:endParaRPr lang="en-US" sz="2000" dirty="0">
              <a:solidFill>
                <a:srgbClr val="D4D4D4"/>
              </a:solidFill>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165</a:t>
            </a:fld>
            <a:endParaRPr lang="en-US" dirty="0"/>
          </a:p>
        </p:txBody>
      </p:sp>
      <p:pic>
        <p:nvPicPr>
          <p:cNvPr id="5" name="Picture 4"/>
          <p:cNvPicPr>
            <a:picLocks noChangeAspect="1"/>
          </p:cNvPicPr>
          <p:nvPr/>
        </p:nvPicPr>
        <p:blipFill>
          <a:blip r:embed="rId2"/>
          <a:stretch>
            <a:fillRect/>
          </a:stretch>
        </p:blipFill>
        <p:spPr>
          <a:xfrm>
            <a:off x="4560138" y="1752600"/>
            <a:ext cx="7528866" cy="723930"/>
          </a:xfrm>
          <a:prstGeom prst="rect">
            <a:avLst/>
          </a:prstGeom>
          <a:ln>
            <a:solidFill>
              <a:schemeClr val="bg1"/>
            </a:solidFill>
          </a:ln>
        </p:spPr>
      </p:pic>
    </p:spTree>
    <p:extLst>
      <p:ext uri="{BB962C8B-B14F-4D97-AF65-F5344CB8AC3E}">
        <p14:creationId xmlns:p14="http://schemas.microsoft.com/office/powerpoint/2010/main" val="424893510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Vòng</a:t>
            </a:r>
            <a:r>
              <a:rPr lang="en-US" dirty="0" smtClean="0"/>
              <a:t> </a:t>
            </a:r>
            <a:r>
              <a:rPr lang="en-US" dirty="0" err="1" smtClean="0"/>
              <a:t>lặp</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166</a:t>
            </a:fld>
            <a:endParaRPr lang="en-US" dirty="0"/>
          </a:p>
        </p:txBody>
      </p:sp>
      <p:sp>
        <p:nvSpPr>
          <p:cNvPr id="5" name="Content Placeholder 2"/>
          <p:cNvSpPr>
            <a:spLocks noGrp="1"/>
          </p:cNvSpPr>
          <p:nvPr>
            <p:ph idx="1"/>
          </p:nvPr>
        </p:nvSpPr>
        <p:spPr>
          <a:xfrm>
            <a:off x="304800" y="1143000"/>
            <a:ext cx="11582400" cy="5333999"/>
          </a:xfrm>
        </p:spPr>
        <p:txBody>
          <a:bodyPr/>
          <a:lstStyle/>
          <a:p>
            <a:pPr marL="0" indent="0" algn="ctr">
              <a:buNone/>
            </a:pPr>
            <a:endParaRPr lang="en-US" sz="4800" dirty="0" smtClean="0">
              <a:latin typeface="Courier New" panose="02070309020205020404" pitchFamily="49" charset="0"/>
              <a:cs typeface="Courier New" panose="02070309020205020404" pitchFamily="49" charset="0"/>
            </a:endParaRPr>
          </a:p>
          <a:p>
            <a:pPr marL="0" indent="0" algn="ctr">
              <a:buNone/>
            </a:pPr>
            <a:r>
              <a:rPr lang="en-US" sz="8800" b="1" dirty="0" err="1" smtClean="0">
                <a:latin typeface="Courier New" panose="02070309020205020404" pitchFamily="49" charset="0"/>
                <a:cs typeface="Courier New" panose="02070309020205020404" pitchFamily="49" charset="0"/>
              </a:rPr>
              <a:t>do..while</a:t>
            </a:r>
            <a:r>
              <a:rPr lang="en-US" sz="8800" b="1" dirty="0" smtClean="0">
                <a:latin typeface="Courier New" panose="02070309020205020404" pitchFamily="49" charset="0"/>
                <a:cs typeface="Courier New" panose="02070309020205020404" pitchFamily="49" charset="0"/>
              </a:rPr>
              <a:t>()</a:t>
            </a:r>
            <a:endParaRPr lang="en-US" sz="8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0382807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Mục</a:t>
            </a:r>
            <a:r>
              <a:rPr lang="en-US" dirty="0" smtClean="0"/>
              <a:t> </a:t>
            </a:r>
            <a:r>
              <a:rPr lang="en-US" dirty="0" err="1" smtClean="0"/>
              <a:t>đích</a:t>
            </a:r>
            <a:r>
              <a:rPr lang="en-US" dirty="0" smtClean="0"/>
              <a:t> </a:t>
            </a:r>
            <a:r>
              <a:rPr lang="en-US" dirty="0" err="1" smtClean="0"/>
              <a:t>và</a:t>
            </a:r>
            <a:r>
              <a:rPr lang="en-US" dirty="0" smtClean="0"/>
              <a:t> </a:t>
            </a:r>
            <a:r>
              <a:rPr lang="en-US" dirty="0" err="1" smtClean="0"/>
              <a:t>cú</a:t>
            </a:r>
            <a:r>
              <a:rPr lang="en-US" dirty="0" smtClean="0"/>
              <a:t> </a:t>
            </a:r>
            <a:r>
              <a:rPr lang="en-US" dirty="0" err="1" smtClean="0"/>
              <a:t>pháp</a:t>
            </a:r>
            <a:endParaRPr lang="en-US" dirty="0"/>
          </a:p>
        </p:txBody>
      </p:sp>
      <p:sp>
        <p:nvSpPr>
          <p:cNvPr id="3" name="Content Placeholder 2"/>
          <p:cNvSpPr>
            <a:spLocks noGrp="1"/>
          </p:cNvSpPr>
          <p:nvPr>
            <p:ph idx="1"/>
          </p:nvPr>
        </p:nvSpPr>
        <p:spPr/>
        <p:txBody>
          <a:bodyPr/>
          <a:lstStyle/>
          <a:p>
            <a:r>
              <a:rPr lang="en-US" dirty="0" err="1"/>
              <a:t>Dùng</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một</a:t>
            </a:r>
            <a:r>
              <a:rPr lang="en-US" dirty="0"/>
              <a:t> </a:t>
            </a:r>
            <a:r>
              <a:rPr lang="en-US" dirty="0" err="1" smtClean="0"/>
              <a:t>công</a:t>
            </a:r>
            <a:r>
              <a:rPr lang="en-US" dirty="0" smtClean="0"/>
              <a:t> </a:t>
            </a:r>
            <a:r>
              <a:rPr lang="en-US" dirty="0" err="1" smtClean="0"/>
              <a:t>việc</a:t>
            </a:r>
            <a:r>
              <a:rPr lang="en-US" dirty="0" smtClean="0"/>
              <a:t> </a:t>
            </a:r>
            <a:r>
              <a:rPr lang="en-US" dirty="0" err="1"/>
              <a:t>nào</a:t>
            </a:r>
            <a:r>
              <a:rPr lang="en-US" dirty="0"/>
              <a:t> </a:t>
            </a:r>
            <a:r>
              <a:rPr lang="en-US" dirty="0" err="1"/>
              <a:t>đó</a:t>
            </a:r>
            <a:r>
              <a:rPr lang="en-US" dirty="0"/>
              <a:t> </a:t>
            </a:r>
            <a:r>
              <a:rPr lang="en-US" dirty="0" err="1"/>
              <a:t>với</a:t>
            </a:r>
            <a:r>
              <a:rPr lang="en-US" dirty="0"/>
              <a:t> </a:t>
            </a:r>
            <a:r>
              <a:rPr lang="en-US" dirty="0" err="1"/>
              <a:t>số</a:t>
            </a:r>
            <a:r>
              <a:rPr lang="en-US" dirty="0"/>
              <a:t> </a:t>
            </a:r>
            <a:r>
              <a:rPr lang="en-US" dirty="0" err="1"/>
              <a:t>lần</a:t>
            </a:r>
            <a:r>
              <a:rPr lang="en-US" dirty="0"/>
              <a:t> </a:t>
            </a:r>
            <a:r>
              <a:rPr lang="en-US" dirty="0" err="1"/>
              <a:t>lặp</a:t>
            </a:r>
            <a:r>
              <a:rPr lang="en-US" dirty="0"/>
              <a:t> </a:t>
            </a:r>
            <a:r>
              <a:rPr lang="en-US" dirty="0" err="1"/>
              <a:t>không</a:t>
            </a:r>
            <a:r>
              <a:rPr lang="en-US" dirty="0"/>
              <a:t> </a:t>
            </a:r>
            <a:r>
              <a:rPr lang="en-US" dirty="0" err="1"/>
              <a:t>xác</a:t>
            </a:r>
            <a:r>
              <a:rPr lang="en-US" dirty="0"/>
              <a:t> </a:t>
            </a:r>
            <a:r>
              <a:rPr lang="en-US" dirty="0" err="1" smtClean="0"/>
              <a:t>định</a:t>
            </a:r>
            <a:r>
              <a:rPr lang="en-US" dirty="0" smtClean="0"/>
              <a:t>.</a:t>
            </a:r>
          </a:p>
          <a:p>
            <a:endParaRPr lang="en-US" dirty="0"/>
          </a:p>
          <a:p>
            <a:endParaRPr lang="en-US" dirty="0" smtClean="0"/>
          </a:p>
          <a:p>
            <a:endParaRPr lang="en-US" dirty="0" smtClean="0"/>
          </a:p>
          <a:p>
            <a:pPr lvl="1">
              <a:buFont typeface="Wingdings" panose="05000000000000000000" pitchFamily="2" charset="2"/>
              <a:buChar char="§"/>
            </a:pPr>
            <a:r>
              <a:rPr lang="vi-VN" sz="2800" dirty="0"/>
              <a:t>Chương trình kiểm tra điều kiện sau khi lặp</a:t>
            </a:r>
          </a:p>
          <a:p>
            <a:pPr lvl="1">
              <a:buFont typeface="Wingdings" panose="05000000000000000000" pitchFamily="2" charset="2"/>
              <a:buChar char="§"/>
            </a:pPr>
            <a:r>
              <a:rPr lang="vi-VN" sz="2800" dirty="0" smtClean="0"/>
              <a:t>Các </a:t>
            </a:r>
            <a:r>
              <a:rPr lang="vi-VN" sz="2800" b="1" dirty="0">
                <a:latin typeface="Courier New" panose="02070309020205020404" pitchFamily="49" charset="0"/>
                <a:cs typeface="Courier New" panose="02070309020205020404" pitchFamily="49" charset="0"/>
              </a:rPr>
              <a:t>lenh</a:t>
            </a:r>
            <a:r>
              <a:rPr lang="vi-VN" sz="2800" dirty="0"/>
              <a:t> được thực hiện ít nhất một lần</a:t>
            </a:r>
          </a:p>
          <a:p>
            <a:pPr lvl="1">
              <a:buFont typeface="Wingdings" panose="05000000000000000000" pitchFamily="2" charset="2"/>
              <a:buChar char="§"/>
            </a:pPr>
            <a:r>
              <a:rPr lang="vi-VN" sz="2800" dirty="0" smtClean="0"/>
              <a:t>Biểu </a:t>
            </a:r>
            <a:r>
              <a:rPr lang="vi-VN" sz="2800" dirty="0"/>
              <a:t>thức luôn đúng, lặp vô hạn lần</a:t>
            </a: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167</a:t>
            </a:fld>
            <a:endParaRPr lang="en-US" dirty="0"/>
          </a:p>
        </p:txBody>
      </p:sp>
      <p:graphicFrame>
        <p:nvGraphicFramePr>
          <p:cNvPr id="5" name="Table 4"/>
          <p:cNvGraphicFramePr>
            <a:graphicFrameLocks noGrp="1"/>
          </p:cNvGraphicFramePr>
          <p:nvPr>
            <p:extLst/>
          </p:nvPr>
        </p:nvGraphicFramePr>
        <p:xfrm>
          <a:off x="3657600" y="2209800"/>
          <a:ext cx="7162800" cy="1798320"/>
        </p:xfrm>
        <a:graphic>
          <a:graphicData uri="http://schemas.openxmlformats.org/drawingml/2006/table">
            <a:tbl>
              <a:tblPr/>
              <a:tblGrid>
                <a:gridCol w="7162800">
                  <a:extLst>
                    <a:ext uri="{9D8B030D-6E8A-4147-A177-3AD203B41FA5}">
                      <a16:colId xmlns:a16="http://schemas.microsoft.com/office/drawing/2014/main" val="3675699558"/>
                    </a:ext>
                  </a:extLst>
                </a:gridCol>
              </a:tblGrid>
              <a:tr h="0">
                <a:tc>
                  <a:txBody>
                    <a:bodyPr/>
                    <a:lstStyle/>
                    <a:p>
                      <a:r>
                        <a:rPr lang="en-US" sz="2800" b="1" i="0" dirty="0" err="1">
                          <a:solidFill>
                            <a:srgbClr val="000000"/>
                          </a:solidFill>
                          <a:effectLst/>
                          <a:latin typeface="+mj-lt"/>
                          <a:cs typeface="Courier New" panose="02070309020205020404" pitchFamily="49" charset="0"/>
                        </a:rPr>
                        <a:t>Cú</a:t>
                      </a:r>
                      <a:r>
                        <a:rPr lang="en-US" sz="2800" b="1" i="0" dirty="0">
                          <a:solidFill>
                            <a:srgbClr val="000000"/>
                          </a:solidFill>
                          <a:effectLst/>
                          <a:latin typeface="+mj-lt"/>
                          <a:cs typeface="Courier New" panose="02070309020205020404" pitchFamily="49" charset="0"/>
                        </a:rPr>
                        <a:t> </a:t>
                      </a:r>
                      <a:r>
                        <a:rPr lang="en-US" sz="2800" b="1" i="0" dirty="0" err="1">
                          <a:solidFill>
                            <a:srgbClr val="000000"/>
                          </a:solidFill>
                          <a:effectLst/>
                          <a:latin typeface="+mj-lt"/>
                          <a:cs typeface="Courier New" panose="02070309020205020404" pitchFamily="49" charset="0"/>
                        </a:rPr>
                        <a:t>pháp</a:t>
                      </a:r>
                      <a:r>
                        <a:rPr lang="en-US" sz="2800" b="1" i="0" dirty="0">
                          <a:solidFill>
                            <a:srgbClr val="000000"/>
                          </a:solidFill>
                          <a:effectLst/>
                          <a:latin typeface="+mj-lt"/>
                          <a:cs typeface="Courier New" panose="02070309020205020404" pitchFamily="49" charset="0"/>
                        </a:rPr>
                        <a:t>:</a:t>
                      </a:r>
                      <a:r>
                        <a:rPr lang="en-US" sz="2800" b="1" i="0" dirty="0">
                          <a:solidFill>
                            <a:srgbClr val="000000"/>
                          </a:solidFill>
                          <a:effectLst/>
                          <a:latin typeface="Courier New" panose="02070309020205020404" pitchFamily="49" charset="0"/>
                          <a:cs typeface="Courier New" panose="02070309020205020404" pitchFamily="49" charset="0"/>
                        </a:rPr>
                        <a:t/>
                      </a:r>
                      <a:br>
                        <a:rPr lang="en-US" sz="2800" b="1" i="0" dirty="0">
                          <a:solidFill>
                            <a:srgbClr val="000000"/>
                          </a:solidFill>
                          <a:effectLst/>
                          <a:latin typeface="Courier New" panose="02070309020205020404" pitchFamily="49" charset="0"/>
                          <a:cs typeface="Courier New" panose="02070309020205020404" pitchFamily="49" charset="0"/>
                        </a:rPr>
                      </a:br>
                      <a:r>
                        <a:rPr lang="en-US" sz="2800" b="1" i="0" dirty="0">
                          <a:solidFill>
                            <a:srgbClr val="000000"/>
                          </a:solidFill>
                          <a:effectLst/>
                          <a:latin typeface="Courier New" panose="02070309020205020404" pitchFamily="49" charset="0"/>
                          <a:cs typeface="Courier New" panose="02070309020205020404" pitchFamily="49" charset="0"/>
                        </a:rPr>
                        <a:t>do{</a:t>
                      </a:r>
                      <a:br>
                        <a:rPr lang="en-US" sz="2800" b="1" i="0" dirty="0">
                          <a:solidFill>
                            <a:srgbClr val="000000"/>
                          </a:solidFill>
                          <a:effectLst/>
                          <a:latin typeface="Courier New" panose="02070309020205020404" pitchFamily="49" charset="0"/>
                          <a:cs typeface="Courier New" panose="02070309020205020404" pitchFamily="49" charset="0"/>
                        </a:rPr>
                      </a:br>
                      <a:r>
                        <a:rPr lang="en-US" sz="2800" b="1" i="0" dirty="0" smtClean="0">
                          <a:solidFill>
                            <a:srgbClr val="000000"/>
                          </a:solidFill>
                          <a:effectLst/>
                          <a:latin typeface="Courier New" panose="02070309020205020404" pitchFamily="49" charset="0"/>
                          <a:cs typeface="Courier New" panose="02070309020205020404" pitchFamily="49" charset="0"/>
                        </a:rPr>
                        <a:t>    </a:t>
                      </a:r>
                      <a:r>
                        <a:rPr lang="en-US" sz="2800" b="1" i="0" dirty="0" err="1" smtClean="0">
                          <a:solidFill>
                            <a:srgbClr val="000000"/>
                          </a:solidFill>
                          <a:effectLst/>
                          <a:latin typeface="Courier New" panose="02070309020205020404" pitchFamily="49" charset="0"/>
                          <a:cs typeface="Courier New" panose="02070309020205020404" pitchFamily="49" charset="0"/>
                        </a:rPr>
                        <a:t>lenh</a:t>
                      </a:r>
                      <a:r>
                        <a:rPr lang="en-US" sz="2800" b="1" i="0" dirty="0">
                          <a:solidFill>
                            <a:srgbClr val="000000"/>
                          </a:solidFill>
                          <a:effectLst/>
                          <a:latin typeface="Courier New" panose="02070309020205020404" pitchFamily="49" charset="0"/>
                          <a:cs typeface="Courier New" panose="02070309020205020404" pitchFamily="49" charset="0"/>
                        </a:rPr>
                        <a:t>;</a:t>
                      </a:r>
                      <a:br>
                        <a:rPr lang="en-US" sz="2800" b="1" i="0" dirty="0">
                          <a:solidFill>
                            <a:srgbClr val="000000"/>
                          </a:solidFill>
                          <a:effectLst/>
                          <a:latin typeface="Courier New" panose="02070309020205020404" pitchFamily="49" charset="0"/>
                          <a:cs typeface="Courier New" panose="02070309020205020404" pitchFamily="49" charset="0"/>
                        </a:rPr>
                      </a:br>
                      <a:r>
                        <a:rPr lang="en-US" sz="2800" b="1" i="0" dirty="0" smtClean="0">
                          <a:solidFill>
                            <a:srgbClr val="000000"/>
                          </a:solidFill>
                          <a:effectLst/>
                          <a:latin typeface="Courier New" panose="02070309020205020404" pitchFamily="49" charset="0"/>
                          <a:cs typeface="Courier New" panose="02070309020205020404" pitchFamily="49" charset="0"/>
                        </a:rPr>
                        <a:t>} while</a:t>
                      </a:r>
                      <a:r>
                        <a:rPr lang="en-US" sz="2800" b="0" i="0" dirty="0" smtClean="0">
                          <a:solidFill>
                            <a:srgbClr val="000000"/>
                          </a:solidFill>
                          <a:effectLst/>
                          <a:latin typeface="Courier New" panose="02070309020205020404" pitchFamily="49" charset="0"/>
                          <a:cs typeface="Courier New" panose="02070309020205020404" pitchFamily="49" charset="0"/>
                        </a:rPr>
                        <a:t>(</a:t>
                      </a:r>
                      <a:r>
                        <a:rPr lang="en-US" sz="2800" b="0" i="0" dirty="0" err="1" smtClean="0">
                          <a:solidFill>
                            <a:srgbClr val="000000"/>
                          </a:solidFill>
                          <a:effectLst/>
                          <a:latin typeface="Courier New" panose="02070309020205020404" pitchFamily="49" charset="0"/>
                          <a:cs typeface="Courier New" panose="02070309020205020404" pitchFamily="49" charset="0"/>
                        </a:rPr>
                        <a:t>bieu_thuc_dieu_kien</a:t>
                      </a:r>
                      <a:r>
                        <a:rPr lang="en-US" sz="2800" b="0" i="0" dirty="0">
                          <a:solidFill>
                            <a:srgbClr val="000000"/>
                          </a:solidFill>
                          <a:effectLst/>
                          <a:latin typeface="Courier New" panose="02070309020205020404" pitchFamily="49" charset="0"/>
                          <a:cs typeface="Courier New" panose="02070309020205020404" pitchFamily="49" charset="0"/>
                        </a:rPr>
                        <a:t>);</a:t>
                      </a:r>
                      <a:endParaRPr lang="en-US" sz="4000" dirty="0">
                        <a:effectLst/>
                        <a:latin typeface="Courier New" panose="02070309020205020404" pitchFamily="49" charset="0"/>
                        <a:cs typeface="Courier New" panose="02070309020205020404" pitchFamily="49"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6651328"/>
                  </a:ext>
                </a:extLst>
              </a:tr>
            </a:tbl>
          </a:graphicData>
        </a:graphic>
      </p:graphicFrame>
    </p:spTree>
    <p:extLst>
      <p:ext uri="{BB962C8B-B14F-4D97-AF65-F5344CB8AC3E}">
        <p14:creationId xmlns:p14="http://schemas.microsoft.com/office/powerpoint/2010/main" val="330646954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Sơ</a:t>
            </a:r>
            <a:r>
              <a:rPr lang="en-US" dirty="0" smtClean="0"/>
              <a:t> </a:t>
            </a:r>
            <a:r>
              <a:rPr lang="en-US" dirty="0" err="1" smtClean="0"/>
              <a:t>đồ</a:t>
            </a:r>
            <a:r>
              <a:rPr lang="en-US" dirty="0" smtClean="0"/>
              <a:t> </a:t>
            </a:r>
            <a:r>
              <a:rPr lang="en-US" dirty="0" err="1" smtClean="0"/>
              <a:t>cú</a:t>
            </a:r>
            <a:r>
              <a:rPr lang="en-US" dirty="0" smtClean="0"/>
              <a:t> </a:t>
            </a:r>
            <a:r>
              <a:rPr lang="en-US" dirty="0" err="1" smtClean="0"/>
              <a:t>pháp</a:t>
            </a:r>
            <a:endParaRPr lang="en-US" dirty="0"/>
          </a:p>
        </p:txBody>
      </p:sp>
      <p:pic>
        <p:nvPicPr>
          <p:cNvPr id="5" name="Content Placeholder 4"/>
          <p:cNvPicPr>
            <a:picLocks noGrp="1" noChangeAspect="1"/>
          </p:cNvPicPr>
          <p:nvPr>
            <p:ph idx="1"/>
          </p:nvPr>
        </p:nvPicPr>
        <p:blipFill>
          <a:blip r:embed="rId2"/>
          <a:stretch>
            <a:fillRect/>
          </a:stretch>
        </p:blipFill>
        <p:spPr>
          <a:xfrm>
            <a:off x="2958567" y="914400"/>
            <a:ext cx="6449166" cy="5638799"/>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168</a:t>
            </a:fld>
            <a:endParaRPr lang="en-US" dirty="0"/>
          </a:p>
        </p:txBody>
      </p:sp>
    </p:spTree>
    <p:extLst>
      <p:ext uri="{BB962C8B-B14F-4D97-AF65-F5344CB8AC3E}">
        <p14:creationId xmlns:p14="http://schemas.microsoft.com/office/powerpoint/2010/main" val="303318443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1: </a:t>
            </a:r>
            <a:r>
              <a:rPr lang="en-US" dirty="0" err="1" smtClean="0"/>
              <a:t>Nhập</a:t>
            </a:r>
            <a:r>
              <a:rPr lang="en-US" dirty="0" smtClean="0"/>
              <a:t> n </a:t>
            </a:r>
            <a:r>
              <a:rPr lang="en-US" dirty="0" err="1" smtClean="0"/>
              <a:t>và</a:t>
            </a:r>
            <a:r>
              <a:rPr lang="en-US" dirty="0" smtClean="0"/>
              <a:t> </a:t>
            </a:r>
            <a:r>
              <a:rPr lang="en-US" dirty="0" err="1" smtClean="0"/>
              <a:t>đưa</a:t>
            </a:r>
            <a:r>
              <a:rPr lang="en-US" dirty="0" smtClean="0"/>
              <a:t> </a:t>
            </a:r>
            <a:r>
              <a:rPr lang="en-US" dirty="0" err="1" smtClean="0"/>
              <a:t>tổng</a:t>
            </a:r>
            <a:r>
              <a:rPr lang="en-US" dirty="0" smtClean="0"/>
              <a:t> </a:t>
            </a:r>
            <a:r>
              <a:rPr lang="en-US" dirty="0" err="1" smtClean="0"/>
              <a:t>của</a:t>
            </a:r>
            <a:r>
              <a:rPr lang="en-US" dirty="0" smtClean="0"/>
              <a:t> n </a:t>
            </a:r>
            <a:r>
              <a:rPr lang="en-US" dirty="0" err="1" smtClean="0"/>
              <a:t>số</a:t>
            </a:r>
            <a:r>
              <a:rPr lang="en-US" dirty="0" smtClean="0"/>
              <a:t> </a:t>
            </a:r>
            <a:r>
              <a:rPr lang="en-US" dirty="0" err="1" smtClean="0"/>
              <a:t>nguyên</a:t>
            </a:r>
            <a:r>
              <a:rPr lang="en-US" dirty="0" smtClean="0"/>
              <a:t> </a:t>
            </a:r>
            <a:r>
              <a:rPr lang="en-US" dirty="0" err="1" smtClean="0"/>
              <a:t>đầu</a:t>
            </a:r>
            <a:endParaRPr lang="en-US" dirty="0"/>
          </a:p>
        </p:txBody>
      </p:sp>
      <p:sp>
        <p:nvSpPr>
          <p:cNvPr id="3" name="Content Placeholder 2"/>
          <p:cNvSpPr>
            <a:spLocks noGrp="1"/>
          </p:cNvSpPr>
          <p:nvPr>
            <p:ph idx="1"/>
          </p:nvPr>
        </p:nvSpPr>
        <p:spPr>
          <a:xfrm>
            <a:off x="304800" y="1143001"/>
            <a:ext cx="7010400" cy="4953000"/>
          </a:xfrm>
          <a:solidFill>
            <a:schemeClr val="tx1">
              <a:lumMod val="85000"/>
              <a:lumOff val="15000"/>
            </a:schemeClr>
          </a:solidFill>
        </p:spPr>
        <p:txBody>
          <a:bodyPr/>
          <a:lstStyle/>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stdio.h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conio.h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a:solidFill>
                  <a:srgbClr val="DCDCAA"/>
                </a:solidFill>
                <a:latin typeface="Consolas" panose="020B0609020204030204" pitchFamily="49" charset="0"/>
              </a:rPr>
              <a:t>main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long</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S</a:t>
            </a:r>
            <a:r>
              <a:rPr lang="en-US" sz="2400" dirty="0">
                <a:solidFill>
                  <a:srgbClr val="D4D4D4"/>
                </a:solidFill>
                <a:latin typeface="Consolas" panose="020B0609020204030204" pitchFamily="49" charset="0"/>
              </a:rPr>
              <a:t> = </a:t>
            </a:r>
            <a:r>
              <a:rPr lang="en-US" sz="2400" dirty="0">
                <a:solidFill>
                  <a:srgbClr val="B5CEA8"/>
                </a:solidFill>
                <a:latin typeface="Consolas" panose="020B0609020204030204" pitchFamily="49" charset="0"/>
              </a:rPr>
              <a:t>0</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569CD6"/>
                </a:solidFill>
                <a:latin typeface="Consolas" panose="020B0609020204030204" pitchFamily="49" charset="0"/>
              </a:rPr>
              <a:t>int</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err="1">
                <a:solidFill>
                  <a:srgbClr val="CE9178"/>
                </a:solidFill>
                <a:latin typeface="Consolas" panose="020B0609020204030204" pitchFamily="49" charset="0"/>
              </a:rPr>
              <a:t>Nhap</a:t>
            </a:r>
            <a:r>
              <a:rPr lang="en-US" sz="2400" dirty="0">
                <a:solidFill>
                  <a:srgbClr val="CE9178"/>
                </a:solidFill>
                <a:latin typeface="Consolas" panose="020B0609020204030204" pitchFamily="49" charset="0"/>
              </a:rPr>
              <a:t> n : "</a:t>
            </a: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scanf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9CDCFE"/>
                </a:solidFill>
                <a:latin typeface="Consolas" panose="020B0609020204030204" pitchFamily="49" charset="0"/>
              </a:rPr>
              <a:t>%</a:t>
            </a:r>
            <a:r>
              <a:rPr lang="en-US" sz="2400" dirty="0" err="1">
                <a:solidFill>
                  <a:srgbClr val="9CDCFE"/>
                </a:solidFill>
                <a:latin typeface="Consolas" panose="020B0609020204030204" pitchFamily="49" charset="0"/>
              </a:rPr>
              <a:t>d</a:t>
            </a:r>
            <a:r>
              <a:rPr lang="en-US" sz="2400" dirty="0" err="1">
                <a:solidFill>
                  <a:srgbClr val="CE9178"/>
                </a:solidFill>
                <a:latin typeface="Consolas" panose="020B0609020204030204" pitchFamily="49" charset="0"/>
              </a:rPr>
              <a:t>"</a:t>
            </a:r>
            <a:r>
              <a:rPr lang="en-US" sz="2400" dirty="0" err="1">
                <a:solidFill>
                  <a:srgbClr val="D4D4D4"/>
                </a:solidFill>
                <a:latin typeface="Consolas" panose="020B0609020204030204" pitchFamily="49" charset="0"/>
              </a:rPr>
              <a:t>,&amp;</a:t>
            </a:r>
            <a:r>
              <a:rPr lang="en-US" sz="2400" dirty="0" err="1">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do</a:t>
            </a:r>
            <a:r>
              <a:rPr lang="en-US" sz="2400" dirty="0">
                <a:solidFill>
                  <a:srgbClr val="D4D4D4"/>
                </a:solidFill>
                <a:latin typeface="Consolas" panose="020B0609020204030204" pitchFamily="49" charset="0"/>
              </a:rPr>
              <a:t> {</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S</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S</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 - </a:t>
            </a:r>
            <a:r>
              <a:rPr lang="en-US" sz="2400" dirty="0">
                <a:solidFill>
                  <a:srgbClr val="B5CEA8"/>
                </a:solidFill>
                <a:latin typeface="Consolas" panose="020B0609020204030204" pitchFamily="49" charset="0"/>
              </a:rPr>
              <a:t>1</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while</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n</a:t>
            </a:r>
            <a:r>
              <a:rPr lang="en-US" sz="2400" dirty="0">
                <a:solidFill>
                  <a:srgbClr val="D4D4D4"/>
                </a:solidFill>
                <a:latin typeface="Consolas" panose="020B0609020204030204" pitchFamily="49" charset="0"/>
              </a:rPr>
              <a:t> &gt; </a:t>
            </a:r>
            <a:r>
              <a:rPr lang="en-US" sz="2400" dirty="0">
                <a:solidFill>
                  <a:srgbClr val="B5CEA8"/>
                </a:solidFill>
                <a:latin typeface="Consolas" panose="020B0609020204030204" pitchFamily="49" charset="0"/>
              </a:rPr>
              <a:t>0</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err="1">
                <a:solidFill>
                  <a:srgbClr val="CE9178"/>
                </a:solidFill>
                <a:latin typeface="Consolas" panose="020B0609020204030204" pitchFamily="49" charset="0"/>
              </a:rPr>
              <a:t>Ket</a:t>
            </a:r>
            <a:r>
              <a:rPr lang="en-US" sz="2400" dirty="0">
                <a:solidFill>
                  <a:srgbClr val="CE9178"/>
                </a:solidFill>
                <a:latin typeface="Consolas" panose="020B0609020204030204" pitchFamily="49" charset="0"/>
              </a:rPr>
              <a:t> qua </a:t>
            </a:r>
            <a:r>
              <a:rPr lang="en-US" sz="2400" dirty="0" err="1">
                <a:solidFill>
                  <a:srgbClr val="CE9178"/>
                </a:solidFill>
                <a:latin typeface="Consolas" panose="020B0609020204030204" pitchFamily="49" charset="0"/>
              </a:rPr>
              <a:t>là</a:t>
            </a:r>
            <a:r>
              <a:rPr lang="en-US" sz="2400" dirty="0">
                <a:solidFill>
                  <a:srgbClr val="CE9178"/>
                </a:solidFill>
                <a:latin typeface="Consolas" panose="020B0609020204030204" pitchFamily="49" charset="0"/>
              </a:rPr>
              <a:t> </a:t>
            </a:r>
            <a:r>
              <a:rPr lang="en-US" sz="2400" dirty="0">
                <a:solidFill>
                  <a:srgbClr val="9CDCFE"/>
                </a:solidFill>
                <a:latin typeface="Consolas" panose="020B0609020204030204" pitchFamily="49" charset="0"/>
              </a:rPr>
              <a:t>%</a:t>
            </a:r>
            <a:r>
              <a:rPr lang="en-US" sz="2400" dirty="0" err="1">
                <a:solidFill>
                  <a:srgbClr val="9CDCFE"/>
                </a:solidFill>
                <a:latin typeface="Consolas" panose="020B0609020204030204" pitchFamily="49" charset="0"/>
              </a:rPr>
              <a:t>ld</a:t>
            </a:r>
            <a:r>
              <a:rPr lang="en-US" sz="2400" dirty="0">
                <a:solidFill>
                  <a:srgbClr val="CE9178"/>
                </a:solidFill>
                <a:latin typeface="Consolas" panose="020B0609020204030204" pitchFamily="49" charset="0"/>
              </a:rPr>
              <a:t> "</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S</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getch</a:t>
            </a:r>
            <a:r>
              <a:rPr lang="en-US" sz="2400" dirty="0">
                <a:solidFill>
                  <a:srgbClr val="D4D4D4"/>
                </a:solidFill>
                <a:latin typeface="Consolas" panose="020B0609020204030204" pitchFamily="49" charset="0"/>
              </a:rPr>
              <a:t>();</a:t>
            </a:r>
          </a:p>
          <a:p>
            <a:pPr marL="0" indent="0">
              <a:lnSpc>
                <a:spcPct val="100000"/>
              </a:lnSpc>
              <a:buNone/>
            </a:pPr>
            <a:r>
              <a:rPr lang="en-US" sz="2400" dirty="0" smtClean="0">
                <a:solidFill>
                  <a:srgbClr val="D4D4D4"/>
                </a:solidFill>
                <a:latin typeface="Consolas" panose="020B0609020204030204" pitchFamily="49" charset="0"/>
              </a:rPr>
              <a:t>}</a:t>
            </a:r>
            <a:endParaRPr lang="en-US" sz="2400" dirty="0">
              <a:solidFill>
                <a:srgbClr val="D4D4D4"/>
              </a:solidFill>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169</a:t>
            </a:fld>
            <a:endParaRPr lang="en-US" dirty="0"/>
          </a:p>
        </p:txBody>
      </p:sp>
      <p:pic>
        <p:nvPicPr>
          <p:cNvPr id="5" name="Picture 4"/>
          <p:cNvPicPr>
            <a:picLocks noChangeAspect="1"/>
          </p:cNvPicPr>
          <p:nvPr/>
        </p:nvPicPr>
        <p:blipFill>
          <a:blip r:embed="rId2"/>
          <a:stretch>
            <a:fillRect/>
          </a:stretch>
        </p:blipFill>
        <p:spPr>
          <a:xfrm>
            <a:off x="6705600" y="4191000"/>
            <a:ext cx="4364736" cy="1219200"/>
          </a:xfrm>
          <a:prstGeom prst="rect">
            <a:avLst/>
          </a:prstGeom>
          <a:ln>
            <a:solidFill>
              <a:schemeClr val="bg1"/>
            </a:solidFill>
          </a:ln>
        </p:spPr>
      </p:pic>
    </p:spTree>
    <p:extLst>
      <p:ext uri="{BB962C8B-B14F-4D97-AF65-F5344CB8AC3E}">
        <p14:creationId xmlns:p14="http://schemas.microsoft.com/office/powerpoint/2010/main" val="37278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Quy Trình Giải Bài Toán </a:t>
            </a:r>
            <a:r>
              <a:rPr lang="en-US" smtClean="0"/>
              <a:t>(3/9)</a:t>
            </a:r>
            <a:endParaRPr lang="en-US"/>
          </a:p>
        </p:txBody>
      </p:sp>
      <p:sp>
        <p:nvSpPr>
          <p:cNvPr id="3" name="Content Placeholder 2"/>
          <p:cNvSpPr>
            <a:spLocks noGrp="1"/>
          </p:cNvSpPr>
          <p:nvPr>
            <p:ph idx="1"/>
          </p:nvPr>
        </p:nvSpPr>
        <p:spPr/>
        <p:txBody>
          <a:bodyPr/>
          <a:lstStyle/>
          <a:p>
            <a:pPr>
              <a:buFont typeface="Wingdings" panose="05000000000000000000" pitchFamily="2" charset="2"/>
              <a:buChar char="q"/>
            </a:pPr>
            <a:r>
              <a:rPr lang="en-US"/>
              <a:t> </a:t>
            </a:r>
            <a:r>
              <a:rPr lang="en-US" b="1"/>
              <a:t>BƯỚC </a:t>
            </a:r>
            <a:r>
              <a:rPr lang="en-US" b="1" smtClean="0"/>
              <a:t>3: Tìm Giải Thuật</a:t>
            </a:r>
            <a:endParaRPr lang="en-US" b="1"/>
          </a:p>
          <a:p>
            <a:r>
              <a:rPr lang="en-US" smtClean="0"/>
              <a:t>Giải thuật </a:t>
            </a:r>
            <a:r>
              <a:rPr lang="vi-VN" smtClean="0"/>
              <a:t>là </a:t>
            </a:r>
            <a:r>
              <a:rPr lang="vi-VN"/>
              <a:t>một hệ thống chặt chẽ và rõ ràng các quy tắc nhằm xác định một dãy thao tác trên cấu trúc dữ liệu sao cho: </a:t>
            </a:r>
            <a:endParaRPr lang="en-US" smtClean="0"/>
          </a:p>
          <a:p>
            <a:pPr lvl="1"/>
            <a:r>
              <a:rPr lang="en-US" sz="2800" smtClean="0"/>
              <a:t>V</a:t>
            </a:r>
            <a:r>
              <a:rPr lang="vi-VN" sz="2800" smtClean="0"/>
              <a:t>ới </a:t>
            </a:r>
            <a:r>
              <a:rPr lang="vi-VN" sz="2800"/>
              <a:t>một bộ dữ liệu vào, sau số hữu hạn bước thực hiện các thao tác đã chỉ ra, ta đạt được mục tiêu đã định.</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17</a:t>
            </a:fld>
            <a:endParaRPr lang="en-US" dirty="0"/>
          </a:p>
        </p:txBody>
      </p:sp>
    </p:spTree>
    <p:extLst>
      <p:ext uri="{BB962C8B-B14F-4D97-AF65-F5344CB8AC3E}">
        <p14:creationId xmlns:p14="http://schemas.microsoft.com/office/powerpoint/2010/main" val="24294428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2: </a:t>
            </a:r>
            <a:r>
              <a:rPr lang="en-US" dirty="0" err="1" smtClean="0"/>
              <a:t>Nhập</a:t>
            </a:r>
            <a:r>
              <a:rPr lang="en-US" dirty="0" smtClean="0"/>
              <a:t> </a:t>
            </a:r>
            <a:r>
              <a:rPr lang="en-US" dirty="0" err="1" smtClean="0"/>
              <a:t>và</a:t>
            </a:r>
            <a:r>
              <a:rPr lang="en-US" dirty="0" smtClean="0"/>
              <a:t> </a:t>
            </a:r>
            <a:r>
              <a:rPr lang="en-US" dirty="0" err="1" smtClean="0"/>
              <a:t>thông</a:t>
            </a:r>
            <a:r>
              <a:rPr lang="en-US" dirty="0" smtClean="0"/>
              <a:t> </a:t>
            </a:r>
            <a:r>
              <a:rPr lang="en-US" dirty="0" err="1" smtClean="0"/>
              <a:t>báo</a:t>
            </a:r>
            <a:r>
              <a:rPr lang="en-US" dirty="0" smtClean="0"/>
              <a:t> </a:t>
            </a:r>
            <a:r>
              <a:rPr lang="en-US" dirty="0" err="1" smtClean="0"/>
              <a:t>nhập</a:t>
            </a:r>
            <a:r>
              <a:rPr lang="en-US" dirty="0" smtClean="0"/>
              <a:t> </a:t>
            </a:r>
            <a:r>
              <a:rPr lang="en-US" dirty="0" err="1" smtClean="0"/>
              <a:t>lại</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smtClean="0"/>
              <a:t> </a:t>
            </a:r>
            <a:r>
              <a:rPr lang="vi-VN" dirty="0" smtClean="0"/>
              <a:t>Nhập </a:t>
            </a:r>
            <a:r>
              <a:rPr lang="vi-VN" dirty="0"/>
              <a:t>vào điểm của một sinh viên, </a:t>
            </a:r>
            <a:r>
              <a:rPr lang="vi-VN" dirty="0" smtClean="0"/>
              <a:t>nếu</a:t>
            </a:r>
            <a:r>
              <a:rPr lang="en-US" dirty="0" smtClean="0"/>
              <a:t> </a:t>
            </a:r>
            <a:r>
              <a:rPr lang="vi-VN" dirty="0" smtClean="0"/>
              <a:t>điểm </a:t>
            </a:r>
            <a:r>
              <a:rPr lang="vi-VN" dirty="0"/>
              <a:t>đó không </a:t>
            </a:r>
            <a:r>
              <a:rPr lang="vi-VN" b="1" dirty="0">
                <a:latin typeface="Courier New" panose="02070309020205020404" pitchFamily="49" charset="0"/>
                <a:cs typeface="Courier New" panose="02070309020205020404" pitchFamily="49" charset="0"/>
              </a:rPr>
              <a:t>∈ [0, 10] </a:t>
            </a:r>
            <a:r>
              <a:rPr lang="vi-VN" dirty="0"/>
              <a:t>thì thông báo </a:t>
            </a:r>
            <a:r>
              <a:rPr lang="vi-VN" dirty="0" smtClean="0"/>
              <a:t>cho</a:t>
            </a:r>
            <a:r>
              <a:rPr lang="en-US" dirty="0" smtClean="0"/>
              <a:t> </a:t>
            </a:r>
            <a:r>
              <a:rPr lang="vi-VN" dirty="0" smtClean="0"/>
              <a:t>người </a:t>
            </a:r>
            <a:r>
              <a:rPr lang="vi-VN" dirty="0"/>
              <a:t>dùng nhập lại</a:t>
            </a:r>
            <a:r>
              <a:rPr lang="vi-VN" dirty="0" smtClean="0"/>
              <a:t>.</a:t>
            </a:r>
            <a:endParaRPr lang="en-US" dirty="0" smtClean="0"/>
          </a:p>
          <a:p>
            <a:endParaRPr lang="vi-VN" dirty="0"/>
          </a:p>
          <a:p>
            <a:r>
              <a:rPr lang="vi-VN" b="1" dirty="0" smtClean="0"/>
              <a:t>Cách </a:t>
            </a:r>
            <a:r>
              <a:rPr lang="vi-VN" b="1" dirty="0"/>
              <a:t>làm:</a:t>
            </a:r>
          </a:p>
          <a:p>
            <a:pPr lvl="1"/>
            <a:r>
              <a:rPr lang="vi-VN" sz="2800" dirty="0" smtClean="0"/>
              <a:t>Nếu </a:t>
            </a:r>
            <a:r>
              <a:rPr lang="vi-VN" sz="2800" dirty="0"/>
              <a:t>dùng lệnh if </a:t>
            </a:r>
            <a:r>
              <a:rPr lang="en-US" sz="2800" dirty="0" smtClean="0"/>
              <a:t>=&gt;</a:t>
            </a:r>
            <a:r>
              <a:rPr lang="vi-VN" sz="2800" dirty="0" smtClean="0"/>
              <a:t> </a:t>
            </a:r>
            <a:r>
              <a:rPr lang="vi-VN" sz="2800" dirty="0"/>
              <a:t>Chỉ kiểm tra được 1 lần</a:t>
            </a:r>
          </a:p>
          <a:p>
            <a:pPr lvl="1"/>
            <a:r>
              <a:rPr lang="vi-VN" sz="2800" dirty="0" smtClean="0"/>
              <a:t>Không </a:t>
            </a:r>
            <a:r>
              <a:rPr lang="vi-VN" sz="2800" dirty="0"/>
              <a:t>dùng for được vì chưa biết trước </a:t>
            </a:r>
            <a:r>
              <a:rPr lang="vi-VN" sz="2800" dirty="0" smtClean="0"/>
              <a:t>số</a:t>
            </a:r>
            <a:r>
              <a:rPr lang="en-US" sz="2800" dirty="0" smtClean="0"/>
              <a:t> </a:t>
            </a:r>
            <a:r>
              <a:rPr lang="vi-VN" sz="2800" dirty="0" smtClean="0"/>
              <a:t>lần </a:t>
            </a:r>
            <a:r>
              <a:rPr lang="vi-VN" sz="2800" dirty="0"/>
              <a:t>lặp.</a:t>
            </a:r>
          </a:p>
          <a:p>
            <a:pPr marL="457212" lvl="1" indent="0">
              <a:buNone/>
            </a:pPr>
            <a:r>
              <a:rPr lang="en-US" sz="2800" dirty="0" smtClean="0"/>
              <a:t>=&gt;</a:t>
            </a:r>
            <a:r>
              <a:rPr lang="vi-VN" sz="2800" dirty="0" smtClean="0"/>
              <a:t> </a:t>
            </a:r>
            <a:r>
              <a:rPr lang="vi-VN" sz="2800" dirty="0"/>
              <a:t>Sử dụng vòng lặp </a:t>
            </a:r>
            <a:r>
              <a:rPr lang="vi-VN" sz="2800" b="1" dirty="0">
                <a:latin typeface="Courier New" panose="02070309020205020404" pitchFamily="49" charset="0"/>
                <a:cs typeface="Courier New" panose="02070309020205020404" pitchFamily="49" charset="0"/>
              </a:rPr>
              <a:t>while/ do while</a:t>
            </a:r>
            <a:endParaRPr lang="en-US" sz="2800" b="1"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170</a:t>
            </a:fld>
            <a:endParaRPr lang="en-US" dirty="0"/>
          </a:p>
        </p:txBody>
      </p:sp>
    </p:spTree>
    <p:extLst>
      <p:ext uri="{BB962C8B-B14F-4D97-AF65-F5344CB8AC3E}">
        <p14:creationId xmlns:p14="http://schemas.microsoft.com/office/powerpoint/2010/main" val="293873983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a:t>
            </a:r>
            <a:r>
              <a:rPr lang="en-US" dirty="0" err="1" smtClean="0"/>
              <a:t>với</a:t>
            </a:r>
            <a:r>
              <a:rPr lang="en-US" dirty="0" smtClean="0"/>
              <a:t> while</a:t>
            </a:r>
            <a:endParaRPr lang="en-US" dirty="0"/>
          </a:p>
        </p:txBody>
      </p:sp>
      <p:sp>
        <p:nvSpPr>
          <p:cNvPr id="3" name="Content Placeholder 2"/>
          <p:cNvSpPr>
            <a:spLocks noGrp="1"/>
          </p:cNvSpPr>
          <p:nvPr>
            <p:ph idx="1"/>
          </p:nvPr>
        </p:nvSpPr>
        <p:spPr>
          <a:xfrm>
            <a:off x="228600" y="1143000"/>
            <a:ext cx="10439400" cy="4953000"/>
          </a:xfrm>
          <a:solidFill>
            <a:schemeClr val="tx1">
              <a:lumMod val="85000"/>
              <a:lumOff val="15000"/>
            </a:schemeClr>
          </a:solidFill>
        </p:spPr>
        <p:txBody>
          <a:bodyPr/>
          <a:lstStyle/>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stdio.h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a:solidFill>
                  <a:srgbClr val="DCDCAA"/>
                </a:solidFill>
                <a:latin typeface="Consolas" panose="020B0609020204030204" pitchFamily="49" charset="0"/>
              </a:rPr>
              <a:t>main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float</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diem</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err="1">
                <a:solidFill>
                  <a:srgbClr val="CE9178"/>
                </a:solidFill>
                <a:latin typeface="Consolas" panose="020B0609020204030204" pitchFamily="49" charset="0"/>
              </a:rPr>
              <a:t>Chuong</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trinh</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nhap</a:t>
            </a:r>
            <a:r>
              <a:rPr lang="en-US" sz="2400" dirty="0">
                <a:solidFill>
                  <a:srgbClr val="CE9178"/>
                </a:solidFill>
                <a:latin typeface="Consolas" panose="020B0609020204030204" pitchFamily="49" charset="0"/>
              </a:rPr>
              <a:t> diem </a:t>
            </a:r>
            <a:r>
              <a:rPr lang="en-US" sz="2400" dirty="0" err="1">
                <a:solidFill>
                  <a:srgbClr val="CE9178"/>
                </a:solidFill>
                <a:latin typeface="Consolas" panose="020B0609020204030204" pitchFamily="49" charset="0"/>
              </a:rPr>
              <a:t>sinh</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vien</a:t>
            </a:r>
            <a:r>
              <a:rPr lang="en-US" sz="2400" dirty="0">
                <a:solidFill>
                  <a:srgbClr val="D7BA7D"/>
                </a:solidFill>
                <a:latin typeface="Consolas" panose="020B0609020204030204" pitchFamily="49" charset="0"/>
              </a:rPr>
              <a:t>\n</a:t>
            </a:r>
            <a:r>
              <a:rPr lang="en-US" sz="2400" dirty="0">
                <a:solidFill>
                  <a:srgbClr val="CE9178"/>
                </a:solidFill>
                <a:latin typeface="Consolas" panose="020B0609020204030204" pitchFamily="49" charset="0"/>
              </a:rPr>
              <a:t>"</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err="1">
                <a:solidFill>
                  <a:srgbClr val="CE9178"/>
                </a:solidFill>
                <a:latin typeface="Consolas" panose="020B0609020204030204" pitchFamily="49" charset="0"/>
              </a:rPr>
              <a:t>Nhap</a:t>
            </a:r>
            <a:r>
              <a:rPr lang="en-US" sz="2400" dirty="0">
                <a:solidFill>
                  <a:srgbClr val="CE9178"/>
                </a:solidFill>
                <a:latin typeface="Consolas" panose="020B0609020204030204" pitchFamily="49" charset="0"/>
              </a:rPr>
              <a:t> diem (0&lt;=diem&lt;=10):"</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scanf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9CDCFE"/>
                </a:solidFill>
                <a:latin typeface="Consolas" panose="020B0609020204030204" pitchFamily="49" charset="0"/>
              </a:rPr>
              <a:t>%</a:t>
            </a:r>
            <a:r>
              <a:rPr lang="en-US" sz="2400" dirty="0" err="1">
                <a:solidFill>
                  <a:srgbClr val="9CDCFE"/>
                </a:solidFill>
                <a:latin typeface="Consolas" panose="020B0609020204030204" pitchFamily="49" charset="0"/>
              </a:rPr>
              <a:t>f</a:t>
            </a:r>
            <a:r>
              <a:rPr lang="en-US" sz="2400" dirty="0" err="1">
                <a:solidFill>
                  <a:srgbClr val="CE9178"/>
                </a:solidFill>
                <a:latin typeface="Consolas" panose="020B0609020204030204" pitchFamily="49" charset="0"/>
              </a:rPr>
              <a:t>"</a:t>
            </a:r>
            <a:r>
              <a:rPr lang="en-US" sz="2400" dirty="0" err="1">
                <a:solidFill>
                  <a:srgbClr val="D4D4D4"/>
                </a:solidFill>
                <a:latin typeface="Consolas" panose="020B0609020204030204" pitchFamily="49" charset="0"/>
              </a:rPr>
              <a:t>,&amp;</a:t>
            </a:r>
            <a:r>
              <a:rPr lang="en-US" sz="2400" dirty="0" err="1">
                <a:solidFill>
                  <a:srgbClr val="9CDCFE"/>
                </a:solidFill>
                <a:latin typeface="Consolas" panose="020B0609020204030204" pitchFamily="49" charset="0"/>
              </a:rPr>
              <a:t>diem</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while</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diem</a:t>
            </a:r>
            <a:r>
              <a:rPr lang="en-US" sz="2400" dirty="0">
                <a:solidFill>
                  <a:srgbClr val="D4D4D4"/>
                </a:solidFill>
                <a:latin typeface="Consolas" panose="020B0609020204030204" pitchFamily="49" charset="0"/>
              </a:rPr>
              <a:t> &lt; </a:t>
            </a:r>
            <a:r>
              <a:rPr lang="en-US" sz="2400" dirty="0">
                <a:solidFill>
                  <a:srgbClr val="B5CEA8"/>
                </a:solidFill>
                <a:latin typeface="Consolas" panose="020B0609020204030204" pitchFamily="49" charset="0"/>
              </a:rPr>
              <a:t>0</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diem</a:t>
            </a:r>
            <a:r>
              <a:rPr lang="en-US" sz="2400" dirty="0">
                <a:solidFill>
                  <a:srgbClr val="D4D4D4"/>
                </a:solidFill>
                <a:latin typeface="Consolas" panose="020B0609020204030204" pitchFamily="49" charset="0"/>
              </a:rPr>
              <a:t> &gt; </a:t>
            </a:r>
            <a:r>
              <a:rPr lang="en-US" sz="2400" dirty="0">
                <a:solidFill>
                  <a:srgbClr val="B5CEA8"/>
                </a:solidFill>
                <a:latin typeface="Consolas" panose="020B0609020204030204" pitchFamily="49" charset="0"/>
              </a:rPr>
              <a:t>10</a:t>
            </a:r>
            <a:r>
              <a:rPr lang="en-US" sz="2400" dirty="0">
                <a:solidFill>
                  <a:srgbClr val="D4D4D4"/>
                </a:solidFill>
                <a:latin typeface="Consolas" panose="020B0609020204030204" pitchFamily="49" charset="0"/>
              </a:rPr>
              <a:t>) {</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D7BA7D"/>
                </a:solidFill>
                <a:latin typeface="Consolas" panose="020B0609020204030204" pitchFamily="49" charset="0"/>
              </a:rPr>
              <a:t>\</a:t>
            </a:r>
            <a:r>
              <a:rPr lang="en-US" sz="2400" dirty="0" err="1">
                <a:solidFill>
                  <a:srgbClr val="D7BA7D"/>
                </a:solidFill>
                <a:latin typeface="Consolas" panose="020B0609020204030204" pitchFamily="49" charset="0"/>
              </a:rPr>
              <a:t>n</a:t>
            </a:r>
            <a:r>
              <a:rPr lang="en-US" sz="2400" dirty="0" err="1">
                <a:solidFill>
                  <a:srgbClr val="CE9178"/>
                </a:solidFill>
                <a:latin typeface="Consolas" panose="020B0609020204030204" pitchFamily="49" charset="0"/>
              </a:rPr>
              <a:t>Ban</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nhap</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khong</a:t>
            </a:r>
            <a:r>
              <a:rPr lang="en-US" sz="2400" dirty="0">
                <a:solidFill>
                  <a:srgbClr val="CE9178"/>
                </a:solidFill>
                <a:latin typeface="Consolas" panose="020B0609020204030204" pitchFamily="49" charset="0"/>
              </a:rPr>
              <a:t> dung!</a:t>
            </a:r>
            <a:r>
              <a:rPr lang="en-US" sz="2400" dirty="0">
                <a:solidFill>
                  <a:srgbClr val="D7BA7D"/>
                </a:solidFill>
                <a:latin typeface="Consolas" panose="020B0609020204030204" pitchFamily="49" charset="0"/>
              </a:rPr>
              <a:t>\n</a:t>
            </a:r>
            <a:r>
              <a:rPr lang="en-US" sz="2400" dirty="0">
                <a:solidFill>
                  <a:srgbClr val="CE9178"/>
                </a:solidFill>
                <a:latin typeface="Consolas" panose="020B0609020204030204" pitchFamily="49" charset="0"/>
              </a:rPr>
              <a:t>"</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"Ban hay </a:t>
            </a:r>
            <a:r>
              <a:rPr lang="en-US" sz="2400" dirty="0" err="1">
                <a:solidFill>
                  <a:srgbClr val="CE9178"/>
                </a:solidFill>
                <a:latin typeface="Consolas" panose="020B0609020204030204" pitchFamily="49" charset="0"/>
              </a:rPr>
              <a:t>nhap</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lai</a:t>
            </a:r>
            <a:r>
              <a:rPr lang="en-US" sz="2400" dirty="0">
                <a:solidFill>
                  <a:srgbClr val="CE9178"/>
                </a:solidFill>
                <a:latin typeface="Consolas" panose="020B0609020204030204" pitchFamily="49" charset="0"/>
              </a:rPr>
              <a:t> (0&lt;=diem&lt;=10):"</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scanf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9CDCFE"/>
                </a:solidFill>
                <a:latin typeface="Consolas" panose="020B0609020204030204" pitchFamily="49" charset="0"/>
              </a:rPr>
              <a:t>%</a:t>
            </a:r>
            <a:r>
              <a:rPr lang="en-US" sz="2400" dirty="0" err="1">
                <a:solidFill>
                  <a:srgbClr val="9CDCFE"/>
                </a:solidFill>
                <a:latin typeface="Consolas" panose="020B0609020204030204" pitchFamily="49" charset="0"/>
              </a:rPr>
              <a:t>f</a:t>
            </a:r>
            <a:r>
              <a:rPr lang="en-US" sz="2400" dirty="0" err="1">
                <a:solidFill>
                  <a:srgbClr val="CE9178"/>
                </a:solidFill>
                <a:latin typeface="Consolas" panose="020B0609020204030204" pitchFamily="49" charset="0"/>
              </a:rPr>
              <a:t>"</a:t>
            </a:r>
            <a:r>
              <a:rPr lang="en-US" sz="2400" dirty="0" err="1">
                <a:solidFill>
                  <a:srgbClr val="D4D4D4"/>
                </a:solidFill>
                <a:latin typeface="Consolas" panose="020B0609020204030204" pitchFamily="49" charset="0"/>
              </a:rPr>
              <a:t>,&amp;</a:t>
            </a:r>
            <a:r>
              <a:rPr lang="en-US" sz="2400" dirty="0" err="1">
                <a:solidFill>
                  <a:srgbClr val="9CDCFE"/>
                </a:solidFill>
                <a:latin typeface="Consolas" panose="020B0609020204030204" pitchFamily="49" charset="0"/>
              </a:rPr>
              <a:t>diem</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D7BA7D"/>
                </a:solidFill>
                <a:latin typeface="Consolas" panose="020B0609020204030204" pitchFamily="49" charset="0"/>
              </a:rPr>
              <a:t>\</a:t>
            </a:r>
            <a:r>
              <a:rPr lang="en-US" sz="2400" dirty="0" err="1">
                <a:solidFill>
                  <a:srgbClr val="D7BA7D"/>
                </a:solidFill>
                <a:latin typeface="Consolas" panose="020B0609020204030204" pitchFamily="49" charset="0"/>
              </a:rPr>
              <a:t>n</a:t>
            </a:r>
            <a:r>
              <a:rPr lang="en-US" sz="2400" dirty="0" err="1">
                <a:solidFill>
                  <a:srgbClr val="CE9178"/>
                </a:solidFill>
                <a:latin typeface="Consolas" panose="020B0609020204030204" pitchFamily="49" charset="0"/>
              </a:rPr>
              <a:t>Diem</a:t>
            </a:r>
            <a:r>
              <a:rPr lang="en-US" sz="2400" dirty="0">
                <a:solidFill>
                  <a:srgbClr val="CE9178"/>
                </a:solidFill>
                <a:latin typeface="Consolas" panose="020B0609020204030204" pitchFamily="49" charset="0"/>
              </a:rPr>
              <a:t> ban </a:t>
            </a:r>
            <a:r>
              <a:rPr lang="en-US" sz="2400" dirty="0" err="1">
                <a:solidFill>
                  <a:srgbClr val="CE9178"/>
                </a:solidFill>
                <a:latin typeface="Consolas" panose="020B0609020204030204" pitchFamily="49" charset="0"/>
              </a:rPr>
              <a:t>vua</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nhap</a:t>
            </a:r>
            <a:r>
              <a:rPr lang="en-US" sz="2400" dirty="0">
                <a:solidFill>
                  <a:srgbClr val="CE9178"/>
                </a:solidFill>
                <a:latin typeface="Consolas" panose="020B0609020204030204" pitchFamily="49" charset="0"/>
              </a:rPr>
              <a:t> la: </a:t>
            </a:r>
            <a:r>
              <a:rPr lang="en-US" sz="2400" dirty="0">
                <a:solidFill>
                  <a:srgbClr val="9CDCFE"/>
                </a:solidFill>
                <a:latin typeface="Consolas" panose="020B0609020204030204" pitchFamily="49" charset="0"/>
              </a:rPr>
              <a:t>%.2f</a:t>
            </a:r>
            <a:r>
              <a:rPr lang="en-US" sz="2400" dirty="0">
                <a:solidFill>
                  <a:srgbClr val="CE9178"/>
                </a:solidFill>
                <a:latin typeface="Consolas" panose="020B0609020204030204" pitchFamily="49" charset="0"/>
              </a:rPr>
              <a:t>"</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diem</a:t>
            </a:r>
            <a:r>
              <a:rPr lang="en-US" sz="2400" dirty="0">
                <a:solidFill>
                  <a:srgbClr val="D4D4D4"/>
                </a:solidFill>
                <a:latin typeface="Consolas" panose="020B0609020204030204" pitchFamily="49" charset="0"/>
              </a:rPr>
              <a:t>);</a:t>
            </a:r>
          </a:p>
          <a:p>
            <a:pPr marL="0" indent="0">
              <a:lnSpc>
                <a:spcPct val="100000"/>
              </a:lnSpc>
              <a:buNone/>
            </a:pPr>
            <a:r>
              <a:rPr lang="en-US" sz="2400" dirty="0" smtClean="0">
                <a:solidFill>
                  <a:srgbClr val="D4D4D4"/>
                </a:solidFill>
                <a:latin typeface="Consolas" panose="020B0609020204030204" pitchFamily="49" charset="0"/>
              </a:rPr>
              <a:t>}</a:t>
            </a:r>
            <a:endParaRPr lang="en-US" sz="2400" dirty="0">
              <a:solidFill>
                <a:srgbClr val="D4D4D4"/>
              </a:solidFill>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171</a:t>
            </a:fld>
            <a:endParaRPr lang="en-US" dirty="0"/>
          </a:p>
        </p:txBody>
      </p:sp>
      <p:pic>
        <p:nvPicPr>
          <p:cNvPr id="5" name="Picture 4"/>
          <p:cNvPicPr>
            <a:picLocks noChangeAspect="1"/>
          </p:cNvPicPr>
          <p:nvPr/>
        </p:nvPicPr>
        <p:blipFill>
          <a:blip r:embed="rId2"/>
          <a:stretch>
            <a:fillRect/>
          </a:stretch>
        </p:blipFill>
        <p:spPr>
          <a:xfrm>
            <a:off x="8713508" y="2438400"/>
            <a:ext cx="3388057" cy="2057400"/>
          </a:xfrm>
          <a:prstGeom prst="rect">
            <a:avLst/>
          </a:prstGeom>
          <a:ln>
            <a:solidFill>
              <a:schemeClr val="bg1"/>
            </a:solidFill>
          </a:ln>
        </p:spPr>
      </p:pic>
    </p:spTree>
    <p:extLst>
      <p:ext uri="{BB962C8B-B14F-4D97-AF65-F5344CB8AC3E}">
        <p14:creationId xmlns:p14="http://schemas.microsoft.com/office/powerpoint/2010/main" val="139616149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a:t>
            </a:r>
            <a:r>
              <a:rPr lang="en-US" dirty="0" err="1"/>
              <a:t>với</a:t>
            </a:r>
            <a:r>
              <a:rPr lang="en-US" dirty="0"/>
              <a:t> </a:t>
            </a:r>
            <a:r>
              <a:rPr lang="en-US" dirty="0" err="1" smtClean="0"/>
              <a:t>do..while</a:t>
            </a:r>
            <a:endParaRPr lang="en-US" dirty="0"/>
          </a:p>
        </p:txBody>
      </p:sp>
      <p:sp>
        <p:nvSpPr>
          <p:cNvPr id="3" name="Content Placeholder 2"/>
          <p:cNvSpPr>
            <a:spLocks noGrp="1"/>
          </p:cNvSpPr>
          <p:nvPr>
            <p:ph idx="1"/>
          </p:nvPr>
        </p:nvSpPr>
        <p:spPr>
          <a:xfrm>
            <a:off x="1181100" y="1066800"/>
            <a:ext cx="9829800" cy="5333999"/>
          </a:xfrm>
          <a:solidFill>
            <a:schemeClr val="tx1">
              <a:lumMod val="85000"/>
              <a:lumOff val="15000"/>
            </a:schemeClr>
          </a:solidFill>
        </p:spPr>
        <p:txBody>
          <a:bodyPr/>
          <a:lstStyle/>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stdio.h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569CD6"/>
                </a:solidFill>
                <a:latin typeface="Consolas" panose="020B0609020204030204" pitchFamily="49" charset="0"/>
              </a:rPr>
              <a:t>void</a:t>
            </a:r>
            <a:r>
              <a:rPr lang="en-US" sz="2800" dirty="0">
                <a:solidFill>
                  <a:srgbClr val="D4D4D4"/>
                </a:solidFill>
                <a:latin typeface="Consolas" panose="020B0609020204030204" pitchFamily="49" charset="0"/>
              </a:rPr>
              <a:t> </a:t>
            </a:r>
            <a:r>
              <a:rPr lang="en-US" sz="2800" dirty="0">
                <a:solidFill>
                  <a:srgbClr val="DCDCAA"/>
                </a:solidFill>
                <a:latin typeface="Consolas" panose="020B0609020204030204" pitchFamily="49" charset="0"/>
              </a:rPr>
              <a:t>main</a:t>
            </a:r>
            <a:r>
              <a:rPr lang="en-US" sz="2800" dirty="0">
                <a:solidFill>
                  <a:srgbClr val="D4D4D4"/>
                </a:solidFill>
                <a:latin typeface="Consolas" panose="020B0609020204030204" pitchFamily="49" charset="0"/>
              </a:rPr>
              <a:t>() {</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float</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diem</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err="1">
                <a:solidFill>
                  <a:srgbClr val="CE9178"/>
                </a:solidFill>
                <a:latin typeface="Consolas" panose="020B0609020204030204" pitchFamily="49" charset="0"/>
              </a:rPr>
              <a:t>Chuong</a:t>
            </a:r>
            <a:r>
              <a:rPr lang="en-US" sz="2800" dirty="0">
                <a:solidFill>
                  <a:srgbClr val="CE9178"/>
                </a:solidFill>
                <a:latin typeface="Consolas" panose="020B0609020204030204" pitchFamily="49" charset="0"/>
              </a:rPr>
              <a:t> </a:t>
            </a:r>
            <a:r>
              <a:rPr lang="en-US" sz="2800" dirty="0" err="1">
                <a:solidFill>
                  <a:srgbClr val="CE9178"/>
                </a:solidFill>
                <a:latin typeface="Consolas" panose="020B0609020204030204" pitchFamily="49" charset="0"/>
              </a:rPr>
              <a:t>trinh</a:t>
            </a:r>
            <a:r>
              <a:rPr lang="en-US" sz="2800" dirty="0">
                <a:solidFill>
                  <a:srgbClr val="CE9178"/>
                </a:solidFill>
                <a:latin typeface="Consolas" panose="020B0609020204030204" pitchFamily="49" charset="0"/>
              </a:rPr>
              <a:t> </a:t>
            </a:r>
            <a:r>
              <a:rPr lang="en-US" sz="2800" dirty="0" err="1">
                <a:solidFill>
                  <a:srgbClr val="CE9178"/>
                </a:solidFill>
                <a:latin typeface="Consolas" panose="020B0609020204030204" pitchFamily="49" charset="0"/>
              </a:rPr>
              <a:t>nhap</a:t>
            </a:r>
            <a:r>
              <a:rPr lang="en-US" sz="2800" dirty="0">
                <a:solidFill>
                  <a:srgbClr val="CE9178"/>
                </a:solidFill>
                <a:latin typeface="Consolas" panose="020B0609020204030204" pitchFamily="49" charset="0"/>
              </a:rPr>
              <a:t> diem </a:t>
            </a:r>
            <a:r>
              <a:rPr lang="en-US" sz="2800" dirty="0" err="1">
                <a:solidFill>
                  <a:srgbClr val="CE9178"/>
                </a:solidFill>
                <a:latin typeface="Consolas" panose="020B0609020204030204" pitchFamily="49" charset="0"/>
              </a:rPr>
              <a:t>sinh</a:t>
            </a:r>
            <a:r>
              <a:rPr lang="en-US" sz="2800" dirty="0">
                <a:solidFill>
                  <a:srgbClr val="CE9178"/>
                </a:solidFill>
                <a:latin typeface="Consolas" panose="020B0609020204030204" pitchFamily="49" charset="0"/>
              </a:rPr>
              <a:t> </a:t>
            </a:r>
            <a:r>
              <a:rPr lang="en-US" sz="2800" dirty="0" err="1">
                <a:solidFill>
                  <a:srgbClr val="CE9178"/>
                </a:solidFill>
                <a:latin typeface="Consolas" panose="020B0609020204030204" pitchFamily="49" charset="0"/>
              </a:rPr>
              <a:t>vien</a:t>
            </a:r>
            <a:r>
              <a:rPr lang="en-US" sz="2800" dirty="0">
                <a:solidFill>
                  <a:srgbClr val="D7BA7D"/>
                </a:solidFill>
                <a:latin typeface="Consolas" panose="020B0609020204030204" pitchFamily="49" charset="0"/>
              </a:rPr>
              <a:t>\n</a:t>
            </a:r>
            <a:r>
              <a:rPr lang="en-US" sz="2800" dirty="0">
                <a:solidFill>
                  <a:srgbClr val="CE9178"/>
                </a:solidFill>
                <a:latin typeface="Consolas" panose="020B0609020204030204" pitchFamily="49" charset="0"/>
              </a:rPr>
              <a:t>"</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do</a:t>
            </a:r>
            <a:r>
              <a:rPr lang="en-US" sz="2800" dirty="0">
                <a:solidFill>
                  <a:srgbClr val="D4D4D4"/>
                </a:solidFill>
                <a:latin typeface="Consolas" panose="020B0609020204030204" pitchFamily="49" charset="0"/>
              </a:rPr>
              <a:t> {</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err="1">
                <a:solidFill>
                  <a:srgbClr val="CE9178"/>
                </a:solidFill>
                <a:latin typeface="Consolas" panose="020B0609020204030204" pitchFamily="49" charset="0"/>
              </a:rPr>
              <a:t>Nhap</a:t>
            </a:r>
            <a:r>
              <a:rPr lang="en-US" sz="2800" dirty="0">
                <a:solidFill>
                  <a:srgbClr val="CE9178"/>
                </a:solidFill>
                <a:latin typeface="Consolas" panose="020B0609020204030204" pitchFamily="49" charset="0"/>
              </a:rPr>
              <a:t> diem (0&lt;=diem&lt;=10):"</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scanf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a:solidFill>
                  <a:srgbClr val="9CDCFE"/>
                </a:solidFill>
                <a:latin typeface="Consolas" panose="020B0609020204030204" pitchFamily="49" charset="0"/>
              </a:rPr>
              <a:t>%</a:t>
            </a:r>
            <a:r>
              <a:rPr lang="en-US" sz="2800" dirty="0" err="1">
                <a:solidFill>
                  <a:srgbClr val="9CDCFE"/>
                </a:solidFill>
                <a:latin typeface="Consolas" panose="020B0609020204030204" pitchFamily="49" charset="0"/>
              </a:rPr>
              <a:t>f</a:t>
            </a:r>
            <a:r>
              <a:rPr lang="en-US" sz="2800" dirty="0" err="1">
                <a:solidFill>
                  <a:srgbClr val="CE9178"/>
                </a:solidFill>
                <a:latin typeface="Consolas" panose="020B0609020204030204" pitchFamily="49" charset="0"/>
              </a:rPr>
              <a:t>"</a:t>
            </a:r>
            <a:r>
              <a:rPr lang="en-US" sz="2800" dirty="0" err="1">
                <a:solidFill>
                  <a:srgbClr val="D4D4D4"/>
                </a:solidFill>
                <a:latin typeface="Consolas" panose="020B0609020204030204" pitchFamily="49" charset="0"/>
              </a:rPr>
              <a:t>,&amp;</a:t>
            </a:r>
            <a:r>
              <a:rPr lang="en-US" sz="2800" dirty="0" err="1">
                <a:solidFill>
                  <a:srgbClr val="9CDCFE"/>
                </a:solidFill>
                <a:latin typeface="Consolas" panose="020B0609020204030204" pitchFamily="49" charset="0"/>
              </a:rPr>
              <a:t>diem</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if</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diem</a:t>
            </a:r>
            <a:r>
              <a:rPr lang="en-US" sz="2800" dirty="0">
                <a:solidFill>
                  <a:srgbClr val="D4D4D4"/>
                </a:solidFill>
                <a:latin typeface="Consolas" panose="020B0609020204030204" pitchFamily="49" charset="0"/>
              </a:rPr>
              <a:t> &lt; </a:t>
            </a:r>
            <a:r>
              <a:rPr lang="en-US" sz="2800" dirty="0">
                <a:solidFill>
                  <a:srgbClr val="B5CEA8"/>
                </a:solidFill>
                <a:latin typeface="Consolas" panose="020B0609020204030204" pitchFamily="49" charset="0"/>
              </a:rPr>
              <a:t>0</a:t>
            </a:r>
            <a:r>
              <a:rPr lang="en-US" sz="2800" dirty="0">
                <a:solidFill>
                  <a:srgbClr val="D4D4D4"/>
                </a:solidFill>
                <a:latin typeface="Consolas" panose="020B0609020204030204" pitchFamily="49" charset="0"/>
              </a:rPr>
              <a:t> || </a:t>
            </a:r>
            <a:r>
              <a:rPr lang="en-US" sz="2800" dirty="0">
                <a:solidFill>
                  <a:srgbClr val="9CDCFE"/>
                </a:solidFill>
                <a:latin typeface="Consolas" panose="020B0609020204030204" pitchFamily="49" charset="0"/>
              </a:rPr>
              <a:t>diem</a:t>
            </a:r>
            <a:r>
              <a:rPr lang="en-US" sz="2800" dirty="0">
                <a:solidFill>
                  <a:srgbClr val="D4D4D4"/>
                </a:solidFill>
                <a:latin typeface="Consolas" panose="020B0609020204030204" pitchFamily="49" charset="0"/>
              </a:rPr>
              <a:t> &gt; </a:t>
            </a:r>
            <a:r>
              <a:rPr lang="en-US" sz="2800" dirty="0">
                <a:solidFill>
                  <a:srgbClr val="B5CEA8"/>
                </a:solidFill>
                <a:latin typeface="Consolas" panose="020B0609020204030204" pitchFamily="49" charset="0"/>
              </a:rPr>
              <a:t>10</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a:solidFill>
                  <a:srgbClr val="D4D4D4"/>
                </a:solidFill>
                <a:latin typeface="Consolas" panose="020B0609020204030204" pitchFamily="49" charset="0"/>
              </a:rPr>
              <a:t> </a:t>
            </a:r>
            <a:r>
              <a:rPr lang="en-US" sz="2800" smtClean="0">
                <a:solidFill>
                  <a:srgbClr val="D4D4D4"/>
                </a:solidFill>
                <a:latin typeface="Consolas" panose="020B0609020204030204" pitchFamily="49" charset="0"/>
              </a:rPr>
              <a:t>	  </a:t>
            </a:r>
            <a:r>
              <a:rPr lang="en-US" sz="2800" smtClean="0">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a:solidFill>
                  <a:srgbClr val="D7BA7D"/>
                </a:solidFill>
                <a:latin typeface="Consolas" panose="020B0609020204030204" pitchFamily="49" charset="0"/>
              </a:rPr>
              <a:t>\</a:t>
            </a:r>
            <a:r>
              <a:rPr lang="en-US" sz="2800" dirty="0" err="1">
                <a:solidFill>
                  <a:srgbClr val="D7BA7D"/>
                </a:solidFill>
                <a:latin typeface="Consolas" panose="020B0609020204030204" pitchFamily="49" charset="0"/>
              </a:rPr>
              <a:t>n</a:t>
            </a:r>
            <a:r>
              <a:rPr lang="en-US" sz="2800" dirty="0" err="1">
                <a:solidFill>
                  <a:srgbClr val="CE9178"/>
                </a:solidFill>
                <a:latin typeface="Consolas" panose="020B0609020204030204" pitchFamily="49" charset="0"/>
              </a:rPr>
              <a:t>Ban</a:t>
            </a:r>
            <a:r>
              <a:rPr lang="en-US" sz="2800" dirty="0">
                <a:solidFill>
                  <a:srgbClr val="CE9178"/>
                </a:solidFill>
                <a:latin typeface="Consolas" panose="020B0609020204030204" pitchFamily="49" charset="0"/>
              </a:rPr>
              <a:t> </a:t>
            </a:r>
            <a:r>
              <a:rPr lang="en-US" sz="2800" dirty="0" err="1">
                <a:solidFill>
                  <a:srgbClr val="CE9178"/>
                </a:solidFill>
                <a:latin typeface="Consolas" panose="020B0609020204030204" pitchFamily="49" charset="0"/>
              </a:rPr>
              <a:t>nhap</a:t>
            </a:r>
            <a:r>
              <a:rPr lang="en-US" sz="2800" dirty="0">
                <a:solidFill>
                  <a:srgbClr val="CE9178"/>
                </a:solidFill>
                <a:latin typeface="Consolas" panose="020B0609020204030204" pitchFamily="49" charset="0"/>
              </a:rPr>
              <a:t> </a:t>
            </a:r>
            <a:r>
              <a:rPr lang="en-US" sz="2800" dirty="0" err="1">
                <a:solidFill>
                  <a:srgbClr val="CE9178"/>
                </a:solidFill>
                <a:latin typeface="Consolas" panose="020B0609020204030204" pitchFamily="49" charset="0"/>
              </a:rPr>
              <a:t>khong</a:t>
            </a:r>
            <a:r>
              <a:rPr lang="en-US" sz="2800" dirty="0">
                <a:solidFill>
                  <a:srgbClr val="CE9178"/>
                </a:solidFill>
                <a:latin typeface="Consolas" panose="020B0609020204030204" pitchFamily="49" charset="0"/>
              </a:rPr>
              <a:t> dung!</a:t>
            </a:r>
            <a:r>
              <a:rPr lang="en-US" sz="2800" dirty="0">
                <a:solidFill>
                  <a:srgbClr val="D7BA7D"/>
                </a:solidFill>
                <a:latin typeface="Consolas" panose="020B0609020204030204" pitchFamily="49" charset="0"/>
              </a:rPr>
              <a:t>\n</a:t>
            </a:r>
            <a:r>
              <a:rPr lang="en-US" sz="2800" dirty="0">
                <a:solidFill>
                  <a:srgbClr val="CE9178"/>
                </a:solidFill>
                <a:latin typeface="Consolas" panose="020B0609020204030204" pitchFamily="49" charset="0"/>
              </a:rPr>
              <a:t>"</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 </a:t>
            </a:r>
            <a:r>
              <a:rPr lang="en-US" sz="2800" dirty="0">
                <a:solidFill>
                  <a:srgbClr val="C586C0"/>
                </a:solidFill>
                <a:latin typeface="Consolas" panose="020B0609020204030204" pitchFamily="49" charset="0"/>
              </a:rPr>
              <a:t>while</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diem</a:t>
            </a:r>
            <a:r>
              <a:rPr lang="en-US" sz="2800" dirty="0">
                <a:solidFill>
                  <a:srgbClr val="D4D4D4"/>
                </a:solidFill>
                <a:latin typeface="Consolas" panose="020B0609020204030204" pitchFamily="49" charset="0"/>
              </a:rPr>
              <a:t> &lt; </a:t>
            </a:r>
            <a:r>
              <a:rPr lang="en-US" sz="2800" dirty="0">
                <a:solidFill>
                  <a:srgbClr val="B5CEA8"/>
                </a:solidFill>
                <a:latin typeface="Consolas" panose="020B0609020204030204" pitchFamily="49" charset="0"/>
              </a:rPr>
              <a:t>0</a:t>
            </a:r>
            <a:r>
              <a:rPr lang="en-US" sz="2800" dirty="0">
                <a:solidFill>
                  <a:srgbClr val="D4D4D4"/>
                </a:solidFill>
                <a:latin typeface="Consolas" panose="020B0609020204030204" pitchFamily="49" charset="0"/>
              </a:rPr>
              <a:t> || </a:t>
            </a:r>
            <a:r>
              <a:rPr lang="en-US" sz="2800" dirty="0">
                <a:solidFill>
                  <a:srgbClr val="9CDCFE"/>
                </a:solidFill>
                <a:latin typeface="Consolas" panose="020B0609020204030204" pitchFamily="49" charset="0"/>
              </a:rPr>
              <a:t>diem</a:t>
            </a:r>
            <a:r>
              <a:rPr lang="en-US" sz="2800" dirty="0">
                <a:solidFill>
                  <a:srgbClr val="D4D4D4"/>
                </a:solidFill>
                <a:latin typeface="Consolas" panose="020B0609020204030204" pitchFamily="49" charset="0"/>
              </a:rPr>
              <a:t> &gt; </a:t>
            </a:r>
            <a:r>
              <a:rPr lang="en-US" sz="2800" dirty="0">
                <a:solidFill>
                  <a:srgbClr val="B5CEA8"/>
                </a:solidFill>
                <a:latin typeface="Consolas" panose="020B0609020204030204" pitchFamily="49" charset="0"/>
              </a:rPr>
              <a:t>10</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a:solidFill>
                  <a:srgbClr val="D7BA7D"/>
                </a:solidFill>
                <a:latin typeface="Consolas" panose="020B0609020204030204" pitchFamily="49" charset="0"/>
              </a:rPr>
              <a:t>\</a:t>
            </a:r>
            <a:r>
              <a:rPr lang="en-US" sz="2800" dirty="0" err="1">
                <a:solidFill>
                  <a:srgbClr val="D7BA7D"/>
                </a:solidFill>
                <a:latin typeface="Consolas" panose="020B0609020204030204" pitchFamily="49" charset="0"/>
              </a:rPr>
              <a:t>n</a:t>
            </a:r>
            <a:r>
              <a:rPr lang="en-US" sz="2800" dirty="0" err="1">
                <a:solidFill>
                  <a:srgbClr val="CE9178"/>
                </a:solidFill>
                <a:latin typeface="Consolas" panose="020B0609020204030204" pitchFamily="49" charset="0"/>
              </a:rPr>
              <a:t>Diem</a:t>
            </a:r>
            <a:r>
              <a:rPr lang="en-US" sz="2800" dirty="0">
                <a:solidFill>
                  <a:srgbClr val="CE9178"/>
                </a:solidFill>
                <a:latin typeface="Consolas" panose="020B0609020204030204" pitchFamily="49" charset="0"/>
              </a:rPr>
              <a:t> ban </a:t>
            </a:r>
            <a:r>
              <a:rPr lang="en-US" sz="2800" dirty="0" err="1">
                <a:solidFill>
                  <a:srgbClr val="CE9178"/>
                </a:solidFill>
                <a:latin typeface="Consolas" panose="020B0609020204030204" pitchFamily="49" charset="0"/>
              </a:rPr>
              <a:t>vua</a:t>
            </a:r>
            <a:r>
              <a:rPr lang="en-US" sz="2800" dirty="0">
                <a:solidFill>
                  <a:srgbClr val="CE9178"/>
                </a:solidFill>
                <a:latin typeface="Consolas" panose="020B0609020204030204" pitchFamily="49" charset="0"/>
              </a:rPr>
              <a:t> </a:t>
            </a:r>
            <a:r>
              <a:rPr lang="en-US" sz="2800" dirty="0" err="1">
                <a:solidFill>
                  <a:srgbClr val="CE9178"/>
                </a:solidFill>
                <a:latin typeface="Consolas" panose="020B0609020204030204" pitchFamily="49" charset="0"/>
              </a:rPr>
              <a:t>nhap</a:t>
            </a:r>
            <a:r>
              <a:rPr lang="en-US" sz="2800" dirty="0">
                <a:solidFill>
                  <a:srgbClr val="CE9178"/>
                </a:solidFill>
                <a:latin typeface="Consolas" panose="020B0609020204030204" pitchFamily="49" charset="0"/>
              </a:rPr>
              <a:t> la: </a:t>
            </a:r>
            <a:r>
              <a:rPr lang="en-US" sz="2800" dirty="0">
                <a:solidFill>
                  <a:srgbClr val="9CDCFE"/>
                </a:solidFill>
                <a:latin typeface="Consolas" panose="020B0609020204030204" pitchFamily="49" charset="0"/>
              </a:rPr>
              <a:t>%.2f</a:t>
            </a:r>
            <a:r>
              <a:rPr lang="en-US" sz="2800" dirty="0">
                <a:solidFill>
                  <a:srgbClr val="CE9178"/>
                </a:solidFill>
                <a:latin typeface="Consolas" panose="020B0609020204030204" pitchFamily="49" charset="0"/>
              </a:rPr>
              <a:t>"</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diem</a:t>
            </a:r>
            <a:r>
              <a:rPr lang="en-US" sz="2800" dirty="0">
                <a:solidFill>
                  <a:srgbClr val="D4D4D4"/>
                </a:solidFill>
                <a:latin typeface="Consolas" panose="020B0609020204030204" pitchFamily="49" charset="0"/>
              </a:rPr>
              <a:t>);</a:t>
            </a:r>
          </a:p>
          <a:p>
            <a:pPr marL="0" indent="0">
              <a:lnSpc>
                <a:spcPct val="100000"/>
              </a:lnSpc>
              <a:buNone/>
            </a:pPr>
            <a:r>
              <a:rPr lang="en-US" sz="2800" dirty="0" smtClean="0">
                <a:solidFill>
                  <a:srgbClr val="D4D4D4"/>
                </a:solidFill>
                <a:latin typeface="Consolas" panose="020B0609020204030204" pitchFamily="49" charset="0"/>
              </a:rPr>
              <a:t>}</a:t>
            </a:r>
            <a:endParaRPr lang="en-US" sz="2800" dirty="0">
              <a:solidFill>
                <a:srgbClr val="D4D4D4"/>
              </a:solidFill>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172</a:t>
            </a:fld>
            <a:endParaRPr lang="en-US" dirty="0"/>
          </a:p>
        </p:txBody>
      </p:sp>
    </p:spTree>
    <p:extLst>
      <p:ext uri="{BB962C8B-B14F-4D97-AF65-F5344CB8AC3E}">
        <p14:creationId xmlns:p14="http://schemas.microsoft.com/office/powerpoint/2010/main" val="135929322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3: </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smtClean="0"/>
              <a:t> </a:t>
            </a:r>
            <a:r>
              <a:rPr lang="vi-VN" dirty="0" smtClean="0"/>
              <a:t>Viết chương trình thực hiện công việc</a:t>
            </a:r>
          </a:p>
          <a:p>
            <a:r>
              <a:rPr lang="vi-VN" dirty="0" smtClean="0"/>
              <a:t>Nhập vào từ bàn phím 2 số nguyên</a:t>
            </a:r>
          </a:p>
          <a:p>
            <a:r>
              <a:rPr lang="vi-VN" dirty="0" smtClean="0"/>
              <a:t>Nhập vào từ bàn phím một ký tự bất kỳ;</a:t>
            </a:r>
            <a:endParaRPr lang="en-US" dirty="0" smtClean="0"/>
          </a:p>
          <a:p>
            <a:pPr lvl="1"/>
            <a:r>
              <a:rPr lang="en-US" sz="2800" dirty="0" err="1" smtClean="0"/>
              <a:t>Nếu</a:t>
            </a:r>
            <a:r>
              <a:rPr lang="en-US" sz="2800" dirty="0" smtClean="0"/>
              <a:t> </a:t>
            </a:r>
            <a:r>
              <a:rPr lang="en-US" sz="2800" dirty="0" err="1" smtClean="0"/>
              <a:t>đây</a:t>
            </a:r>
            <a:r>
              <a:rPr lang="en-US" sz="2800" dirty="0" smtClean="0"/>
              <a:t> </a:t>
            </a:r>
            <a:r>
              <a:rPr lang="en-US" sz="2800" dirty="0" err="1" smtClean="0"/>
              <a:t>là</a:t>
            </a:r>
            <a:r>
              <a:rPr lang="en-US" sz="2800" dirty="0" smtClean="0"/>
              <a:t> </a:t>
            </a:r>
            <a:r>
              <a:rPr lang="en-US" sz="2800" dirty="0" err="1" smtClean="0"/>
              <a:t>một</a:t>
            </a:r>
            <a:r>
              <a:rPr lang="en-US" sz="2800" dirty="0" smtClean="0"/>
              <a:t> </a:t>
            </a:r>
            <a:r>
              <a:rPr lang="en-US" sz="2800" dirty="0" err="1" smtClean="0"/>
              <a:t>toán</a:t>
            </a:r>
            <a:r>
              <a:rPr lang="en-US" sz="2800" dirty="0" smtClean="0"/>
              <a:t> </a:t>
            </a:r>
            <a:r>
              <a:rPr lang="en-US" sz="2800" dirty="0" err="1" smtClean="0"/>
              <a:t>tử</a:t>
            </a:r>
            <a:r>
              <a:rPr lang="en-US" sz="2800" dirty="0" smtClean="0"/>
              <a:t> </a:t>
            </a:r>
            <a:r>
              <a:rPr lang="en-US" sz="2800" dirty="0" err="1" smtClean="0"/>
              <a:t>số</a:t>
            </a:r>
            <a:r>
              <a:rPr lang="en-US" sz="2800" dirty="0" smtClean="0"/>
              <a:t> </a:t>
            </a:r>
            <a:r>
              <a:rPr lang="en-US" sz="2800" dirty="0" err="1" smtClean="0"/>
              <a:t>học</a:t>
            </a:r>
            <a:r>
              <a:rPr lang="en-US" sz="2800" dirty="0" smtClean="0"/>
              <a:t> </a:t>
            </a:r>
            <a:r>
              <a:rPr lang="en-US" sz="2800" dirty="0" err="1" smtClean="0"/>
              <a:t>thì</a:t>
            </a:r>
            <a:r>
              <a:rPr lang="en-US" sz="2800" dirty="0" smtClean="0"/>
              <a:t> </a:t>
            </a:r>
            <a:r>
              <a:rPr lang="en-US" sz="2800" dirty="0" err="1" smtClean="0"/>
              <a:t>đưa</a:t>
            </a:r>
            <a:r>
              <a:rPr lang="en-US" sz="2800" dirty="0" smtClean="0"/>
              <a:t> </a:t>
            </a:r>
            <a:r>
              <a:rPr lang="en-US" sz="2800" dirty="0" err="1" smtClean="0"/>
              <a:t>ra</a:t>
            </a:r>
            <a:r>
              <a:rPr lang="en-US" sz="2800" dirty="0" smtClean="0"/>
              <a:t> </a:t>
            </a:r>
            <a:r>
              <a:rPr lang="en-US" sz="2800" dirty="0" err="1" smtClean="0"/>
              <a:t>giá</a:t>
            </a:r>
            <a:r>
              <a:rPr lang="en-US" sz="2800" dirty="0" smtClean="0"/>
              <a:t> </a:t>
            </a:r>
            <a:r>
              <a:rPr lang="en-US" sz="2800" dirty="0" err="1" smtClean="0"/>
              <a:t>trị</a:t>
            </a:r>
            <a:r>
              <a:rPr lang="en-US" sz="2800" dirty="0" smtClean="0"/>
              <a:t> </a:t>
            </a:r>
            <a:r>
              <a:rPr lang="en-US" sz="2800" dirty="0" err="1" smtClean="0"/>
              <a:t>tương</a:t>
            </a:r>
            <a:r>
              <a:rPr lang="en-US" sz="2800" dirty="0" smtClean="0"/>
              <a:t> </a:t>
            </a:r>
            <a:r>
              <a:rPr lang="en-US" sz="2800" dirty="0" err="1" smtClean="0"/>
              <a:t>ứng</a:t>
            </a:r>
            <a:r>
              <a:rPr lang="en-US" sz="2800" dirty="0" smtClean="0"/>
              <a:t> </a:t>
            </a:r>
            <a:r>
              <a:rPr lang="en-US" sz="2800" dirty="0" err="1" smtClean="0"/>
              <a:t>với</a:t>
            </a:r>
            <a:r>
              <a:rPr lang="en-US" sz="2800" dirty="0" smtClean="0"/>
              <a:t> </a:t>
            </a:r>
            <a:r>
              <a:rPr lang="en-US" sz="2800" dirty="0" err="1" smtClean="0"/>
              <a:t>toán</a:t>
            </a:r>
            <a:r>
              <a:rPr lang="en-US" sz="2800" dirty="0" smtClean="0"/>
              <a:t> </a:t>
            </a:r>
            <a:r>
              <a:rPr lang="en-US" sz="2800" dirty="0" err="1" smtClean="0"/>
              <a:t>tử</a:t>
            </a:r>
            <a:endParaRPr lang="en-US" sz="2800" dirty="0" smtClean="0"/>
          </a:p>
          <a:p>
            <a:pPr lvl="1"/>
            <a:r>
              <a:rPr lang="en-US" sz="2800" dirty="0" err="1" smtClean="0"/>
              <a:t>Nếu</a:t>
            </a:r>
            <a:r>
              <a:rPr lang="en-US" sz="2800" dirty="0" smtClean="0"/>
              <a:t> </a:t>
            </a:r>
            <a:r>
              <a:rPr lang="en-US" sz="2800" dirty="0" err="1" smtClean="0"/>
              <a:t>không</a:t>
            </a:r>
            <a:r>
              <a:rPr lang="en-US" sz="2800" dirty="0" smtClean="0"/>
              <a:t> </a:t>
            </a:r>
            <a:r>
              <a:rPr lang="en-US" sz="2800" dirty="0" err="1" smtClean="0"/>
              <a:t>phải</a:t>
            </a:r>
            <a:r>
              <a:rPr lang="en-US" sz="2800" dirty="0" smtClean="0"/>
              <a:t> </a:t>
            </a:r>
            <a:r>
              <a:rPr lang="en-US" sz="2800" dirty="0" err="1" smtClean="0"/>
              <a:t>thì</a:t>
            </a:r>
            <a:r>
              <a:rPr lang="en-US" sz="2800" dirty="0" smtClean="0"/>
              <a:t> </a:t>
            </a:r>
            <a:r>
              <a:rPr lang="en-US" sz="2800" dirty="0" err="1" smtClean="0"/>
              <a:t>đưa</a:t>
            </a:r>
            <a:r>
              <a:rPr lang="en-US" sz="2800" dirty="0" smtClean="0"/>
              <a:t> </a:t>
            </a:r>
            <a:r>
              <a:rPr lang="en-US" sz="2800" dirty="0" err="1" smtClean="0"/>
              <a:t>ra</a:t>
            </a:r>
            <a:r>
              <a:rPr lang="en-US" sz="2800" dirty="0" smtClean="0"/>
              <a:t> </a:t>
            </a:r>
            <a:r>
              <a:rPr lang="en-US" sz="2800" dirty="0" err="1" smtClean="0"/>
              <a:t>thông</a:t>
            </a:r>
            <a:r>
              <a:rPr lang="en-US" sz="2800" dirty="0" smtClean="0"/>
              <a:t> </a:t>
            </a:r>
            <a:r>
              <a:rPr lang="en-US" sz="2800" dirty="0" err="1" smtClean="0"/>
              <a:t>báo</a:t>
            </a:r>
            <a:r>
              <a:rPr lang="en-US" sz="2800" dirty="0" smtClean="0"/>
              <a:t> </a:t>
            </a:r>
            <a:r>
              <a:rPr lang="en-US" sz="2800" dirty="0" err="1" smtClean="0"/>
              <a:t>sai</a:t>
            </a:r>
            <a:endParaRPr lang="vi-VN" sz="2800" dirty="0" smtClean="0"/>
          </a:p>
          <a:p>
            <a:r>
              <a:rPr lang="vi-VN" dirty="0" smtClean="0"/>
              <a:t>Chương trình thực hiện cho tới khi ký tự</a:t>
            </a:r>
            <a:r>
              <a:rPr lang="en-US" dirty="0" smtClean="0"/>
              <a:t> </a:t>
            </a:r>
            <a:r>
              <a:rPr lang="vi-VN" dirty="0" smtClean="0"/>
              <a:t>nhập vào là ‘q’ hoặc ‘Q</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173</a:t>
            </a:fld>
            <a:endParaRPr lang="en-US" dirty="0"/>
          </a:p>
        </p:txBody>
      </p:sp>
    </p:spTree>
    <p:extLst>
      <p:ext uri="{BB962C8B-B14F-4D97-AF65-F5344CB8AC3E}">
        <p14:creationId xmlns:p14="http://schemas.microsoft.com/office/powerpoint/2010/main" val="199861983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3: </a:t>
            </a:r>
            <a:r>
              <a:rPr lang="en-US" dirty="0" smtClean="0"/>
              <a:t>Code</a:t>
            </a:r>
            <a:endParaRPr lang="en-US" dirty="0"/>
          </a:p>
        </p:txBody>
      </p:sp>
      <p:sp>
        <p:nvSpPr>
          <p:cNvPr id="3" name="Content Placeholder 2"/>
          <p:cNvSpPr>
            <a:spLocks noGrp="1"/>
          </p:cNvSpPr>
          <p:nvPr>
            <p:ph idx="1"/>
          </p:nvPr>
        </p:nvSpPr>
        <p:spPr>
          <a:xfrm>
            <a:off x="76200" y="990600"/>
            <a:ext cx="6781800" cy="4806980"/>
          </a:xfrm>
          <a:solidFill>
            <a:schemeClr val="tx1">
              <a:lumMod val="85000"/>
              <a:lumOff val="15000"/>
            </a:schemeClr>
          </a:solidFill>
        </p:spPr>
        <p:txBody>
          <a:bodyPr/>
          <a:lstStyle/>
          <a:p>
            <a:pPr marL="0" indent="0">
              <a:lnSpc>
                <a:spcPct val="100000"/>
              </a:lnSpc>
              <a:buNone/>
            </a:pPr>
            <a:r>
              <a:rPr lang="en-US" sz="1600" dirty="0">
                <a:solidFill>
                  <a:srgbClr val="C586C0"/>
                </a:solidFill>
                <a:latin typeface="Consolas" panose="020B0609020204030204" pitchFamily="49" charset="0"/>
              </a:rPr>
              <a:t>#include</a:t>
            </a:r>
            <a:r>
              <a:rPr lang="en-US" sz="1600" dirty="0">
                <a:solidFill>
                  <a:srgbClr val="569CD6"/>
                </a:solidFill>
                <a:latin typeface="Consolas" panose="020B0609020204030204" pitchFamily="49" charset="0"/>
              </a:rPr>
              <a:t> </a:t>
            </a:r>
            <a:r>
              <a:rPr lang="en-US" sz="1600" dirty="0">
                <a:solidFill>
                  <a:srgbClr val="CE9178"/>
                </a:solidFill>
                <a:latin typeface="Consolas" panose="020B0609020204030204" pitchFamily="49" charset="0"/>
              </a:rPr>
              <a:t>&lt;</a:t>
            </a:r>
            <a:r>
              <a:rPr lang="en-US" sz="1600" dirty="0" err="1">
                <a:solidFill>
                  <a:srgbClr val="CE9178"/>
                </a:solidFill>
                <a:latin typeface="Consolas" panose="020B0609020204030204" pitchFamily="49" charset="0"/>
              </a:rPr>
              <a:t>stdio.h</a:t>
            </a:r>
            <a:r>
              <a:rPr lang="en-US" sz="1600" dirty="0">
                <a:solidFill>
                  <a:srgbClr val="CE9178"/>
                </a:solidFill>
                <a:latin typeface="Consolas" panose="020B0609020204030204" pitchFamily="49" charset="0"/>
              </a:rPr>
              <a:t>&gt;</a:t>
            </a:r>
            <a:endParaRPr lang="en-US" sz="1600" dirty="0">
              <a:solidFill>
                <a:srgbClr val="D4D4D4"/>
              </a:solidFill>
              <a:latin typeface="Consolas" panose="020B0609020204030204" pitchFamily="49" charset="0"/>
            </a:endParaRPr>
          </a:p>
          <a:p>
            <a:pPr marL="0" indent="0">
              <a:lnSpc>
                <a:spcPct val="100000"/>
              </a:lnSpc>
              <a:buNone/>
            </a:pPr>
            <a:r>
              <a:rPr lang="en-US" sz="1600" dirty="0">
                <a:solidFill>
                  <a:srgbClr val="C586C0"/>
                </a:solidFill>
                <a:latin typeface="Consolas" panose="020B0609020204030204" pitchFamily="49" charset="0"/>
              </a:rPr>
              <a:t>#include</a:t>
            </a:r>
            <a:r>
              <a:rPr lang="en-US" sz="1600" dirty="0">
                <a:solidFill>
                  <a:srgbClr val="569CD6"/>
                </a:solidFill>
                <a:latin typeface="Consolas" panose="020B0609020204030204" pitchFamily="49" charset="0"/>
              </a:rPr>
              <a:t> </a:t>
            </a:r>
            <a:r>
              <a:rPr lang="en-US" sz="1600" dirty="0">
                <a:solidFill>
                  <a:srgbClr val="CE9178"/>
                </a:solidFill>
                <a:latin typeface="Consolas" panose="020B0609020204030204" pitchFamily="49" charset="0"/>
              </a:rPr>
              <a:t>&lt;</a:t>
            </a:r>
            <a:r>
              <a:rPr lang="en-US" sz="1600" dirty="0" err="1">
                <a:solidFill>
                  <a:srgbClr val="CE9178"/>
                </a:solidFill>
                <a:latin typeface="Consolas" panose="020B0609020204030204" pitchFamily="49" charset="0"/>
              </a:rPr>
              <a:t>conio.h</a:t>
            </a:r>
            <a:r>
              <a:rPr lang="en-US" sz="1600" dirty="0">
                <a:solidFill>
                  <a:srgbClr val="CE9178"/>
                </a:solidFill>
                <a:latin typeface="Consolas" panose="020B0609020204030204" pitchFamily="49" charset="0"/>
              </a:rPr>
              <a:t>&gt;</a:t>
            </a:r>
            <a:endParaRPr lang="en-US" sz="1600" dirty="0">
              <a:solidFill>
                <a:srgbClr val="D4D4D4"/>
              </a:solidFill>
              <a:latin typeface="Consolas" panose="020B0609020204030204" pitchFamily="49" charset="0"/>
            </a:endParaRPr>
          </a:p>
          <a:p>
            <a:pPr marL="0" indent="0">
              <a:lnSpc>
                <a:spcPct val="100000"/>
              </a:lnSpc>
              <a:buNone/>
            </a:pPr>
            <a:r>
              <a:rPr lang="en-US" sz="1600" dirty="0">
                <a:solidFill>
                  <a:srgbClr val="569CD6"/>
                </a:solidFill>
                <a:latin typeface="Consolas" panose="020B0609020204030204" pitchFamily="49" charset="0"/>
              </a:rPr>
              <a:t>void</a:t>
            </a:r>
            <a:r>
              <a:rPr lang="en-US" sz="1600" dirty="0">
                <a:solidFill>
                  <a:srgbClr val="D4D4D4"/>
                </a:solidFill>
                <a:latin typeface="Consolas" panose="020B0609020204030204" pitchFamily="49" charset="0"/>
              </a:rPr>
              <a:t> </a:t>
            </a:r>
            <a:r>
              <a:rPr lang="en-US" sz="1600" dirty="0">
                <a:solidFill>
                  <a:srgbClr val="DCDCAA"/>
                </a:solidFill>
                <a:latin typeface="Consolas" panose="020B0609020204030204" pitchFamily="49" charset="0"/>
              </a:rPr>
              <a:t>main</a:t>
            </a:r>
            <a:r>
              <a:rPr lang="en-US" sz="1600" dirty="0">
                <a:solidFill>
                  <a:srgbClr val="D4D4D4"/>
                </a:solidFill>
                <a:latin typeface="Consolas" panose="020B0609020204030204" pitchFamily="49" charset="0"/>
              </a:rPr>
              <a:t>() {</a:t>
            </a:r>
          </a:p>
          <a:p>
            <a:pPr marL="0" indent="0">
              <a:lnSpc>
                <a:spcPct val="100000"/>
              </a:lnSpc>
              <a:buNone/>
            </a:pPr>
            <a:r>
              <a:rPr lang="en-US" sz="1600" dirty="0">
                <a:solidFill>
                  <a:srgbClr val="D4D4D4"/>
                </a:solidFill>
                <a:latin typeface="Consolas" panose="020B0609020204030204" pitchFamily="49" charset="0"/>
              </a:rPr>
              <a:t>    </a:t>
            </a:r>
            <a:r>
              <a:rPr lang="en-US" sz="1600" dirty="0" err="1">
                <a:solidFill>
                  <a:srgbClr val="569CD6"/>
                </a:solidFill>
                <a:latin typeface="Consolas" panose="020B0609020204030204" pitchFamily="49" charset="0"/>
              </a:rPr>
              <a:t>int</a:t>
            </a:r>
            <a:r>
              <a:rPr lang="en-US" sz="1600" dirty="0">
                <a:solidFill>
                  <a:srgbClr val="D4D4D4"/>
                </a:solidFill>
                <a:latin typeface="Consolas" panose="020B0609020204030204" pitchFamily="49" charset="0"/>
              </a:rPr>
              <a:t> </a:t>
            </a:r>
            <a:r>
              <a:rPr lang="en-US" sz="1600" dirty="0">
                <a:solidFill>
                  <a:srgbClr val="9CDCFE"/>
                </a:solidFill>
                <a:latin typeface="Consolas" panose="020B0609020204030204" pitchFamily="49" charset="0"/>
              </a:rPr>
              <a:t>a</a:t>
            </a:r>
            <a:r>
              <a:rPr lang="en-US" sz="1600" dirty="0">
                <a:solidFill>
                  <a:srgbClr val="D4D4D4"/>
                </a:solidFill>
                <a:latin typeface="Consolas" panose="020B0609020204030204" pitchFamily="49" charset="0"/>
              </a:rPr>
              <a:t>, </a:t>
            </a:r>
            <a:r>
              <a:rPr lang="en-US" sz="1600" dirty="0">
                <a:solidFill>
                  <a:srgbClr val="9CDCFE"/>
                </a:solidFill>
                <a:latin typeface="Consolas" panose="020B0609020204030204" pitchFamily="49" charset="0"/>
              </a:rPr>
              <a:t>b</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569CD6"/>
                </a:solidFill>
                <a:latin typeface="Consolas" panose="020B0609020204030204" pitchFamily="49" charset="0"/>
              </a:rPr>
              <a:t>char</a:t>
            </a:r>
            <a:r>
              <a:rPr lang="en-US" sz="1600" dirty="0">
                <a:solidFill>
                  <a:srgbClr val="D4D4D4"/>
                </a:solidFill>
                <a:latin typeface="Consolas" panose="020B0609020204030204" pitchFamily="49" charset="0"/>
              </a:rPr>
              <a:t> </a:t>
            </a:r>
            <a:r>
              <a:rPr lang="en-US" sz="1600" dirty="0" err="1">
                <a:solidFill>
                  <a:srgbClr val="9CDCFE"/>
                </a:solidFill>
                <a:latin typeface="Consolas" panose="020B0609020204030204" pitchFamily="49" charset="0"/>
              </a:rPr>
              <a:t>ch</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err="1">
                <a:solidFill>
                  <a:srgbClr val="569CD6"/>
                </a:solidFill>
                <a:latin typeface="Consolas" panose="020B0609020204030204" pitchFamily="49" charset="0"/>
              </a:rPr>
              <a:t>int</a:t>
            </a:r>
            <a:r>
              <a:rPr lang="en-US" sz="1600" dirty="0">
                <a:solidFill>
                  <a:srgbClr val="D4D4D4"/>
                </a:solidFill>
                <a:latin typeface="Consolas" panose="020B0609020204030204" pitchFamily="49" charset="0"/>
              </a:rPr>
              <a:t> </a:t>
            </a:r>
            <a:r>
              <a:rPr lang="en-US" sz="1600" dirty="0">
                <a:solidFill>
                  <a:srgbClr val="9CDCFE"/>
                </a:solidFill>
                <a:latin typeface="Consolas" panose="020B0609020204030204" pitchFamily="49" charset="0"/>
              </a:rPr>
              <a:t>Fin</a:t>
            </a:r>
            <a:r>
              <a:rPr lang="en-US" sz="1600" dirty="0">
                <a:solidFill>
                  <a:srgbClr val="D4D4D4"/>
                </a:solidFill>
                <a:latin typeface="Consolas" panose="020B0609020204030204" pitchFamily="49" charset="0"/>
              </a:rPr>
              <a:t> = </a:t>
            </a:r>
            <a:r>
              <a:rPr lang="en-US" sz="1600" dirty="0">
                <a:solidFill>
                  <a:srgbClr val="B5CEA8"/>
                </a:solidFill>
                <a:latin typeface="Consolas" panose="020B0609020204030204" pitchFamily="49" charset="0"/>
              </a:rPr>
              <a:t>0</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err="1">
                <a:solidFill>
                  <a:srgbClr val="CE9178"/>
                </a:solidFill>
                <a:latin typeface="Consolas" panose="020B0609020204030204" pitchFamily="49" charset="0"/>
              </a:rPr>
              <a:t>Nhap</a:t>
            </a:r>
            <a:r>
              <a:rPr lang="en-US" sz="1600" dirty="0">
                <a:solidFill>
                  <a:srgbClr val="CE9178"/>
                </a:solidFill>
                <a:latin typeface="Consolas" panose="020B0609020204030204" pitchFamily="49" charset="0"/>
              </a:rPr>
              <a:t> </a:t>
            </a:r>
            <a:r>
              <a:rPr lang="en-US" sz="1600" dirty="0" err="1">
                <a:solidFill>
                  <a:srgbClr val="CE9178"/>
                </a:solidFill>
                <a:latin typeface="Consolas" panose="020B0609020204030204" pitchFamily="49" charset="0"/>
              </a:rPr>
              <a:t>cac</a:t>
            </a:r>
            <a:r>
              <a:rPr lang="en-US" sz="1600" dirty="0">
                <a:solidFill>
                  <a:srgbClr val="CE9178"/>
                </a:solidFill>
                <a:latin typeface="Consolas" panose="020B0609020204030204" pitchFamily="49" charset="0"/>
              </a:rPr>
              <a:t> so a, b "</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scanf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9CDCFE"/>
                </a:solidFill>
                <a:latin typeface="Consolas" panose="020B0609020204030204" pitchFamily="49" charset="0"/>
              </a:rPr>
              <a:t>%</a:t>
            </a:r>
            <a:r>
              <a:rPr lang="en-US" sz="1600" dirty="0" err="1">
                <a:solidFill>
                  <a:srgbClr val="9CDCFE"/>
                </a:solidFill>
                <a:latin typeface="Consolas" panose="020B0609020204030204" pitchFamily="49" charset="0"/>
              </a:rPr>
              <a:t>d%d</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,&amp;</a:t>
            </a:r>
            <a:r>
              <a:rPr lang="en-US" sz="1600" dirty="0" err="1">
                <a:solidFill>
                  <a:srgbClr val="9CDCFE"/>
                </a:solidFill>
                <a:latin typeface="Consolas" panose="020B0609020204030204" pitchFamily="49" charset="0"/>
              </a:rPr>
              <a:t>a</a:t>
            </a:r>
            <a:r>
              <a:rPr lang="en-US" sz="1600" dirty="0" err="1">
                <a:solidFill>
                  <a:srgbClr val="D4D4D4"/>
                </a:solidFill>
                <a:latin typeface="Consolas" panose="020B0609020204030204" pitchFamily="49" charset="0"/>
              </a:rPr>
              <a:t>,&amp;</a:t>
            </a:r>
            <a:r>
              <a:rPr lang="en-US" sz="1600" dirty="0" err="1">
                <a:solidFill>
                  <a:srgbClr val="9CDCFE"/>
                </a:solidFill>
                <a:latin typeface="Consolas" panose="020B0609020204030204" pitchFamily="49" charset="0"/>
              </a:rPr>
              <a:t>b</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do</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D7BA7D"/>
                </a:solidFill>
                <a:latin typeface="Consolas" panose="020B0609020204030204" pitchFamily="49" charset="0"/>
              </a:rPr>
              <a:t>\</a:t>
            </a:r>
            <a:r>
              <a:rPr lang="en-US" sz="1600" dirty="0" err="1">
                <a:solidFill>
                  <a:srgbClr val="D7BA7D"/>
                </a:solidFill>
                <a:latin typeface="Consolas" panose="020B0609020204030204" pitchFamily="49" charset="0"/>
              </a:rPr>
              <a:t>n</a:t>
            </a:r>
            <a:r>
              <a:rPr lang="en-US" sz="1600" dirty="0" err="1">
                <a:solidFill>
                  <a:srgbClr val="CE9178"/>
                </a:solidFill>
                <a:latin typeface="Consolas" panose="020B0609020204030204" pitchFamily="49" charset="0"/>
              </a:rPr>
              <a:t>Toan</a:t>
            </a:r>
            <a:r>
              <a:rPr lang="en-US" sz="1600" dirty="0">
                <a:solidFill>
                  <a:srgbClr val="CE9178"/>
                </a:solidFill>
                <a:latin typeface="Consolas" panose="020B0609020204030204" pitchFamily="49" charset="0"/>
              </a:rPr>
              <a:t> </a:t>
            </a:r>
            <a:r>
              <a:rPr lang="en-US" sz="1600" dirty="0" err="1">
                <a:solidFill>
                  <a:srgbClr val="CE9178"/>
                </a:solidFill>
                <a:latin typeface="Consolas" panose="020B0609020204030204" pitchFamily="49" charset="0"/>
              </a:rPr>
              <a:t>tu</a:t>
            </a:r>
            <a:r>
              <a:rPr lang="en-US" sz="1600" dirty="0">
                <a:solidFill>
                  <a:srgbClr val="CE9178"/>
                </a:solidFill>
                <a:latin typeface="Consolas" panose="020B0609020204030204" pitchFamily="49" charset="0"/>
              </a:rPr>
              <a:t> (+ ; - ; * ; / ; </a:t>
            </a:r>
            <a:r>
              <a:rPr lang="en-US" sz="1600" dirty="0">
                <a:solidFill>
                  <a:srgbClr val="F44747"/>
                </a:solidFill>
                <a:latin typeface="Consolas" panose="020B0609020204030204" pitchFamily="49" charset="0"/>
              </a:rPr>
              <a:t>%</a:t>
            </a:r>
            <a:r>
              <a:rPr lang="en-US" sz="1600" dirty="0">
                <a:solidFill>
                  <a:srgbClr val="CE9178"/>
                </a:solidFill>
                <a:latin typeface="Consolas" panose="020B0609020204030204" pitchFamily="49" charset="0"/>
              </a:rPr>
              <a:t>) "</a:t>
            </a:r>
            <a:r>
              <a:rPr lang="en-US" sz="1600" dirty="0">
                <a:solidFill>
                  <a:srgbClr val="D4D4D4"/>
                </a:solidFill>
                <a:latin typeface="Consolas" panose="020B0609020204030204" pitchFamily="49" charset="0"/>
              </a:rPr>
              <a:t>); </a:t>
            </a:r>
            <a:r>
              <a:rPr lang="en-US" sz="1600" dirty="0" err="1">
                <a:solidFill>
                  <a:srgbClr val="9CDCFE"/>
                </a:solidFill>
                <a:latin typeface="Consolas" panose="020B0609020204030204" pitchFamily="49" charset="0"/>
              </a:rPr>
              <a:t>ch</a:t>
            </a:r>
            <a:r>
              <a:rPr lang="en-US" sz="1600" dirty="0">
                <a:solidFill>
                  <a:srgbClr val="D4D4D4"/>
                </a:solidFill>
                <a:latin typeface="Consolas" panose="020B0609020204030204" pitchFamily="49" charset="0"/>
              </a:rPr>
              <a:t>=</a:t>
            </a:r>
            <a:r>
              <a:rPr lang="en-US" sz="1600" dirty="0" err="1">
                <a:solidFill>
                  <a:srgbClr val="DCDCAA"/>
                </a:solidFill>
                <a:latin typeface="Consolas" panose="020B0609020204030204" pitchFamily="49" charset="0"/>
              </a:rPr>
              <a:t>getche</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switch</a:t>
            </a:r>
            <a:r>
              <a:rPr lang="en-US" sz="1600" dirty="0">
                <a:solidFill>
                  <a:srgbClr val="D4D4D4"/>
                </a:solidFill>
                <a:latin typeface="Consolas" panose="020B0609020204030204" pitchFamily="49" charset="0"/>
              </a:rPr>
              <a:t>(</a:t>
            </a:r>
            <a:r>
              <a:rPr lang="en-US" sz="1600" dirty="0" err="1">
                <a:solidFill>
                  <a:srgbClr val="9CDCFE"/>
                </a:solidFill>
                <a:latin typeface="Consolas" panose="020B0609020204030204" pitchFamily="49" charset="0"/>
              </a:rPr>
              <a:t>ch</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 Co </a:t>
            </a:r>
            <a:r>
              <a:rPr lang="en-US" sz="1600" dirty="0" err="1">
                <a:solidFill>
                  <a:srgbClr val="CE9178"/>
                </a:solidFill>
                <a:latin typeface="Consolas" panose="020B0609020204030204" pitchFamily="49" charset="0"/>
              </a:rPr>
              <a:t>ket</a:t>
            </a:r>
            <a:r>
              <a:rPr lang="en-US" sz="1600" dirty="0">
                <a:solidFill>
                  <a:srgbClr val="CE9178"/>
                </a:solidFill>
                <a:latin typeface="Consolas" panose="020B0609020204030204" pitchFamily="49" charset="0"/>
              </a:rPr>
              <a:t> qua: </a:t>
            </a:r>
            <a:r>
              <a:rPr lang="en-US" sz="1600" dirty="0">
                <a:solidFill>
                  <a:srgbClr val="9CDCFE"/>
                </a:solidFill>
                <a:latin typeface="Consolas" panose="020B0609020204030204" pitchFamily="49" charset="0"/>
              </a:rPr>
              <a:t>%d</a:t>
            </a:r>
            <a:r>
              <a:rPr lang="en-US" sz="1600" dirty="0">
                <a:solidFill>
                  <a:srgbClr val="D7BA7D"/>
                </a:solidFill>
                <a:latin typeface="Consolas" panose="020B0609020204030204" pitchFamily="49" charset="0"/>
              </a:rPr>
              <a:t>\n</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r>
              <a:rPr lang="en-US" sz="1600" dirty="0" err="1">
                <a:solidFill>
                  <a:srgbClr val="9CDCFE"/>
                </a:solidFill>
                <a:latin typeface="Consolas" panose="020B0609020204030204" pitchFamily="49" charset="0"/>
              </a:rPr>
              <a:t>a</a:t>
            </a:r>
            <a:r>
              <a:rPr lang="en-US" sz="1600" dirty="0" err="1">
                <a:solidFill>
                  <a:srgbClr val="D4D4D4"/>
                </a:solidFill>
                <a:latin typeface="Consolas" panose="020B0609020204030204" pitchFamily="49" charset="0"/>
              </a:rPr>
              <a:t>+</a:t>
            </a:r>
            <a:r>
              <a:rPr lang="en-US" sz="1600" dirty="0" err="1">
                <a:solidFill>
                  <a:srgbClr val="9CDCFE"/>
                </a:solidFill>
                <a:latin typeface="Consolas" panose="020B0609020204030204" pitchFamily="49" charset="0"/>
              </a:rPr>
              <a:t>b</a:t>
            </a: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break</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 Co </a:t>
            </a:r>
            <a:r>
              <a:rPr lang="en-US" sz="1600" dirty="0" err="1">
                <a:solidFill>
                  <a:srgbClr val="CE9178"/>
                </a:solidFill>
                <a:latin typeface="Consolas" panose="020B0609020204030204" pitchFamily="49" charset="0"/>
              </a:rPr>
              <a:t>ket</a:t>
            </a:r>
            <a:r>
              <a:rPr lang="en-US" sz="1600" dirty="0">
                <a:solidFill>
                  <a:srgbClr val="CE9178"/>
                </a:solidFill>
                <a:latin typeface="Consolas" panose="020B0609020204030204" pitchFamily="49" charset="0"/>
              </a:rPr>
              <a:t> qua: </a:t>
            </a:r>
            <a:r>
              <a:rPr lang="en-US" sz="1600" dirty="0">
                <a:solidFill>
                  <a:srgbClr val="9CDCFE"/>
                </a:solidFill>
                <a:latin typeface="Consolas" panose="020B0609020204030204" pitchFamily="49" charset="0"/>
              </a:rPr>
              <a:t>%d</a:t>
            </a:r>
            <a:r>
              <a:rPr lang="en-US" sz="1600" dirty="0">
                <a:solidFill>
                  <a:srgbClr val="D7BA7D"/>
                </a:solidFill>
                <a:latin typeface="Consolas" panose="020B0609020204030204" pitchFamily="49" charset="0"/>
              </a:rPr>
              <a:t>\</a:t>
            </a:r>
            <a:r>
              <a:rPr lang="en-US" sz="1600" dirty="0" err="1">
                <a:solidFill>
                  <a:srgbClr val="D7BA7D"/>
                </a:solidFill>
                <a:latin typeface="Consolas" panose="020B0609020204030204" pitchFamily="49" charset="0"/>
              </a:rPr>
              <a:t>n</a:t>
            </a:r>
            <a:r>
              <a:rPr lang="en-US" sz="1600" dirty="0" err="1">
                <a:solidFill>
                  <a:srgbClr val="CE9178"/>
                </a:solidFill>
                <a:latin typeface="Consolas" panose="020B0609020204030204" pitchFamily="49" charset="0"/>
              </a:rPr>
              <a:t>"</a:t>
            </a:r>
            <a:r>
              <a:rPr lang="en-US" sz="1600" dirty="0" err="1">
                <a:solidFill>
                  <a:srgbClr val="D4D4D4"/>
                </a:solidFill>
                <a:latin typeface="Consolas" panose="020B0609020204030204" pitchFamily="49" charset="0"/>
              </a:rPr>
              <a:t>,</a:t>
            </a:r>
            <a:r>
              <a:rPr lang="en-US" sz="1600" dirty="0" err="1">
                <a:solidFill>
                  <a:srgbClr val="9CDCFE"/>
                </a:solidFill>
                <a:latin typeface="Consolas" panose="020B0609020204030204" pitchFamily="49" charset="0"/>
              </a:rPr>
              <a:t>a</a:t>
            </a:r>
            <a:r>
              <a:rPr lang="en-US" sz="1600" dirty="0">
                <a:solidFill>
                  <a:srgbClr val="D4D4D4"/>
                </a:solidFill>
                <a:latin typeface="Consolas" panose="020B0609020204030204" pitchFamily="49" charset="0"/>
              </a:rPr>
              <a:t>-</a:t>
            </a:r>
            <a:r>
              <a:rPr lang="en-US" sz="1600" dirty="0">
                <a:solidFill>
                  <a:srgbClr val="9CDCFE"/>
                </a:solidFill>
                <a:latin typeface="Consolas" panose="020B0609020204030204" pitchFamily="49" charset="0"/>
              </a:rPr>
              <a:t>b</a:t>
            </a: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break</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 Co </a:t>
            </a:r>
            <a:r>
              <a:rPr lang="en-US" sz="1600" dirty="0" err="1">
                <a:solidFill>
                  <a:srgbClr val="CE9178"/>
                </a:solidFill>
                <a:latin typeface="Consolas" panose="020B0609020204030204" pitchFamily="49" charset="0"/>
              </a:rPr>
              <a:t>ket</a:t>
            </a:r>
            <a:r>
              <a:rPr lang="en-US" sz="1600" dirty="0">
                <a:solidFill>
                  <a:srgbClr val="CE9178"/>
                </a:solidFill>
                <a:latin typeface="Consolas" panose="020B0609020204030204" pitchFamily="49" charset="0"/>
              </a:rPr>
              <a:t> qua: </a:t>
            </a:r>
            <a:r>
              <a:rPr lang="en-US" sz="1600" dirty="0">
                <a:solidFill>
                  <a:srgbClr val="9CDCFE"/>
                </a:solidFill>
                <a:latin typeface="Consolas" panose="020B0609020204030204" pitchFamily="49" charset="0"/>
              </a:rPr>
              <a:t>%d</a:t>
            </a:r>
            <a:r>
              <a:rPr lang="en-US" sz="1600" dirty="0">
                <a:solidFill>
                  <a:srgbClr val="D7BA7D"/>
                </a:solidFill>
                <a:latin typeface="Consolas" panose="020B0609020204030204" pitchFamily="49" charset="0"/>
              </a:rPr>
              <a:t>\</a:t>
            </a:r>
            <a:r>
              <a:rPr lang="en-US" sz="1600" dirty="0" err="1">
                <a:solidFill>
                  <a:srgbClr val="D7BA7D"/>
                </a:solidFill>
                <a:latin typeface="Consolas" panose="020B0609020204030204" pitchFamily="49" charset="0"/>
              </a:rPr>
              <a:t>n</a:t>
            </a:r>
            <a:r>
              <a:rPr lang="en-US" sz="1600" dirty="0" err="1">
                <a:solidFill>
                  <a:srgbClr val="CE9178"/>
                </a:solidFill>
                <a:latin typeface="Consolas" panose="020B0609020204030204" pitchFamily="49" charset="0"/>
              </a:rPr>
              <a:t>"</a:t>
            </a:r>
            <a:r>
              <a:rPr lang="en-US" sz="1600" dirty="0" err="1">
                <a:solidFill>
                  <a:srgbClr val="D4D4D4"/>
                </a:solidFill>
                <a:latin typeface="Consolas" panose="020B0609020204030204" pitchFamily="49" charset="0"/>
              </a:rPr>
              <a:t>,</a:t>
            </a:r>
            <a:r>
              <a:rPr lang="en-US" sz="1600" dirty="0" err="1">
                <a:solidFill>
                  <a:srgbClr val="9CDCFE"/>
                </a:solidFill>
                <a:latin typeface="Consolas" panose="020B0609020204030204" pitchFamily="49" charset="0"/>
              </a:rPr>
              <a:t>a</a:t>
            </a:r>
            <a:r>
              <a:rPr lang="en-US" sz="1600" dirty="0">
                <a:solidFill>
                  <a:srgbClr val="D4D4D4"/>
                </a:solidFill>
                <a:latin typeface="Consolas" panose="020B0609020204030204" pitchFamily="49" charset="0"/>
              </a:rPr>
              <a:t>*</a:t>
            </a:r>
            <a:r>
              <a:rPr lang="en-US" sz="1600" dirty="0">
                <a:solidFill>
                  <a:srgbClr val="9CDCFE"/>
                </a:solidFill>
                <a:latin typeface="Consolas" panose="020B0609020204030204" pitchFamily="49" charset="0"/>
              </a:rPr>
              <a:t>b</a:t>
            </a: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break</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if</a:t>
            </a:r>
            <a:r>
              <a:rPr lang="en-US" sz="1600" dirty="0">
                <a:solidFill>
                  <a:srgbClr val="D4D4D4"/>
                </a:solidFill>
                <a:latin typeface="Consolas" panose="020B0609020204030204" pitchFamily="49" charset="0"/>
              </a:rPr>
              <a:t> (</a:t>
            </a:r>
            <a:r>
              <a:rPr lang="en-US" sz="1600" dirty="0">
                <a:solidFill>
                  <a:srgbClr val="9CDCFE"/>
                </a:solidFill>
                <a:latin typeface="Consolas" panose="020B0609020204030204" pitchFamily="49" charset="0"/>
              </a:rPr>
              <a:t>b</a:t>
            </a:r>
            <a:r>
              <a:rPr lang="en-US" sz="1600" dirty="0">
                <a:solidFill>
                  <a:srgbClr val="D4D4D4"/>
                </a:solidFill>
                <a:latin typeface="Consolas" panose="020B0609020204030204" pitchFamily="49" charset="0"/>
              </a:rPr>
              <a:t>==</a:t>
            </a:r>
            <a:r>
              <a:rPr lang="en-US" sz="1600" dirty="0">
                <a:solidFill>
                  <a:srgbClr val="B5CEA8"/>
                </a:solidFill>
                <a:latin typeface="Consolas" panose="020B0609020204030204" pitchFamily="49" charset="0"/>
              </a:rPr>
              <a:t>0</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 Chia </a:t>
            </a:r>
            <a:r>
              <a:rPr lang="en-US" sz="1600" dirty="0" err="1">
                <a:solidFill>
                  <a:srgbClr val="CE9178"/>
                </a:solidFill>
                <a:latin typeface="Consolas" panose="020B0609020204030204" pitchFamily="49" charset="0"/>
              </a:rPr>
              <a:t>cho</a:t>
            </a:r>
            <a:r>
              <a:rPr lang="en-US" sz="1600" dirty="0">
                <a:solidFill>
                  <a:srgbClr val="CE9178"/>
                </a:solidFill>
                <a:latin typeface="Consolas" panose="020B0609020204030204" pitchFamily="49" charset="0"/>
              </a:rPr>
              <a:t> 0</a:t>
            </a:r>
            <a:r>
              <a:rPr lang="en-US" sz="1600" dirty="0">
                <a:solidFill>
                  <a:srgbClr val="D7BA7D"/>
                </a:solidFill>
                <a:latin typeface="Consolas" panose="020B0609020204030204" pitchFamily="49" charset="0"/>
              </a:rPr>
              <a:t>\n</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else</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 Co </a:t>
            </a:r>
            <a:r>
              <a:rPr lang="en-US" sz="1600" dirty="0" err="1">
                <a:solidFill>
                  <a:srgbClr val="CE9178"/>
                </a:solidFill>
                <a:latin typeface="Consolas" panose="020B0609020204030204" pitchFamily="49" charset="0"/>
              </a:rPr>
              <a:t>ket</a:t>
            </a:r>
            <a:r>
              <a:rPr lang="en-US" sz="1600" dirty="0">
                <a:solidFill>
                  <a:srgbClr val="CE9178"/>
                </a:solidFill>
                <a:latin typeface="Consolas" panose="020B0609020204030204" pitchFamily="49" charset="0"/>
              </a:rPr>
              <a:t> qua: </a:t>
            </a:r>
            <a:r>
              <a:rPr lang="en-US" sz="1600" dirty="0">
                <a:solidFill>
                  <a:srgbClr val="9CDCFE"/>
                </a:solidFill>
                <a:latin typeface="Consolas" panose="020B0609020204030204" pitchFamily="49" charset="0"/>
              </a:rPr>
              <a:t>%d</a:t>
            </a:r>
            <a:r>
              <a:rPr lang="en-US" sz="1600" dirty="0">
                <a:solidFill>
                  <a:srgbClr val="D7BA7D"/>
                </a:solidFill>
                <a:latin typeface="Consolas" panose="020B0609020204030204" pitchFamily="49" charset="0"/>
              </a:rPr>
              <a:t>\n</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r>
              <a:rPr lang="en-US" sz="1600" dirty="0" err="1">
                <a:solidFill>
                  <a:srgbClr val="9CDCFE"/>
                </a:solidFill>
                <a:latin typeface="Consolas" panose="020B0609020204030204" pitchFamily="49" charset="0"/>
              </a:rPr>
              <a:t>a</a:t>
            </a:r>
            <a:r>
              <a:rPr lang="en-US" sz="1600" dirty="0" err="1">
                <a:solidFill>
                  <a:srgbClr val="D4D4D4"/>
                </a:solidFill>
                <a:latin typeface="Consolas" panose="020B0609020204030204" pitchFamily="49" charset="0"/>
              </a:rPr>
              <a:t>%</a:t>
            </a:r>
            <a:r>
              <a:rPr lang="en-US" sz="1600" dirty="0" err="1">
                <a:solidFill>
                  <a:srgbClr val="9CDCFE"/>
                </a:solidFill>
                <a:latin typeface="Consolas" panose="020B0609020204030204" pitchFamily="49" charset="0"/>
              </a:rPr>
              <a:t>b</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break</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if</a:t>
            </a:r>
            <a:r>
              <a:rPr lang="en-US" sz="1600" dirty="0">
                <a:solidFill>
                  <a:srgbClr val="D4D4D4"/>
                </a:solidFill>
                <a:latin typeface="Consolas" panose="020B0609020204030204" pitchFamily="49" charset="0"/>
              </a:rPr>
              <a:t> (</a:t>
            </a:r>
            <a:r>
              <a:rPr lang="en-US" sz="1600" dirty="0">
                <a:solidFill>
                  <a:srgbClr val="9CDCFE"/>
                </a:solidFill>
                <a:latin typeface="Consolas" panose="020B0609020204030204" pitchFamily="49" charset="0"/>
              </a:rPr>
              <a:t>b</a:t>
            </a:r>
            <a:r>
              <a:rPr lang="en-US" sz="1600" dirty="0">
                <a:solidFill>
                  <a:srgbClr val="D4D4D4"/>
                </a:solidFill>
                <a:latin typeface="Consolas" panose="020B0609020204030204" pitchFamily="49" charset="0"/>
              </a:rPr>
              <a:t>==</a:t>
            </a:r>
            <a:r>
              <a:rPr lang="en-US" sz="1600" dirty="0">
                <a:solidFill>
                  <a:srgbClr val="B5CEA8"/>
                </a:solidFill>
                <a:latin typeface="Consolas" panose="020B0609020204030204" pitchFamily="49" charset="0"/>
              </a:rPr>
              <a:t>0</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 Chia </a:t>
            </a:r>
            <a:r>
              <a:rPr lang="en-US" sz="1600" dirty="0" err="1">
                <a:solidFill>
                  <a:srgbClr val="CE9178"/>
                </a:solidFill>
                <a:latin typeface="Consolas" panose="020B0609020204030204" pitchFamily="49" charset="0"/>
              </a:rPr>
              <a:t>cho</a:t>
            </a:r>
            <a:r>
              <a:rPr lang="en-US" sz="1600" dirty="0">
                <a:solidFill>
                  <a:srgbClr val="CE9178"/>
                </a:solidFill>
                <a:latin typeface="Consolas" panose="020B0609020204030204" pitchFamily="49" charset="0"/>
              </a:rPr>
              <a:t> 0</a:t>
            </a:r>
            <a:r>
              <a:rPr lang="en-US" sz="1600" dirty="0">
                <a:solidFill>
                  <a:srgbClr val="D7BA7D"/>
                </a:solidFill>
                <a:latin typeface="Consolas" panose="020B0609020204030204" pitchFamily="49" charset="0"/>
              </a:rPr>
              <a:t>\n</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else</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 Co </a:t>
            </a:r>
            <a:r>
              <a:rPr lang="en-US" sz="1600" dirty="0" err="1">
                <a:solidFill>
                  <a:srgbClr val="CE9178"/>
                </a:solidFill>
                <a:latin typeface="Consolas" panose="020B0609020204030204" pitchFamily="49" charset="0"/>
              </a:rPr>
              <a:t>ket</a:t>
            </a:r>
            <a:r>
              <a:rPr lang="en-US" sz="1600" dirty="0">
                <a:solidFill>
                  <a:srgbClr val="CE9178"/>
                </a:solidFill>
                <a:latin typeface="Consolas" panose="020B0609020204030204" pitchFamily="49" charset="0"/>
              </a:rPr>
              <a:t> qua: </a:t>
            </a:r>
            <a:r>
              <a:rPr lang="en-US" sz="1600" dirty="0">
                <a:solidFill>
                  <a:srgbClr val="9CDCFE"/>
                </a:solidFill>
                <a:latin typeface="Consolas" panose="020B0609020204030204" pitchFamily="49" charset="0"/>
              </a:rPr>
              <a:t>%d</a:t>
            </a:r>
            <a:r>
              <a:rPr lang="en-US" sz="1600" dirty="0">
                <a:solidFill>
                  <a:srgbClr val="D7BA7D"/>
                </a:solidFill>
                <a:latin typeface="Consolas" panose="020B0609020204030204" pitchFamily="49" charset="0"/>
              </a:rPr>
              <a:t>\</a:t>
            </a:r>
            <a:r>
              <a:rPr lang="en-US" sz="1600" dirty="0" err="1">
                <a:solidFill>
                  <a:srgbClr val="D7BA7D"/>
                </a:solidFill>
                <a:latin typeface="Consolas" panose="020B0609020204030204" pitchFamily="49" charset="0"/>
              </a:rPr>
              <a:t>n</a:t>
            </a:r>
            <a:r>
              <a:rPr lang="en-US" sz="1600" dirty="0" err="1">
                <a:solidFill>
                  <a:srgbClr val="CE9178"/>
                </a:solidFill>
                <a:latin typeface="Consolas" panose="020B0609020204030204" pitchFamily="49" charset="0"/>
              </a:rPr>
              <a:t>"</a:t>
            </a:r>
            <a:r>
              <a:rPr lang="en-US" sz="1600" dirty="0" err="1">
                <a:solidFill>
                  <a:srgbClr val="D4D4D4"/>
                </a:solidFill>
                <a:latin typeface="Consolas" panose="020B0609020204030204" pitchFamily="49" charset="0"/>
              </a:rPr>
              <a:t>,</a:t>
            </a:r>
            <a:r>
              <a:rPr lang="en-US" sz="1600" dirty="0" err="1">
                <a:solidFill>
                  <a:srgbClr val="9CDCFE"/>
                </a:solidFill>
                <a:latin typeface="Consolas" panose="020B0609020204030204" pitchFamily="49" charset="0"/>
              </a:rPr>
              <a:t>a</a:t>
            </a:r>
            <a:r>
              <a:rPr lang="en-US" sz="1600" dirty="0">
                <a:solidFill>
                  <a:srgbClr val="D4D4D4"/>
                </a:solidFill>
                <a:latin typeface="Consolas" panose="020B0609020204030204" pitchFamily="49" charset="0"/>
              </a:rPr>
              <a:t>/</a:t>
            </a:r>
            <a:r>
              <a:rPr lang="en-US" sz="1600" dirty="0">
                <a:solidFill>
                  <a:srgbClr val="9CDCFE"/>
                </a:solidFill>
                <a:latin typeface="Consolas" panose="020B0609020204030204" pitchFamily="49" charset="0"/>
              </a:rPr>
              <a:t>b</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break</a:t>
            </a:r>
            <a:r>
              <a:rPr lang="en-US" sz="1600" dirty="0">
                <a:solidFill>
                  <a:srgbClr val="D4D4D4"/>
                </a:solidFill>
                <a:latin typeface="Consolas" panose="020B0609020204030204" pitchFamily="49" charset="0"/>
              </a:rPr>
              <a:t>;</a:t>
            </a:r>
            <a:endParaRPr lang="en-US" sz="1600"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174</a:t>
            </a:fld>
            <a:endParaRPr lang="en-US" dirty="0"/>
          </a:p>
        </p:txBody>
      </p:sp>
      <p:sp>
        <p:nvSpPr>
          <p:cNvPr id="5" name="Rectangle 4"/>
          <p:cNvSpPr/>
          <p:nvPr/>
        </p:nvSpPr>
        <p:spPr>
          <a:xfrm>
            <a:off x="7010400" y="3489256"/>
            <a:ext cx="4994868" cy="2308324"/>
          </a:xfrm>
          <a:prstGeom prst="rect">
            <a:avLst/>
          </a:prstGeom>
          <a:solidFill>
            <a:schemeClr val="tx1">
              <a:lumMod val="85000"/>
              <a:lumOff val="15000"/>
            </a:schemeClr>
          </a:solidFill>
          <a:ln>
            <a:solidFill>
              <a:schemeClr val="bg1"/>
            </a:solidFill>
          </a:ln>
        </p:spPr>
        <p:txBody>
          <a:bodyPr wrap="square">
            <a:spAutoFit/>
          </a:bodyPr>
          <a:lstStyle/>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'q'</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case</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'Q'</a:t>
            </a:r>
            <a:r>
              <a:rPr lang="en-US" sz="1600" dirty="0">
                <a:solidFill>
                  <a:srgbClr val="D4D4D4"/>
                </a:solidFill>
                <a:latin typeface="Consolas" panose="020B0609020204030204" pitchFamily="49" charset="0"/>
              </a:rPr>
              <a:t>:   </a:t>
            </a:r>
            <a:r>
              <a:rPr lang="en-US" sz="1600" dirty="0">
                <a:solidFill>
                  <a:srgbClr val="9CDCFE"/>
                </a:solidFill>
                <a:latin typeface="Consolas" panose="020B0609020204030204" pitchFamily="49" charset="0"/>
              </a:rPr>
              <a:t>Fin</a:t>
            </a:r>
            <a:r>
              <a:rPr lang="en-US" sz="1600" dirty="0">
                <a:solidFill>
                  <a:srgbClr val="D4D4D4"/>
                </a:solidFill>
                <a:latin typeface="Consolas" panose="020B0609020204030204" pitchFamily="49" charset="0"/>
              </a:rPr>
              <a:t>=</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break</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default</a:t>
            </a: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 </a:t>
            </a:r>
            <a:r>
              <a:rPr lang="en-US" sz="1600" dirty="0" err="1">
                <a:solidFill>
                  <a:srgbClr val="CE9178"/>
                </a:solidFill>
                <a:latin typeface="Consolas" panose="020B0609020204030204" pitchFamily="49" charset="0"/>
              </a:rPr>
              <a:t>khong</a:t>
            </a:r>
            <a:r>
              <a:rPr lang="en-US" sz="1600" dirty="0">
                <a:solidFill>
                  <a:srgbClr val="CE9178"/>
                </a:solidFill>
                <a:latin typeface="Consolas" panose="020B0609020204030204" pitchFamily="49" charset="0"/>
              </a:rPr>
              <a:t> co </a:t>
            </a:r>
            <a:r>
              <a:rPr lang="en-US" sz="1600" dirty="0" err="1">
                <a:solidFill>
                  <a:srgbClr val="CE9178"/>
                </a:solidFill>
                <a:latin typeface="Consolas" panose="020B0609020204030204" pitchFamily="49" charset="0"/>
              </a:rPr>
              <a:t>toan</a:t>
            </a:r>
            <a:r>
              <a:rPr lang="en-US" sz="1600" dirty="0">
                <a:solidFill>
                  <a:srgbClr val="CE9178"/>
                </a:solidFill>
                <a:latin typeface="Consolas" panose="020B0609020204030204" pitchFamily="49" charset="0"/>
              </a:rPr>
              <a:t> </a:t>
            </a:r>
            <a:r>
              <a:rPr lang="en-US" sz="1600" dirty="0" err="1">
                <a:solidFill>
                  <a:srgbClr val="CE9178"/>
                </a:solidFill>
                <a:latin typeface="Consolas" panose="020B0609020204030204" pitchFamily="49" charset="0"/>
              </a:rPr>
              <a:t>tu</a:t>
            </a:r>
            <a:r>
              <a:rPr lang="en-US" sz="1600" dirty="0">
                <a:solidFill>
                  <a:srgbClr val="CE9178"/>
                </a:solidFill>
                <a:latin typeface="Consolas" panose="020B0609020204030204" pitchFamily="49" charset="0"/>
              </a:rPr>
              <a:t> nay</a:t>
            </a:r>
            <a:r>
              <a:rPr lang="en-US" sz="1600" dirty="0">
                <a:solidFill>
                  <a:srgbClr val="D7BA7D"/>
                </a:solidFill>
                <a:latin typeface="Consolas" panose="020B0609020204030204" pitchFamily="49" charset="0"/>
              </a:rPr>
              <a:t>\n</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p>
          <a:p>
            <a:pPr marL="0" indent="0">
              <a:lnSpc>
                <a:spcPct val="100000"/>
              </a:lnSpc>
              <a:buNone/>
            </a:pPr>
            <a:r>
              <a:rPr lang="en-US" sz="1600" dirty="0">
                <a:solidFill>
                  <a:srgbClr val="D4D4D4"/>
                </a:solidFill>
                <a:latin typeface="Consolas" panose="020B0609020204030204" pitchFamily="49" charset="0"/>
              </a:rPr>
              <a:t>    }</a:t>
            </a:r>
            <a:r>
              <a:rPr lang="en-US" sz="1600" dirty="0">
                <a:solidFill>
                  <a:srgbClr val="C586C0"/>
                </a:solidFill>
                <a:latin typeface="Consolas" panose="020B0609020204030204" pitchFamily="49" charset="0"/>
              </a:rPr>
              <a:t>while</a:t>
            </a:r>
            <a:r>
              <a:rPr lang="en-US" sz="1600" dirty="0">
                <a:solidFill>
                  <a:srgbClr val="D4D4D4"/>
                </a:solidFill>
                <a:latin typeface="Consolas" panose="020B0609020204030204" pitchFamily="49" charset="0"/>
              </a:rPr>
              <a:t>(</a:t>
            </a:r>
            <a:r>
              <a:rPr lang="en-US" sz="1600" dirty="0">
                <a:solidFill>
                  <a:srgbClr val="9CDCFE"/>
                </a:solidFill>
                <a:latin typeface="Consolas" panose="020B0609020204030204" pitchFamily="49" charset="0"/>
              </a:rPr>
              <a:t>Fin</a:t>
            </a:r>
            <a:r>
              <a:rPr lang="en-US" sz="1600" dirty="0">
                <a:solidFill>
                  <a:srgbClr val="D4D4D4"/>
                </a:solidFill>
                <a:latin typeface="Consolas" panose="020B0609020204030204" pitchFamily="49" charset="0"/>
              </a:rPr>
              <a:t>==</a:t>
            </a:r>
            <a:r>
              <a:rPr lang="en-US" sz="1600" dirty="0">
                <a:solidFill>
                  <a:srgbClr val="B5CEA8"/>
                </a:solidFill>
                <a:latin typeface="Consolas" panose="020B0609020204030204" pitchFamily="49" charset="0"/>
              </a:rPr>
              <a:t>0</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printf</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a:t>
            </a:r>
            <a:r>
              <a:rPr lang="en-US" sz="1600" dirty="0">
                <a:solidFill>
                  <a:srgbClr val="D7BA7D"/>
                </a:solidFill>
                <a:latin typeface="Consolas" panose="020B0609020204030204" pitchFamily="49" charset="0"/>
              </a:rPr>
              <a:t>\</a:t>
            </a:r>
            <a:r>
              <a:rPr lang="en-US" sz="1600" dirty="0" err="1">
                <a:solidFill>
                  <a:srgbClr val="D7BA7D"/>
                </a:solidFill>
                <a:latin typeface="Consolas" panose="020B0609020204030204" pitchFamily="49" charset="0"/>
              </a:rPr>
              <a:t>n</a:t>
            </a:r>
            <a:r>
              <a:rPr lang="en-US" sz="1600" dirty="0" err="1">
                <a:solidFill>
                  <a:srgbClr val="CE9178"/>
                </a:solidFill>
                <a:latin typeface="Consolas" panose="020B0609020204030204" pitchFamily="49" charset="0"/>
              </a:rPr>
              <a:t>Ket</a:t>
            </a:r>
            <a:r>
              <a:rPr lang="en-US" sz="1600" dirty="0">
                <a:solidFill>
                  <a:srgbClr val="CE9178"/>
                </a:solidFill>
                <a:latin typeface="Consolas" panose="020B0609020204030204" pitchFamily="49" charset="0"/>
              </a:rPr>
              <a:t> </a:t>
            </a:r>
            <a:r>
              <a:rPr lang="en-US" sz="1600" dirty="0" err="1">
                <a:solidFill>
                  <a:srgbClr val="CE9178"/>
                </a:solidFill>
                <a:latin typeface="Consolas" panose="020B0609020204030204" pitchFamily="49" charset="0"/>
              </a:rPr>
              <a:t>thuc</a:t>
            </a:r>
            <a:r>
              <a:rPr lang="en-US" sz="1600" dirty="0">
                <a:solidFill>
                  <a:srgbClr val="CE9178"/>
                </a:solidFill>
                <a:latin typeface="Consolas" panose="020B0609020204030204" pitchFamily="49" charset="0"/>
              </a:rPr>
              <a:t>, an mot </a:t>
            </a:r>
            <a:r>
              <a:rPr lang="en-US" sz="1600" dirty="0" err="1">
                <a:solidFill>
                  <a:srgbClr val="CE9178"/>
                </a:solidFill>
                <a:latin typeface="Consolas" panose="020B0609020204030204" pitchFamily="49" charset="0"/>
              </a:rPr>
              <a:t>phim</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    </a:t>
            </a:r>
            <a:r>
              <a:rPr lang="en-US" sz="1600" dirty="0" err="1">
                <a:solidFill>
                  <a:srgbClr val="DCDCAA"/>
                </a:solidFill>
                <a:latin typeface="Consolas" panose="020B0609020204030204" pitchFamily="49" charset="0"/>
              </a:rPr>
              <a:t>getch</a:t>
            </a:r>
            <a:r>
              <a:rPr lang="en-US" sz="1600" dirty="0">
                <a:solidFill>
                  <a:srgbClr val="D4D4D4"/>
                </a:solidFill>
                <a:latin typeface="Consolas" panose="020B0609020204030204" pitchFamily="49" charset="0"/>
              </a:rPr>
              <a:t>();</a:t>
            </a:r>
          </a:p>
          <a:p>
            <a:pPr marL="0" indent="0">
              <a:lnSpc>
                <a:spcPct val="100000"/>
              </a:lnSpc>
              <a:buNone/>
            </a:pP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25316823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3: </a:t>
            </a:r>
            <a:r>
              <a:rPr lang="en-US" dirty="0" err="1" smtClean="0"/>
              <a:t>Kết</a:t>
            </a:r>
            <a:r>
              <a:rPr lang="en-US" dirty="0" smtClean="0"/>
              <a:t> </a:t>
            </a:r>
            <a:r>
              <a:rPr lang="en-US" dirty="0" err="1" smtClean="0"/>
              <a:t>quả</a:t>
            </a:r>
            <a:r>
              <a:rPr lang="en-US" dirty="0" smtClean="0"/>
              <a:t> </a:t>
            </a:r>
            <a:endParaRPr lang="en-US" dirty="0"/>
          </a:p>
        </p:txBody>
      </p:sp>
      <p:pic>
        <p:nvPicPr>
          <p:cNvPr id="5" name="Content Placeholder 4"/>
          <p:cNvPicPr>
            <a:picLocks noGrp="1" noChangeAspect="1"/>
          </p:cNvPicPr>
          <p:nvPr>
            <p:ph idx="1"/>
          </p:nvPr>
        </p:nvPicPr>
        <p:blipFill>
          <a:blip r:embed="rId2"/>
          <a:stretch>
            <a:fillRect/>
          </a:stretch>
        </p:blipFill>
        <p:spPr>
          <a:xfrm>
            <a:off x="2590800" y="1295400"/>
            <a:ext cx="6924149" cy="4875318"/>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175</a:t>
            </a:fld>
            <a:endParaRPr lang="en-US" dirty="0"/>
          </a:p>
        </p:txBody>
      </p:sp>
    </p:spTree>
    <p:extLst>
      <p:ext uri="{BB962C8B-B14F-4D97-AF65-F5344CB8AC3E}">
        <p14:creationId xmlns:p14="http://schemas.microsoft.com/office/powerpoint/2010/main" val="66011672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4: </a:t>
            </a:r>
            <a:r>
              <a:rPr lang="en-US" dirty="0" err="1" smtClean="0"/>
              <a:t>Tính</a:t>
            </a:r>
            <a:r>
              <a:rPr lang="en-US" dirty="0" smtClean="0"/>
              <a:t> </a:t>
            </a:r>
            <a:r>
              <a:rPr lang="en-US" dirty="0" err="1" smtClean="0"/>
              <a:t>hàm</a:t>
            </a:r>
            <a:endParaRPr lang="en-US" dirty="0"/>
          </a:p>
        </p:txBody>
      </p:sp>
      <p:sp>
        <p:nvSpPr>
          <p:cNvPr id="3" name="Content Placeholder 2"/>
          <p:cNvSpPr>
            <a:spLocks noGrp="1"/>
          </p:cNvSpPr>
          <p:nvPr>
            <p:ph idx="1"/>
          </p:nvPr>
        </p:nvSpPr>
        <p:spPr>
          <a:xfrm>
            <a:off x="304800" y="1143000"/>
            <a:ext cx="10515600" cy="5333999"/>
          </a:xfrm>
          <a:solidFill>
            <a:schemeClr val="tx1">
              <a:lumMod val="85000"/>
              <a:lumOff val="15000"/>
            </a:schemeClr>
          </a:solidFill>
        </p:spPr>
        <p:txBody>
          <a:bodyPr/>
          <a:lstStyle/>
          <a:p>
            <a:pPr marL="0" indent="0">
              <a:lnSpc>
                <a:spcPct val="100000"/>
              </a:lnSpc>
              <a:buNone/>
            </a:pPr>
            <a:r>
              <a:rPr lang="en-US" sz="2600" dirty="0">
                <a:solidFill>
                  <a:srgbClr val="C586C0"/>
                </a:solidFill>
                <a:latin typeface="Consolas" panose="020B0609020204030204" pitchFamily="49" charset="0"/>
              </a:rPr>
              <a:t>#include</a:t>
            </a:r>
            <a:r>
              <a:rPr lang="en-US" sz="2600" dirty="0">
                <a:solidFill>
                  <a:srgbClr val="569CD6"/>
                </a:solidFill>
                <a:latin typeface="Consolas" panose="020B0609020204030204" pitchFamily="49" charset="0"/>
              </a:rPr>
              <a:t> </a:t>
            </a:r>
            <a:r>
              <a:rPr lang="en-US" sz="2600" dirty="0">
                <a:solidFill>
                  <a:srgbClr val="CE9178"/>
                </a:solidFill>
                <a:latin typeface="Consolas" panose="020B0609020204030204" pitchFamily="49" charset="0"/>
              </a:rPr>
              <a:t>&lt;</a:t>
            </a:r>
            <a:r>
              <a:rPr lang="en-US" sz="2600" dirty="0" err="1">
                <a:solidFill>
                  <a:srgbClr val="CE9178"/>
                </a:solidFill>
                <a:latin typeface="Consolas" panose="020B0609020204030204" pitchFamily="49" charset="0"/>
              </a:rPr>
              <a:t>stdio.h</a:t>
            </a:r>
            <a:r>
              <a:rPr lang="en-US" sz="2600" dirty="0">
                <a:solidFill>
                  <a:srgbClr val="CE9178"/>
                </a:solidFill>
                <a:latin typeface="Consolas" panose="020B0609020204030204" pitchFamily="49" charset="0"/>
              </a:rPr>
              <a:t>&gt;</a:t>
            </a:r>
            <a:endParaRPr lang="en-US" sz="2600" dirty="0">
              <a:solidFill>
                <a:srgbClr val="D4D4D4"/>
              </a:solidFill>
              <a:latin typeface="Consolas" panose="020B0609020204030204" pitchFamily="49" charset="0"/>
            </a:endParaRPr>
          </a:p>
          <a:p>
            <a:pPr marL="0" indent="0">
              <a:lnSpc>
                <a:spcPct val="100000"/>
              </a:lnSpc>
              <a:buNone/>
            </a:pPr>
            <a:r>
              <a:rPr lang="en-US" sz="2600" dirty="0">
                <a:solidFill>
                  <a:srgbClr val="C586C0"/>
                </a:solidFill>
                <a:latin typeface="Consolas" panose="020B0609020204030204" pitchFamily="49" charset="0"/>
              </a:rPr>
              <a:t>#include</a:t>
            </a:r>
            <a:r>
              <a:rPr lang="en-US" sz="2600" dirty="0">
                <a:solidFill>
                  <a:srgbClr val="569CD6"/>
                </a:solidFill>
                <a:latin typeface="Consolas" panose="020B0609020204030204" pitchFamily="49" charset="0"/>
              </a:rPr>
              <a:t> </a:t>
            </a:r>
            <a:r>
              <a:rPr lang="en-US" sz="2600" dirty="0">
                <a:solidFill>
                  <a:srgbClr val="CE9178"/>
                </a:solidFill>
                <a:latin typeface="Consolas" panose="020B0609020204030204" pitchFamily="49" charset="0"/>
              </a:rPr>
              <a:t>&lt;</a:t>
            </a:r>
            <a:r>
              <a:rPr lang="en-US" sz="2600" dirty="0" err="1">
                <a:solidFill>
                  <a:srgbClr val="CE9178"/>
                </a:solidFill>
                <a:latin typeface="Consolas" panose="020B0609020204030204" pitchFamily="49" charset="0"/>
              </a:rPr>
              <a:t>math.h</a:t>
            </a:r>
            <a:r>
              <a:rPr lang="en-US" sz="2600" dirty="0">
                <a:solidFill>
                  <a:srgbClr val="CE9178"/>
                </a:solidFill>
                <a:latin typeface="Consolas" panose="020B0609020204030204" pitchFamily="49" charset="0"/>
              </a:rPr>
              <a:t>&gt;</a:t>
            </a:r>
            <a:endParaRPr lang="en-US" sz="2600" dirty="0">
              <a:solidFill>
                <a:srgbClr val="D4D4D4"/>
              </a:solidFill>
              <a:latin typeface="Consolas" panose="020B0609020204030204" pitchFamily="49" charset="0"/>
            </a:endParaRPr>
          </a:p>
          <a:p>
            <a:pPr marL="0" indent="0">
              <a:lnSpc>
                <a:spcPct val="100000"/>
              </a:lnSpc>
              <a:buNone/>
            </a:pPr>
            <a:r>
              <a:rPr lang="en-US" sz="2600" dirty="0">
                <a:solidFill>
                  <a:srgbClr val="569CD6"/>
                </a:solidFill>
                <a:latin typeface="Consolas" panose="020B0609020204030204" pitchFamily="49" charset="0"/>
              </a:rPr>
              <a:t>void</a:t>
            </a:r>
            <a:r>
              <a:rPr lang="en-US" sz="2600" dirty="0">
                <a:solidFill>
                  <a:srgbClr val="D4D4D4"/>
                </a:solidFill>
                <a:latin typeface="Consolas" panose="020B0609020204030204" pitchFamily="49" charset="0"/>
              </a:rPr>
              <a:t> </a:t>
            </a:r>
            <a:r>
              <a:rPr lang="en-US" sz="2600" dirty="0">
                <a:solidFill>
                  <a:srgbClr val="DCDCAA"/>
                </a:solidFill>
                <a:latin typeface="Consolas" panose="020B0609020204030204" pitchFamily="49" charset="0"/>
              </a:rPr>
              <a:t>main</a:t>
            </a:r>
            <a:r>
              <a:rPr lang="en-US" sz="2600" dirty="0">
                <a:solidFill>
                  <a:srgbClr val="D4D4D4"/>
                </a:solidFill>
                <a:latin typeface="Consolas" panose="020B0609020204030204" pitchFamily="49" charset="0"/>
              </a:rPr>
              <a:t>(){</a:t>
            </a:r>
          </a:p>
          <a:p>
            <a:pPr marL="0" indent="0">
              <a:lnSpc>
                <a:spcPct val="100000"/>
              </a:lnSpc>
              <a:buNone/>
            </a:pPr>
            <a:r>
              <a:rPr lang="en-US" sz="2600" dirty="0">
                <a:solidFill>
                  <a:srgbClr val="D4D4D4"/>
                </a:solidFill>
                <a:latin typeface="Consolas" panose="020B0609020204030204" pitchFamily="49" charset="0"/>
              </a:rPr>
              <a:t>    </a:t>
            </a:r>
            <a:r>
              <a:rPr lang="en-US" sz="2600" dirty="0">
                <a:solidFill>
                  <a:srgbClr val="569CD6"/>
                </a:solidFill>
                <a:latin typeface="Consolas" panose="020B0609020204030204" pitchFamily="49" charset="0"/>
              </a:rPr>
              <a:t>float</a:t>
            </a:r>
            <a:r>
              <a:rPr lang="en-US" sz="2600" dirty="0">
                <a:solidFill>
                  <a:srgbClr val="D4D4D4"/>
                </a:solidFill>
                <a:latin typeface="Consolas" panose="020B0609020204030204" pitchFamily="49" charset="0"/>
              </a:rPr>
              <a:t> </a:t>
            </a:r>
            <a:r>
              <a:rPr lang="en-US" sz="2600" dirty="0">
                <a:solidFill>
                  <a:srgbClr val="9CDCFE"/>
                </a:solidFill>
                <a:latin typeface="Consolas" panose="020B0609020204030204" pitchFamily="49" charset="0"/>
              </a:rPr>
              <a:t>x</a:t>
            </a:r>
            <a:r>
              <a:rPr lang="en-US" sz="2600" dirty="0">
                <a:solidFill>
                  <a:srgbClr val="D4D4D4"/>
                </a:solidFill>
                <a:latin typeface="Consolas" panose="020B0609020204030204" pitchFamily="49" charset="0"/>
              </a:rPr>
              <a:t>, </a:t>
            </a:r>
            <a:r>
              <a:rPr lang="en-US" sz="2600" dirty="0" err="1">
                <a:solidFill>
                  <a:srgbClr val="9CDCFE"/>
                </a:solidFill>
                <a:latin typeface="Consolas" panose="020B0609020204030204" pitchFamily="49" charset="0"/>
              </a:rPr>
              <a:t>fx</a:t>
            </a:r>
            <a:r>
              <a:rPr lang="en-US" sz="2600" dirty="0">
                <a:solidFill>
                  <a:srgbClr val="D4D4D4"/>
                </a:solidFill>
                <a:latin typeface="Consolas" panose="020B0609020204030204" pitchFamily="49" charset="0"/>
              </a:rPr>
              <a:t>;</a:t>
            </a:r>
          </a:p>
          <a:p>
            <a:pPr marL="0" indent="0">
              <a:lnSpc>
                <a:spcPct val="100000"/>
              </a:lnSpc>
              <a:buNone/>
            </a:pPr>
            <a:r>
              <a:rPr lang="en-US" sz="2600" dirty="0">
                <a:solidFill>
                  <a:srgbClr val="D4D4D4"/>
                </a:solidFill>
                <a:latin typeface="Consolas" panose="020B0609020204030204" pitchFamily="49" charset="0"/>
              </a:rPr>
              <a:t>    </a:t>
            </a:r>
            <a:r>
              <a:rPr lang="en-US" sz="2600" dirty="0">
                <a:solidFill>
                  <a:srgbClr val="C586C0"/>
                </a:solidFill>
                <a:latin typeface="Consolas" panose="020B0609020204030204" pitchFamily="49" charset="0"/>
              </a:rPr>
              <a:t>for</a:t>
            </a:r>
            <a:r>
              <a:rPr lang="en-US" sz="2600" dirty="0">
                <a:solidFill>
                  <a:srgbClr val="D4D4D4"/>
                </a:solidFill>
                <a:latin typeface="Consolas" panose="020B0609020204030204" pitchFamily="49" charset="0"/>
              </a:rPr>
              <a:t>(</a:t>
            </a:r>
            <a:r>
              <a:rPr lang="en-US" sz="2600" dirty="0">
                <a:solidFill>
                  <a:srgbClr val="9CDCFE"/>
                </a:solidFill>
                <a:latin typeface="Consolas" panose="020B0609020204030204" pitchFamily="49" charset="0"/>
              </a:rPr>
              <a:t>x</a:t>
            </a:r>
            <a:r>
              <a:rPr lang="en-US" sz="2600" dirty="0">
                <a:solidFill>
                  <a:srgbClr val="D4D4D4"/>
                </a:solidFill>
                <a:latin typeface="Consolas" panose="020B0609020204030204" pitchFamily="49" charset="0"/>
              </a:rPr>
              <a:t>=-</a:t>
            </a:r>
            <a:r>
              <a:rPr lang="en-US" sz="2600" dirty="0">
                <a:solidFill>
                  <a:srgbClr val="B5CEA8"/>
                </a:solidFill>
                <a:latin typeface="Consolas" panose="020B0609020204030204" pitchFamily="49" charset="0"/>
              </a:rPr>
              <a:t>10.0</a:t>
            </a:r>
            <a:r>
              <a:rPr lang="en-US" sz="2600" dirty="0">
                <a:solidFill>
                  <a:srgbClr val="D4D4D4"/>
                </a:solidFill>
                <a:latin typeface="Consolas" panose="020B0609020204030204" pitchFamily="49" charset="0"/>
              </a:rPr>
              <a:t>; </a:t>
            </a:r>
            <a:r>
              <a:rPr lang="en-US" sz="2600" dirty="0">
                <a:solidFill>
                  <a:srgbClr val="9CDCFE"/>
                </a:solidFill>
                <a:latin typeface="Consolas" panose="020B0609020204030204" pitchFamily="49" charset="0"/>
              </a:rPr>
              <a:t>x</a:t>
            </a:r>
            <a:r>
              <a:rPr lang="en-US" sz="2600" dirty="0">
                <a:solidFill>
                  <a:srgbClr val="D4D4D4"/>
                </a:solidFill>
                <a:latin typeface="Consolas" panose="020B0609020204030204" pitchFamily="49" charset="0"/>
              </a:rPr>
              <a:t>&lt;=</a:t>
            </a:r>
            <a:r>
              <a:rPr lang="en-US" sz="2600" dirty="0">
                <a:solidFill>
                  <a:srgbClr val="B5CEA8"/>
                </a:solidFill>
                <a:latin typeface="Consolas" panose="020B0609020204030204" pitchFamily="49" charset="0"/>
              </a:rPr>
              <a:t>5.0</a:t>
            </a:r>
            <a:r>
              <a:rPr lang="en-US" sz="2600" dirty="0">
                <a:solidFill>
                  <a:srgbClr val="D4D4D4"/>
                </a:solidFill>
                <a:latin typeface="Consolas" panose="020B0609020204030204" pitchFamily="49" charset="0"/>
              </a:rPr>
              <a:t>; </a:t>
            </a:r>
            <a:r>
              <a:rPr lang="en-US" sz="2600" dirty="0">
                <a:solidFill>
                  <a:srgbClr val="9CDCFE"/>
                </a:solidFill>
                <a:latin typeface="Consolas" panose="020B0609020204030204" pitchFamily="49" charset="0"/>
              </a:rPr>
              <a:t>x</a:t>
            </a:r>
            <a:r>
              <a:rPr lang="en-US" sz="2600" dirty="0">
                <a:solidFill>
                  <a:srgbClr val="D4D4D4"/>
                </a:solidFill>
                <a:latin typeface="Consolas" panose="020B0609020204030204" pitchFamily="49" charset="0"/>
              </a:rPr>
              <a:t>+=</a:t>
            </a:r>
            <a:r>
              <a:rPr lang="en-US" sz="2600" dirty="0">
                <a:solidFill>
                  <a:srgbClr val="B5CEA8"/>
                </a:solidFill>
                <a:latin typeface="Consolas" panose="020B0609020204030204" pitchFamily="49" charset="0"/>
              </a:rPr>
              <a:t>0.1</a:t>
            </a:r>
            <a:r>
              <a:rPr lang="en-US" sz="2600" dirty="0">
                <a:solidFill>
                  <a:srgbClr val="D4D4D4"/>
                </a:solidFill>
                <a:latin typeface="Consolas" panose="020B0609020204030204" pitchFamily="49" charset="0"/>
              </a:rPr>
              <a:t>){</a:t>
            </a:r>
          </a:p>
          <a:p>
            <a:pPr marL="0" indent="0">
              <a:lnSpc>
                <a:spcPct val="100000"/>
              </a:lnSpc>
              <a:buNone/>
            </a:pPr>
            <a:r>
              <a:rPr lang="en-US" sz="2600" dirty="0">
                <a:solidFill>
                  <a:srgbClr val="D4D4D4"/>
                </a:solidFill>
                <a:latin typeface="Consolas" panose="020B0609020204030204" pitchFamily="49" charset="0"/>
              </a:rPr>
              <a:t>        </a:t>
            </a:r>
            <a:r>
              <a:rPr lang="en-US" sz="2600" dirty="0">
                <a:solidFill>
                  <a:srgbClr val="C586C0"/>
                </a:solidFill>
                <a:latin typeface="Consolas" panose="020B0609020204030204" pitchFamily="49" charset="0"/>
              </a:rPr>
              <a:t>if</a:t>
            </a:r>
            <a:r>
              <a:rPr lang="en-US" sz="2600" dirty="0">
                <a:solidFill>
                  <a:srgbClr val="D4D4D4"/>
                </a:solidFill>
                <a:latin typeface="Consolas" panose="020B0609020204030204" pitchFamily="49" charset="0"/>
              </a:rPr>
              <a:t>(</a:t>
            </a:r>
            <a:r>
              <a:rPr lang="en-US" sz="2600" dirty="0">
                <a:solidFill>
                  <a:srgbClr val="9CDCFE"/>
                </a:solidFill>
                <a:latin typeface="Consolas" panose="020B0609020204030204" pitchFamily="49" charset="0"/>
              </a:rPr>
              <a:t>x</a:t>
            </a:r>
            <a:r>
              <a:rPr lang="en-US" sz="2600" dirty="0">
                <a:solidFill>
                  <a:srgbClr val="D4D4D4"/>
                </a:solidFill>
                <a:latin typeface="Consolas" panose="020B0609020204030204" pitchFamily="49" charset="0"/>
              </a:rPr>
              <a:t>==</a:t>
            </a:r>
            <a:r>
              <a:rPr lang="en-US" sz="2600" dirty="0">
                <a:solidFill>
                  <a:srgbClr val="B5CEA8"/>
                </a:solidFill>
                <a:latin typeface="Consolas" panose="020B0609020204030204" pitchFamily="49" charset="0"/>
              </a:rPr>
              <a:t>0</a:t>
            </a:r>
            <a:r>
              <a:rPr lang="en-US" sz="2600" dirty="0">
                <a:solidFill>
                  <a:srgbClr val="D4D4D4"/>
                </a:solidFill>
                <a:latin typeface="Consolas" panose="020B0609020204030204" pitchFamily="49" charset="0"/>
              </a:rPr>
              <a:t>)</a:t>
            </a:r>
          </a:p>
          <a:p>
            <a:pPr marL="0" indent="0">
              <a:lnSpc>
                <a:spcPct val="100000"/>
              </a:lnSpc>
              <a:buNone/>
            </a:pPr>
            <a:r>
              <a:rPr lang="en-US" sz="2600" dirty="0">
                <a:solidFill>
                  <a:srgbClr val="D4D4D4"/>
                </a:solidFill>
                <a:latin typeface="Consolas" panose="020B0609020204030204" pitchFamily="49" charset="0"/>
              </a:rPr>
              <a:t>            </a:t>
            </a:r>
            <a:r>
              <a:rPr lang="en-US" sz="2600" dirty="0" err="1">
                <a:solidFill>
                  <a:srgbClr val="9CDCFE"/>
                </a:solidFill>
                <a:latin typeface="Consolas" panose="020B0609020204030204" pitchFamily="49" charset="0"/>
              </a:rPr>
              <a:t>fx</a:t>
            </a:r>
            <a:r>
              <a:rPr lang="en-US" sz="2600" dirty="0">
                <a:solidFill>
                  <a:srgbClr val="D4D4D4"/>
                </a:solidFill>
                <a:latin typeface="Consolas" panose="020B0609020204030204" pitchFamily="49" charset="0"/>
              </a:rPr>
              <a:t> = </a:t>
            </a:r>
            <a:r>
              <a:rPr lang="en-US" sz="2600" dirty="0">
                <a:solidFill>
                  <a:srgbClr val="B5CEA8"/>
                </a:solidFill>
                <a:latin typeface="Consolas" panose="020B0609020204030204" pitchFamily="49" charset="0"/>
              </a:rPr>
              <a:t>0.0</a:t>
            </a:r>
            <a:r>
              <a:rPr lang="en-US" sz="2600" dirty="0">
                <a:solidFill>
                  <a:srgbClr val="D4D4D4"/>
                </a:solidFill>
                <a:latin typeface="Consolas" panose="020B0609020204030204" pitchFamily="49" charset="0"/>
              </a:rPr>
              <a:t>;</a:t>
            </a:r>
          </a:p>
          <a:p>
            <a:pPr marL="0" indent="0">
              <a:lnSpc>
                <a:spcPct val="100000"/>
              </a:lnSpc>
              <a:buNone/>
            </a:pPr>
            <a:r>
              <a:rPr lang="en-US" sz="2600" dirty="0">
                <a:solidFill>
                  <a:srgbClr val="D4D4D4"/>
                </a:solidFill>
                <a:latin typeface="Consolas" panose="020B0609020204030204" pitchFamily="49" charset="0"/>
              </a:rPr>
              <a:t>        </a:t>
            </a:r>
            <a:r>
              <a:rPr lang="en-US" sz="2600" dirty="0">
                <a:solidFill>
                  <a:srgbClr val="C586C0"/>
                </a:solidFill>
                <a:latin typeface="Consolas" panose="020B0609020204030204" pitchFamily="49" charset="0"/>
              </a:rPr>
              <a:t>else</a:t>
            </a:r>
            <a:endParaRPr lang="en-US" sz="2600" dirty="0">
              <a:solidFill>
                <a:srgbClr val="D4D4D4"/>
              </a:solidFill>
              <a:latin typeface="Consolas" panose="020B0609020204030204" pitchFamily="49" charset="0"/>
            </a:endParaRPr>
          </a:p>
          <a:p>
            <a:pPr marL="0" indent="0">
              <a:lnSpc>
                <a:spcPct val="100000"/>
              </a:lnSpc>
              <a:buNone/>
            </a:pPr>
            <a:r>
              <a:rPr lang="en-US" sz="2600" dirty="0">
                <a:solidFill>
                  <a:srgbClr val="D4D4D4"/>
                </a:solidFill>
                <a:latin typeface="Consolas" panose="020B0609020204030204" pitchFamily="49" charset="0"/>
              </a:rPr>
              <a:t>            </a:t>
            </a:r>
            <a:r>
              <a:rPr lang="en-US" sz="2600" dirty="0" err="1">
                <a:solidFill>
                  <a:srgbClr val="9CDCFE"/>
                </a:solidFill>
                <a:latin typeface="Consolas" panose="020B0609020204030204" pitchFamily="49" charset="0"/>
              </a:rPr>
              <a:t>fx</a:t>
            </a:r>
            <a:r>
              <a:rPr lang="en-US" sz="2600" dirty="0">
                <a:solidFill>
                  <a:srgbClr val="D4D4D4"/>
                </a:solidFill>
                <a:latin typeface="Consolas" panose="020B0609020204030204" pitchFamily="49" charset="0"/>
              </a:rPr>
              <a:t> = </a:t>
            </a:r>
            <a:r>
              <a:rPr lang="en-US" sz="2600" dirty="0">
                <a:solidFill>
                  <a:srgbClr val="DCDCAA"/>
                </a:solidFill>
                <a:latin typeface="Consolas" panose="020B0609020204030204" pitchFamily="49" charset="0"/>
              </a:rPr>
              <a:t>pow</a:t>
            </a:r>
            <a:r>
              <a:rPr lang="en-US" sz="2600" dirty="0">
                <a:solidFill>
                  <a:srgbClr val="D4D4D4"/>
                </a:solidFill>
                <a:latin typeface="Consolas" panose="020B0609020204030204" pitchFamily="49" charset="0"/>
              </a:rPr>
              <a:t>(</a:t>
            </a:r>
            <a:r>
              <a:rPr lang="en-US" sz="2600" dirty="0">
                <a:solidFill>
                  <a:srgbClr val="9CDCFE"/>
                </a:solidFill>
                <a:latin typeface="Consolas" panose="020B0609020204030204" pitchFamily="49" charset="0"/>
              </a:rPr>
              <a:t>x</a:t>
            </a:r>
            <a:r>
              <a:rPr lang="en-US" sz="2600" dirty="0">
                <a:solidFill>
                  <a:srgbClr val="D4D4D4"/>
                </a:solidFill>
                <a:latin typeface="Consolas" panose="020B0609020204030204" pitchFamily="49" charset="0"/>
              </a:rPr>
              <a:t>,</a:t>
            </a:r>
            <a:r>
              <a:rPr lang="en-US" sz="2600" dirty="0">
                <a:solidFill>
                  <a:srgbClr val="B5CEA8"/>
                </a:solidFill>
                <a:latin typeface="Consolas" panose="020B0609020204030204" pitchFamily="49" charset="0"/>
              </a:rPr>
              <a:t>5</a:t>
            </a:r>
            <a:r>
              <a:rPr lang="en-US" sz="2600" dirty="0">
                <a:solidFill>
                  <a:srgbClr val="D4D4D4"/>
                </a:solidFill>
                <a:latin typeface="Consolas" panose="020B0609020204030204" pitchFamily="49" charset="0"/>
              </a:rPr>
              <a:t>)+</a:t>
            </a:r>
            <a:r>
              <a:rPr lang="en-US" sz="2600" dirty="0">
                <a:solidFill>
                  <a:srgbClr val="9CDCFE"/>
                </a:solidFill>
                <a:latin typeface="Consolas" panose="020B0609020204030204" pitchFamily="49" charset="0"/>
              </a:rPr>
              <a:t>x</a:t>
            </a:r>
            <a:r>
              <a:rPr lang="en-US" sz="2600" dirty="0">
                <a:solidFill>
                  <a:srgbClr val="D4D4D4"/>
                </a:solidFill>
                <a:latin typeface="Consolas" panose="020B0609020204030204" pitchFamily="49" charset="0"/>
              </a:rPr>
              <a:t>/</a:t>
            </a:r>
            <a:r>
              <a:rPr lang="en-US" sz="2600" dirty="0" err="1">
                <a:solidFill>
                  <a:srgbClr val="DCDCAA"/>
                </a:solidFill>
                <a:latin typeface="Consolas" panose="020B0609020204030204" pitchFamily="49" charset="0"/>
              </a:rPr>
              <a:t>fabs</a:t>
            </a:r>
            <a:r>
              <a:rPr lang="en-US" sz="2600" dirty="0">
                <a:solidFill>
                  <a:srgbClr val="D4D4D4"/>
                </a:solidFill>
                <a:latin typeface="Consolas" panose="020B0609020204030204" pitchFamily="49" charset="0"/>
              </a:rPr>
              <a:t>(</a:t>
            </a:r>
            <a:r>
              <a:rPr lang="en-US" sz="2600" dirty="0">
                <a:solidFill>
                  <a:srgbClr val="9CDCFE"/>
                </a:solidFill>
                <a:latin typeface="Consolas" panose="020B0609020204030204" pitchFamily="49" charset="0"/>
              </a:rPr>
              <a:t>x</a:t>
            </a:r>
            <a:r>
              <a:rPr lang="en-US" sz="2600" dirty="0">
                <a:solidFill>
                  <a:srgbClr val="D4D4D4"/>
                </a:solidFill>
                <a:latin typeface="Consolas" panose="020B0609020204030204" pitchFamily="49" charset="0"/>
              </a:rPr>
              <a:t>) * </a:t>
            </a:r>
            <a:r>
              <a:rPr lang="en-US" sz="2600" dirty="0">
                <a:solidFill>
                  <a:srgbClr val="DCDCAA"/>
                </a:solidFill>
                <a:latin typeface="Consolas" panose="020B0609020204030204" pitchFamily="49" charset="0"/>
              </a:rPr>
              <a:t>pow</a:t>
            </a:r>
            <a:r>
              <a:rPr lang="en-US" sz="2600" dirty="0">
                <a:solidFill>
                  <a:srgbClr val="D4D4D4"/>
                </a:solidFill>
                <a:latin typeface="Consolas" panose="020B0609020204030204" pitchFamily="49" charset="0"/>
              </a:rPr>
              <a:t>(</a:t>
            </a:r>
            <a:r>
              <a:rPr lang="en-US" sz="2600" dirty="0" err="1">
                <a:solidFill>
                  <a:srgbClr val="DCDCAA"/>
                </a:solidFill>
                <a:latin typeface="Consolas" panose="020B0609020204030204" pitchFamily="49" charset="0"/>
              </a:rPr>
              <a:t>fabs</a:t>
            </a:r>
            <a:r>
              <a:rPr lang="en-US" sz="2600" dirty="0">
                <a:solidFill>
                  <a:srgbClr val="D4D4D4"/>
                </a:solidFill>
                <a:latin typeface="Consolas" panose="020B0609020204030204" pitchFamily="49" charset="0"/>
              </a:rPr>
              <a:t>(</a:t>
            </a:r>
            <a:r>
              <a:rPr lang="en-US" sz="2600" dirty="0">
                <a:solidFill>
                  <a:srgbClr val="9CDCFE"/>
                </a:solidFill>
                <a:latin typeface="Consolas" panose="020B0609020204030204" pitchFamily="49" charset="0"/>
              </a:rPr>
              <a:t>x</a:t>
            </a:r>
            <a:r>
              <a:rPr lang="en-US" sz="2600" dirty="0">
                <a:solidFill>
                  <a:srgbClr val="D4D4D4"/>
                </a:solidFill>
                <a:latin typeface="Consolas" panose="020B0609020204030204" pitchFamily="49" charset="0"/>
              </a:rPr>
              <a:t>), </a:t>
            </a:r>
            <a:r>
              <a:rPr lang="en-US" sz="2600" dirty="0">
                <a:solidFill>
                  <a:srgbClr val="B5CEA8"/>
                </a:solidFill>
                <a:latin typeface="Consolas" panose="020B0609020204030204" pitchFamily="49" charset="0"/>
              </a:rPr>
              <a:t>0.2</a:t>
            </a:r>
            <a:r>
              <a:rPr lang="en-US" sz="2600" dirty="0">
                <a:solidFill>
                  <a:srgbClr val="D4D4D4"/>
                </a:solidFill>
                <a:latin typeface="Consolas" panose="020B0609020204030204" pitchFamily="49" charset="0"/>
              </a:rPr>
              <a:t>);</a:t>
            </a:r>
          </a:p>
          <a:p>
            <a:pPr marL="0" indent="0">
              <a:lnSpc>
                <a:spcPct val="100000"/>
              </a:lnSpc>
              <a:buNone/>
            </a:pPr>
            <a:r>
              <a:rPr lang="en-US" sz="2600" dirty="0">
                <a:solidFill>
                  <a:srgbClr val="D4D4D4"/>
                </a:solidFill>
                <a:latin typeface="Consolas" panose="020B0609020204030204" pitchFamily="49" charset="0"/>
              </a:rPr>
              <a:t>    </a:t>
            </a:r>
            <a:r>
              <a:rPr lang="en-US" sz="2600" dirty="0" err="1">
                <a:solidFill>
                  <a:srgbClr val="DCDCAA"/>
                </a:solidFill>
                <a:latin typeface="Consolas" panose="020B0609020204030204" pitchFamily="49" charset="0"/>
              </a:rPr>
              <a:t>printf</a:t>
            </a:r>
            <a:r>
              <a:rPr lang="en-US" sz="2600" dirty="0">
                <a:solidFill>
                  <a:srgbClr val="D4D4D4"/>
                </a:solidFill>
                <a:latin typeface="Consolas" panose="020B0609020204030204" pitchFamily="49" charset="0"/>
              </a:rPr>
              <a:t>(</a:t>
            </a:r>
            <a:r>
              <a:rPr lang="en-US" sz="2600" dirty="0">
                <a:solidFill>
                  <a:srgbClr val="CE9178"/>
                </a:solidFill>
                <a:latin typeface="Consolas" panose="020B0609020204030204" pitchFamily="49" charset="0"/>
              </a:rPr>
              <a:t>"&lt;</a:t>
            </a:r>
            <a:r>
              <a:rPr lang="en-US" sz="2600" dirty="0">
                <a:solidFill>
                  <a:srgbClr val="9CDCFE"/>
                </a:solidFill>
                <a:latin typeface="Consolas" panose="020B0609020204030204" pitchFamily="49" charset="0"/>
              </a:rPr>
              <a:t>%4.1f</a:t>
            </a:r>
            <a:r>
              <a:rPr lang="en-US" sz="2600" dirty="0">
                <a:solidFill>
                  <a:srgbClr val="CE9178"/>
                </a:solidFill>
                <a:latin typeface="Consolas" panose="020B0609020204030204" pitchFamily="49" charset="0"/>
              </a:rPr>
              <a:t>,</a:t>
            </a:r>
            <a:r>
              <a:rPr lang="en-US" sz="2600" dirty="0">
                <a:solidFill>
                  <a:srgbClr val="9CDCFE"/>
                </a:solidFill>
                <a:latin typeface="Consolas" panose="020B0609020204030204" pitchFamily="49" charset="0"/>
              </a:rPr>
              <a:t>%7.2f</a:t>
            </a:r>
            <a:r>
              <a:rPr lang="en-US" sz="2600" dirty="0">
                <a:solidFill>
                  <a:srgbClr val="CE9178"/>
                </a:solidFill>
                <a:latin typeface="Consolas" panose="020B0609020204030204" pitchFamily="49" charset="0"/>
              </a:rPr>
              <a:t>&gt;</a:t>
            </a:r>
            <a:r>
              <a:rPr lang="en-US" sz="2600" dirty="0">
                <a:solidFill>
                  <a:srgbClr val="D7BA7D"/>
                </a:solidFill>
                <a:latin typeface="Consolas" panose="020B0609020204030204" pitchFamily="49" charset="0"/>
              </a:rPr>
              <a:t>\n</a:t>
            </a:r>
            <a:r>
              <a:rPr lang="en-US" sz="2600" dirty="0">
                <a:solidFill>
                  <a:srgbClr val="CE9178"/>
                </a:solidFill>
                <a:latin typeface="Consolas" panose="020B0609020204030204" pitchFamily="49" charset="0"/>
              </a:rPr>
              <a:t>"</a:t>
            </a:r>
            <a:r>
              <a:rPr lang="en-US" sz="2600" dirty="0">
                <a:solidFill>
                  <a:srgbClr val="D4D4D4"/>
                </a:solidFill>
                <a:latin typeface="Consolas" panose="020B0609020204030204" pitchFamily="49" charset="0"/>
              </a:rPr>
              <a:t>,</a:t>
            </a:r>
            <a:r>
              <a:rPr lang="en-US" sz="2600" dirty="0" err="1">
                <a:solidFill>
                  <a:srgbClr val="9CDCFE"/>
                </a:solidFill>
                <a:latin typeface="Consolas" panose="020B0609020204030204" pitchFamily="49" charset="0"/>
              </a:rPr>
              <a:t>x</a:t>
            </a:r>
            <a:r>
              <a:rPr lang="en-US" sz="2600" dirty="0" err="1">
                <a:solidFill>
                  <a:srgbClr val="D4D4D4"/>
                </a:solidFill>
                <a:latin typeface="Consolas" panose="020B0609020204030204" pitchFamily="49" charset="0"/>
              </a:rPr>
              <a:t>,</a:t>
            </a:r>
            <a:r>
              <a:rPr lang="en-US" sz="2600" dirty="0" err="1">
                <a:solidFill>
                  <a:srgbClr val="9CDCFE"/>
                </a:solidFill>
                <a:latin typeface="Consolas" panose="020B0609020204030204" pitchFamily="49" charset="0"/>
              </a:rPr>
              <a:t>fx</a:t>
            </a:r>
            <a:r>
              <a:rPr lang="en-US" sz="2600" dirty="0">
                <a:solidFill>
                  <a:srgbClr val="D4D4D4"/>
                </a:solidFill>
                <a:latin typeface="Consolas" panose="020B0609020204030204" pitchFamily="49" charset="0"/>
              </a:rPr>
              <a:t>);</a:t>
            </a:r>
          </a:p>
          <a:p>
            <a:pPr marL="0" indent="0">
              <a:lnSpc>
                <a:spcPct val="100000"/>
              </a:lnSpc>
              <a:buNone/>
            </a:pPr>
            <a:r>
              <a:rPr lang="en-US" sz="2600" dirty="0">
                <a:solidFill>
                  <a:srgbClr val="D4D4D4"/>
                </a:solidFill>
                <a:latin typeface="Consolas" panose="020B0609020204030204" pitchFamily="49" charset="0"/>
              </a:rPr>
              <a:t>    }</a:t>
            </a:r>
          </a:p>
          <a:p>
            <a:pPr marL="0" indent="0">
              <a:lnSpc>
                <a:spcPct val="100000"/>
              </a:lnSpc>
              <a:buNone/>
            </a:pPr>
            <a:r>
              <a:rPr lang="en-US" sz="2600" dirty="0">
                <a:solidFill>
                  <a:srgbClr val="D4D4D4"/>
                </a:solidFill>
                <a:latin typeface="Consolas" panose="020B0609020204030204" pitchFamily="49" charset="0"/>
              </a:rPr>
              <a:t>}</a:t>
            </a:r>
          </a:p>
          <a:p>
            <a:pPr marL="0" indent="0">
              <a:lnSpc>
                <a:spcPct val="100000"/>
              </a:lnSpc>
              <a:buNone/>
            </a:pPr>
            <a:endParaRPr lang="en-US" sz="26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176</a:t>
            </a:fld>
            <a:endParaRPr lang="en-US" dirty="0"/>
          </a:p>
        </p:txBody>
      </p:sp>
      <p:pic>
        <p:nvPicPr>
          <p:cNvPr id="5" name="Picture 4"/>
          <p:cNvPicPr>
            <a:picLocks noChangeAspect="1"/>
          </p:cNvPicPr>
          <p:nvPr/>
        </p:nvPicPr>
        <p:blipFill>
          <a:blip r:embed="rId2"/>
          <a:stretch>
            <a:fillRect/>
          </a:stretch>
        </p:blipFill>
        <p:spPr>
          <a:xfrm>
            <a:off x="7352933" y="1524000"/>
            <a:ext cx="4229467" cy="2027096"/>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7352933" y="5029200"/>
            <a:ext cx="3741744" cy="1059272"/>
          </a:xfrm>
          <a:prstGeom prst="rect">
            <a:avLst/>
          </a:prstGeom>
          <a:ln>
            <a:solidFill>
              <a:schemeClr val="tx1"/>
            </a:solidFill>
          </a:ln>
        </p:spPr>
      </p:pic>
    </p:spTree>
    <p:extLst>
      <p:ext uri="{BB962C8B-B14F-4D97-AF65-F5344CB8AC3E}">
        <p14:creationId xmlns:p14="http://schemas.microsoft.com/office/powerpoint/2010/main" val="329292146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5: </a:t>
            </a:r>
            <a:r>
              <a:rPr lang="en-US" dirty="0" err="1" smtClean="0"/>
              <a:t>Đọc</a:t>
            </a:r>
            <a:r>
              <a:rPr lang="en-US" dirty="0" smtClean="0"/>
              <a:t> </a:t>
            </a:r>
            <a:r>
              <a:rPr lang="en-US" dirty="0" err="1" smtClean="0"/>
              <a:t>dãy</a:t>
            </a:r>
            <a:r>
              <a:rPr lang="en-US" dirty="0" smtClean="0"/>
              <a:t> </a:t>
            </a:r>
            <a:r>
              <a:rPr lang="en-US" dirty="0" err="1" smtClean="0"/>
              <a:t>số</a:t>
            </a:r>
            <a:r>
              <a:rPr lang="en-US" dirty="0" smtClean="0"/>
              <a:t>, </a:t>
            </a:r>
            <a:r>
              <a:rPr lang="en-US" dirty="0" err="1" smtClean="0"/>
              <a:t>tìm</a:t>
            </a:r>
            <a:r>
              <a:rPr lang="en-US" dirty="0" smtClean="0"/>
              <a:t> </a:t>
            </a:r>
            <a:r>
              <a:rPr lang="en-US" dirty="0" err="1" smtClean="0"/>
              <a:t>và</a:t>
            </a:r>
            <a:r>
              <a:rPr lang="en-US" dirty="0" smtClean="0"/>
              <a:t> </a:t>
            </a:r>
            <a:r>
              <a:rPr lang="en-US" dirty="0" err="1" smtClean="0"/>
              <a:t>đếm</a:t>
            </a:r>
            <a:r>
              <a:rPr lang="en-US" dirty="0" smtClean="0"/>
              <a:t> </a:t>
            </a:r>
            <a:r>
              <a:rPr lang="en-US" dirty="0" err="1" smtClean="0"/>
              <a:t>số</a:t>
            </a:r>
            <a:r>
              <a:rPr lang="en-US" dirty="0" smtClean="0"/>
              <a:t> max</a:t>
            </a:r>
            <a:endParaRPr lang="en-US" dirty="0"/>
          </a:p>
        </p:txBody>
      </p:sp>
      <p:sp>
        <p:nvSpPr>
          <p:cNvPr id="3" name="Content Placeholder 2"/>
          <p:cNvSpPr>
            <a:spLocks noGrp="1"/>
          </p:cNvSpPr>
          <p:nvPr>
            <p:ph idx="1"/>
          </p:nvPr>
        </p:nvSpPr>
        <p:spPr>
          <a:xfrm>
            <a:off x="304800" y="914400"/>
            <a:ext cx="8534400" cy="5562599"/>
          </a:xfrm>
          <a:solidFill>
            <a:schemeClr val="tx1">
              <a:lumMod val="85000"/>
              <a:lumOff val="15000"/>
            </a:schemeClr>
          </a:solidFill>
        </p:spPr>
        <p:txBody>
          <a:bodyPr/>
          <a:lstStyle/>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stdio.h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limits.h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a:solidFill>
                  <a:srgbClr val="DCDCAA"/>
                </a:solidFill>
                <a:latin typeface="Consolas" panose="020B0609020204030204" pitchFamily="49" charset="0"/>
              </a:rPr>
              <a:t>main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569CD6"/>
                </a:solidFill>
                <a:latin typeface="Consolas" panose="020B0609020204030204" pitchFamily="49" charset="0"/>
              </a:rPr>
              <a:t>int</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a</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d</a:t>
            </a:r>
            <a:r>
              <a:rPr lang="en-US" sz="2400" dirty="0">
                <a:solidFill>
                  <a:srgbClr val="D4D4D4"/>
                </a:solidFill>
                <a:latin typeface="Consolas" panose="020B0609020204030204" pitchFamily="49" charset="0"/>
              </a:rPr>
              <a:t>=</a:t>
            </a:r>
            <a:r>
              <a:rPr lang="en-US" sz="2400" dirty="0">
                <a:solidFill>
                  <a:srgbClr val="B5CEA8"/>
                </a:solidFill>
                <a:latin typeface="Consolas" panose="020B0609020204030204" pitchFamily="49" charset="0"/>
              </a:rPr>
              <a:t>0</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max</a:t>
            </a:r>
            <a:r>
              <a:rPr lang="en-US" sz="2400" dirty="0">
                <a:solidFill>
                  <a:srgbClr val="D4D4D4"/>
                </a:solidFill>
                <a:latin typeface="Consolas" panose="020B0609020204030204" pitchFamily="49" charset="0"/>
              </a:rPr>
              <a:t> = </a:t>
            </a:r>
            <a:r>
              <a:rPr lang="en-US" sz="2400" dirty="0">
                <a:solidFill>
                  <a:srgbClr val="569CD6"/>
                </a:solidFill>
                <a:latin typeface="Consolas" panose="020B0609020204030204" pitchFamily="49" charset="0"/>
              </a:rPr>
              <a:t>INT_MIN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do</a:t>
            </a:r>
            <a:r>
              <a:rPr lang="en-US" sz="2400" dirty="0">
                <a:solidFill>
                  <a:srgbClr val="D4D4D4"/>
                </a:solidFill>
                <a:latin typeface="Consolas" panose="020B0609020204030204" pitchFamily="49" charset="0"/>
              </a:rPr>
              <a:t> {</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err="1">
                <a:solidFill>
                  <a:srgbClr val="CE9178"/>
                </a:solidFill>
                <a:latin typeface="Consolas" panose="020B0609020204030204" pitchFamily="49" charset="0"/>
              </a:rPr>
              <a:t>Nhap</a:t>
            </a:r>
            <a:r>
              <a:rPr lang="en-US" sz="2400" dirty="0">
                <a:solidFill>
                  <a:srgbClr val="CE9178"/>
                </a:solidFill>
                <a:latin typeface="Consolas" panose="020B0609020204030204" pitchFamily="49" charset="0"/>
              </a:rPr>
              <a:t> mot so : "</a:t>
            </a: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scanf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9CDCFE"/>
                </a:solidFill>
                <a:latin typeface="Consolas" panose="020B0609020204030204" pitchFamily="49" charset="0"/>
              </a:rPr>
              <a:t>%</a:t>
            </a:r>
            <a:r>
              <a:rPr lang="en-US" sz="2400" dirty="0" err="1">
                <a:solidFill>
                  <a:srgbClr val="9CDCFE"/>
                </a:solidFill>
                <a:latin typeface="Consolas" panose="020B0609020204030204" pitchFamily="49" charset="0"/>
              </a:rPr>
              <a:t>d</a:t>
            </a:r>
            <a:r>
              <a:rPr lang="en-US" sz="2400" dirty="0" err="1">
                <a:solidFill>
                  <a:srgbClr val="CE9178"/>
                </a:solidFill>
                <a:latin typeface="Consolas" panose="020B0609020204030204" pitchFamily="49" charset="0"/>
              </a:rPr>
              <a:t>"</a:t>
            </a:r>
            <a:r>
              <a:rPr lang="en-US" sz="2400" dirty="0" err="1">
                <a:solidFill>
                  <a:srgbClr val="D4D4D4"/>
                </a:solidFill>
                <a:latin typeface="Consolas" panose="020B0609020204030204" pitchFamily="49" charset="0"/>
              </a:rPr>
              <a:t>,&amp;</a:t>
            </a:r>
            <a:r>
              <a:rPr lang="en-US" sz="2400" dirty="0" err="1">
                <a:solidFill>
                  <a:srgbClr val="9CDCFE"/>
                </a:solidFill>
                <a:latin typeface="Consolas" panose="020B0609020204030204" pitchFamily="49" charset="0"/>
              </a:rPr>
              <a:t>a</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if</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a</a:t>
            </a:r>
            <a:r>
              <a:rPr lang="en-US" sz="2400" dirty="0">
                <a:solidFill>
                  <a:srgbClr val="D4D4D4"/>
                </a:solidFill>
                <a:latin typeface="Consolas" panose="020B0609020204030204" pitchFamily="49" charset="0"/>
              </a:rPr>
              <a:t> &gt; </a:t>
            </a:r>
            <a:r>
              <a:rPr lang="en-US" sz="2400" dirty="0">
                <a:solidFill>
                  <a:srgbClr val="9CDCFE"/>
                </a:solidFill>
                <a:latin typeface="Consolas" panose="020B0609020204030204" pitchFamily="49" charset="0"/>
              </a:rPr>
              <a:t>max</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max</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a</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d</a:t>
            </a:r>
            <a:r>
              <a:rPr lang="en-US" sz="2400" dirty="0">
                <a:solidFill>
                  <a:srgbClr val="D4D4D4"/>
                </a:solidFill>
                <a:latin typeface="Consolas" panose="020B0609020204030204" pitchFamily="49" charset="0"/>
              </a:rPr>
              <a:t> = </a:t>
            </a:r>
            <a:r>
              <a:rPr lang="en-US" sz="2400" dirty="0">
                <a:solidFill>
                  <a:srgbClr val="B5CEA8"/>
                </a:solidFill>
                <a:latin typeface="Consolas" panose="020B0609020204030204" pitchFamily="49" charset="0"/>
              </a:rPr>
              <a:t>1</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else</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if</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a</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max</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d</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while</a:t>
            </a:r>
            <a:r>
              <a:rPr lang="en-US" sz="2400" dirty="0">
                <a:solidFill>
                  <a:srgbClr val="D4D4D4"/>
                </a:solidFill>
                <a:latin typeface="Consolas" panose="020B0609020204030204" pitchFamily="49" charset="0"/>
              </a:rPr>
              <a:t> ( </a:t>
            </a:r>
            <a:r>
              <a:rPr lang="en-US" sz="2400" dirty="0">
                <a:solidFill>
                  <a:srgbClr val="9CDCFE"/>
                </a:solidFill>
                <a:latin typeface="Consolas" panose="020B0609020204030204" pitchFamily="49" charset="0"/>
              </a:rPr>
              <a:t>a</a:t>
            </a:r>
            <a:r>
              <a:rPr lang="en-US" sz="2400" dirty="0">
                <a:solidFill>
                  <a:srgbClr val="D4D4D4"/>
                </a:solidFill>
                <a:latin typeface="Consolas" panose="020B0609020204030204" pitchFamily="49" charset="0"/>
              </a:rPr>
              <a:t>!= </a:t>
            </a:r>
            <a:r>
              <a:rPr lang="en-US" sz="2400" dirty="0">
                <a:solidFill>
                  <a:srgbClr val="B5CEA8"/>
                </a:solidFill>
                <a:latin typeface="Consolas" panose="020B0609020204030204" pitchFamily="49" charset="0"/>
              </a:rPr>
              <a:t>0</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"Max: </a:t>
            </a:r>
            <a:r>
              <a:rPr lang="en-US" sz="2400" dirty="0">
                <a:solidFill>
                  <a:srgbClr val="9CDCFE"/>
                </a:solidFill>
                <a:latin typeface="Consolas" panose="020B0609020204030204" pitchFamily="49" charset="0"/>
              </a:rPr>
              <a:t>%d</a:t>
            </a:r>
            <a:r>
              <a:rPr lang="en-US" sz="2400" dirty="0">
                <a:solidFill>
                  <a:srgbClr val="CE9178"/>
                </a:solidFill>
                <a:latin typeface="Consolas" panose="020B0609020204030204" pitchFamily="49" charset="0"/>
              </a:rPr>
              <a:t>; Co </a:t>
            </a:r>
            <a:r>
              <a:rPr lang="en-US" sz="2400" dirty="0">
                <a:solidFill>
                  <a:srgbClr val="9CDCFE"/>
                </a:solidFill>
                <a:latin typeface="Consolas" panose="020B0609020204030204" pitchFamily="49" charset="0"/>
              </a:rPr>
              <a:t>%d</a:t>
            </a:r>
            <a:r>
              <a:rPr lang="en-US" sz="2400" dirty="0">
                <a:solidFill>
                  <a:srgbClr val="CE9178"/>
                </a:solidFill>
                <a:latin typeface="Consolas" panose="020B0609020204030204" pitchFamily="49" charset="0"/>
              </a:rPr>
              <a:t> </a:t>
            </a:r>
            <a:r>
              <a:rPr lang="en-US" sz="2400" dirty="0" err="1">
                <a:solidFill>
                  <a:srgbClr val="CE9178"/>
                </a:solidFill>
                <a:latin typeface="Consolas" panose="020B0609020204030204" pitchFamily="49" charset="0"/>
              </a:rPr>
              <a:t>gia</a:t>
            </a:r>
            <a:r>
              <a:rPr lang="en-US" sz="2400" dirty="0">
                <a:solidFill>
                  <a:srgbClr val="CE9178"/>
                </a:solidFill>
                <a:latin typeface="Consolas" panose="020B0609020204030204" pitchFamily="49" charset="0"/>
              </a:rPr>
              <a:t> tri"</a:t>
            </a:r>
            <a:r>
              <a:rPr lang="en-US" sz="2400" dirty="0">
                <a:solidFill>
                  <a:srgbClr val="D4D4D4"/>
                </a:solidFill>
                <a:latin typeface="Consolas" panose="020B0609020204030204" pitchFamily="49" charset="0"/>
              </a:rPr>
              <a:t>,</a:t>
            </a:r>
            <a:r>
              <a:rPr lang="en-US" sz="2400" dirty="0" err="1">
                <a:solidFill>
                  <a:srgbClr val="9CDCFE"/>
                </a:solidFill>
                <a:latin typeface="Consolas" panose="020B0609020204030204" pitchFamily="49" charset="0"/>
              </a:rPr>
              <a:t>max</a:t>
            </a:r>
            <a:r>
              <a:rPr lang="en-US" sz="2400" dirty="0" err="1">
                <a:solidFill>
                  <a:srgbClr val="D4D4D4"/>
                </a:solidFill>
                <a:latin typeface="Consolas" panose="020B0609020204030204" pitchFamily="49" charset="0"/>
              </a:rPr>
              <a:t>,</a:t>
            </a:r>
            <a:r>
              <a:rPr lang="en-US" sz="2400" dirty="0" err="1">
                <a:solidFill>
                  <a:srgbClr val="9CDCFE"/>
                </a:solidFill>
                <a:latin typeface="Consolas" panose="020B0609020204030204" pitchFamily="49" charset="0"/>
              </a:rPr>
              <a:t>d</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a:t>
            </a:r>
          </a:p>
          <a:p>
            <a:pPr marL="0" indent="0">
              <a:lnSpc>
                <a:spcPct val="100000"/>
              </a:lnSpc>
              <a:buNone/>
            </a:pPr>
            <a:endParaRPr lang="en-US" sz="24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177</a:t>
            </a:fld>
            <a:endParaRPr lang="en-US" dirty="0"/>
          </a:p>
        </p:txBody>
      </p:sp>
      <p:pic>
        <p:nvPicPr>
          <p:cNvPr id="5" name="Picture 4"/>
          <p:cNvPicPr>
            <a:picLocks noChangeAspect="1"/>
          </p:cNvPicPr>
          <p:nvPr/>
        </p:nvPicPr>
        <p:blipFill>
          <a:blip r:embed="rId2"/>
          <a:stretch>
            <a:fillRect/>
          </a:stretch>
        </p:blipFill>
        <p:spPr>
          <a:xfrm>
            <a:off x="8138545" y="3429000"/>
            <a:ext cx="3824855" cy="2378061"/>
          </a:xfrm>
          <a:prstGeom prst="rect">
            <a:avLst/>
          </a:prstGeom>
          <a:ln>
            <a:solidFill>
              <a:schemeClr val="bg1"/>
            </a:solidFill>
          </a:ln>
        </p:spPr>
      </p:pic>
    </p:spTree>
    <p:extLst>
      <p:ext uri="{BB962C8B-B14F-4D97-AF65-F5344CB8AC3E}">
        <p14:creationId xmlns:p14="http://schemas.microsoft.com/office/powerpoint/2010/main" val="40431444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Bài</a:t>
            </a:r>
            <a:r>
              <a:rPr lang="en-US" dirty="0" smtClean="0"/>
              <a:t> </a:t>
            </a:r>
            <a:r>
              <a:rPr lang="en-US" dirty="0" err="1" smtClean="0"/>
              <a:t>tập</a:t>
            </a:r>
            <a:r>
              <a:rPr lang="en-US" dirty="0" smtClean="0"/>
              <a:t> 3</a:t>
            </a:r>
            <a:endParaRPr lang="en-US" dirty="0"/>
          </a:p>
        </p:txBody>
      </p:sp>
      <p:sp>
        <p:nvSpPr>
          <p:cNvPr id="3" name="Content Placeholder 2"/>
          <p:cNvSpPr>
            <a:spLocks noGrp="1"/>
          </p:cNvSpPr>
          <p:nvPr>
            <p:ph idx="1"/>
          </p:nvPr>
        </p:nvSpPr>
        <p:spPr/>
        <p:txBody>
          <a:bodyPr/>
          <a:lstStyle/>
          <a:p>
            <a:pPr marL="514350" indent="-514350">
              <a:buFont typeface="+mj-lt"/>
              <a:buAutoNum type="arabicParenR"/>
            </a:pPr>
            <a:r>
              <a:rPr lang="vi-VN" sz="2600" dirty="0"/>
              <a:t>Nhập vào 2 số a, b thỏa mãn 1 &lt; a &lt; a+100&lt; </a:t>
            </a:r>
            <a:r>
              <a:rPr lang="vi-VN" sz="2600" dirty="0" smtClean="0"/>
              <a:t>b.</a:t>
            </a:r>
            <a:r>
              <a:rPr lang="en-US" sz="2600" dirty="0" smtClean="0"/>
              <a:t> </a:t>
            </a:r>
            <a:r>
              <a:rPr lang="vi-VN" sz="2600" dirty="0" smtClean="0"/>
              <a:t>Liệt </a:t>
            </a:r>
            <a:r>
              <a:rPr lang="vi-VN" sz="2600" dirty="0"/>
              <a:t>kê các số nguyên tố trong khoảng a</a:t>
            </a:r>
            <a:r>
              <a:rPr lang="vi-VN" sz="2600" dirty="0" smtClean="0"/>
              <a:t>,</a:t>
            </a:r>
            <a:r>
              <a:rPr lang="en-US" sz="2600" dirty="0" smtClean="0"/>
              <a:t> </a:t>
            </a:r>
            <a:r>
              <a:rPr lang="vi-VN" sz="2600" dirty="0" smtClean="0"/>
              <a:t>b</a:t>
            </a:r>
            <a:endParaRPr lang="vi-VN" sz="2600" dirty="0"/>
          </a:p>
          <a:p>
            <a:pPr marL="514350" indent="-514350">
              <a:buFont typeface="+mj-lt"/>
              <a:buAutoNum type="arabicParenR"/>
            </a:pPr>
            <a:r>
              <a:rPr lang="vi-VN" sz="2600" dirty="0" smtClean="0"/>
              <a:t>Viết </a:t>
            </a:r>
            <a:r>
              <a:rPr lang="vi-VN" sz="2600" dirty="0"/>
              <a:t>chương trình nhập vào 3 số nguyên a,b,n </a:t>
            </a:r>
            <a:r>
              <a:rPr lang="vi-VN" sz="2600" dirty="0" smtClean="0"/>
              <a:t>thỏa</a:t>
            </a:r>
            <a:r>
              <a:rPr lang="en-US" sz="2600" dirty="0" smtClean="0"/>
              <a:t> </a:t>
            </a:r>
            <a:r>
              <a:rPr lang="vi-VN" sz="2600" dirty="0" smtClean="0"/>
              <a:t>mãn </a:t>
            </a:r>
            <a:r>
              <a:rPr lang="vi-VN" sz="2600" dirty="0"/>
              <a:t>0&lt;a&lt;b+n và sinh ra n số ngẫu nhiên </a:t>
            </a:r>
            <a:r>
              <a:rPr lang="vi-VN" sz="2600" dirty="0" smtClean="0"/>
              <a:t>trong</a:t>
            </a:r>
            <a:r>
              <a:rPr lang="en-US" sz="2600" dirty="0" smtClean="0"/>
              <a:t> </a:t>
            </a:r>
            <a:r>
              <a:rPr lang="vi-VN" sz="2600" dirty="0" smtClean="0"/>
              <a:t>khoảng </a:t>
            </a:r>
            <a:r>
              <a:rPr lang="vi-VN" sz="2600" dirty="0"/>
              <a:t>a, b</a:t>
            </a:r>
          </a:p>
          <a:p>
            <a:pPr marL="514350" indent="-514350">
              <a:buFont typeface="+mj-lt"/>
              <a:buAutoNum type="arabicParenR"/>
            </a:pPr>
            <a:r>
              <a:rPr lang="vi-VN" sz="2600" dirty="0" smtClean="0"/>
              <a:t>Viết </a:t>
            </a:r>
            <a:r>
              <a:rPr lang="vi-VN" sz="2600" dirty="0"/>
              <a:t>chương trình nhập một số nguyên dương N </a:t>
            </a:r>
            <a:r>
              <a:rPr lang="vi-VN" sz="2600" dirty="0" smtClean="0"/>
              <a:t>và</a:t>
            </a:r>
            <a:r>
              <a:rPr lang="en-US" sz="2600" dirty="0" smtClean="0"/>
              <a:t> </a:t>
            </a:r>
            <a:r>
              <a:rPr lang="vi-VN" sz="2600" dirty="0" smtClean="0"/>
              <a:t>phân </a:t>
            </a:r>
            <a:r>
              <a:rPr lang="vi-VN" sz="2600" dirty="0"/>
              <a:t>tích N thành các thừa số nguyên tố</a:t>
            </a:r>
          </a:p>
          <a:p>
            <a:pPr marL="514350" indent="-514350">
              <a:buFont typeface="+mj-lt"/>
              <a:buAutoNum type="arabicParenR"/>
            </a:pPr>
            <a:r>
              <a:rPr lang="vi-VN" sz="2600" dirty="0" smtClean="0"/>
              <a:t>Nhập </a:t>
            </a:r>
            <a:r>
              <a:rPr lang="vi-VN" sz="2600" dirty="0"/>
              <a:t>vào dãy cho tới khi gặp số 0. Tính tổng </a:t>
            </a:r>
            <a:r>
              <a:rPr lang="vi-VN" sz="2600" dirty="0" smtClean="0"/>
              <a:t>của</a:t>
            </a:r>
            <a:r>
              <a:rPr lang="en-US" sz="2600" dirty="0" smtClean="0"/>
              <a:t> </a:t>
            </a:r>
            <a:r>
              <a:rPr lang="vi-VN" sz="2600" dirty="0" smtClean="0"/>
              <a:t>dãy </a:t>
            </a:r>
            <a:r>
              <a:rPr lang="vi-VN" sz="2600" dirty="0"/>
              <a:t>và trung bình cộng các số lẻ</a:t>
            </a:r>
          </a:p>
          <a:p>
            <a:pPr marL="514350" indent="-514350">
              <a:buFont typeface="+mj-lt"/>
              <a:buAutoNum type="arabicParenR"/>
            </a:pPr>
            <a:r>
              <a:rPr lang="vi-VN" sz="2600" dirty="0" smtClean="0"/>
              <a:t>Nhập </a:t>
            </a:r>
            <a:r>
              <a:rPr lang="vi-VN" sz="2600" dirty="0"/>
              <a:t>vào một dãy ký tự cho tới khi gặp dấu </a:t>
            </a:r>
            <a:r>
              <a:rPr lang="vi-VN" sz="2600" dirty="0" smtClean="0"/>
              <a:t>xuống</a:t>
            </a:r>
            <a:r>
              <a:rPr lang="en-US" sz="2600" dirty="0" smtClean="0"/>
              <a:t> </a:t>
            </a:r>
            <a:r>
              <a:rPr lang="vi-VN" sz="2600" dirty="0" smtClean="0"/>
              <a:t>dòng</a:t>
            </a:r>
            <a:r>
              <a:rPr lang="vi-VN" sz="2600" dirty="0"/>
              <a:t>. Đếm số từ của dãy biết rằng các từ </a:t>
            </a:r>
            <a:r>
              <a:rPr lang="vi-VN" sz="2600" dirty="0" smtClean="0"/>
              <a:t>được</a:t>
            </a:r>
            <a:r>
              <a:rPr lang="en-US" sz="2600" dirty="0" smtClean="0"/>
              <a:t> </a:t>
            </a:r>
            <a:r>
              <a:rPr lang="vi-VN" sz="2600" dirty="0" smtClean="0"/>
              <a:t>phân </a:t>
            </a:r>
            <a:r>
              <a:rPr lang="vi-VN" sz="2600" dirty="0"/>
              <a:t>cách chỉ bởi các ký tự trắng (1 hoặc nhiều)</a:t>
            </a:r>
            <a:endParaRPr lang="en-US" sz="26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178</a:t>
            </a:fld>
            <a:endParaRPr lang="en-US" dirty="0"/>
          </a:p>
        </p:txBody>
      </p:sp>
    </p:spTree>
    <p:extLst>
      <p:ext uri="{BB962C8B-B14F-4D97-AF65-F5344CB8AC3E}">
        <p14:creationId xmlns:p14="http://schemas.microsoft.com/office/powerpoint/2010/main" val="287755588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Bài</a:t>
            </a:r>
            <a:r>
              <a:rPr lang="en-US" dirty="0" smtClean="0"/>
              <a:t> </a:t>
            </a:r>
            <a:r>
              <a:rPr lang="en-US" dirty="0" err="1" smtClean="0"/>
              <a:t>tập</a:t>
            </a:r>
            <a:r>
              <a:rPr lang="en-US" dirty="0" smtClean="0"/>
              <a:t> 4</a:t>
            </a:r>
            <a:endParaRPr lang="en-US" dirty="0"/>
          </a:p>
        </p:txBody>
      </p:sp>
      <p:sp>
        <p:nvSpPr>
          <p:cNvPr id="3" name="Content Placeholder 2"/>
          <p:cNvSpPr>
            <a:spLocks noGrp="1"/>
          </p:cNvSpPr>
          <p:nvPr>
            <p:ph idx="1"/>
          </p:nvPr>
        </p:nvSpPr>
        <p:spPr/>
        <p:txBody>
          <a:bodyPr/>
          <a:lstStyle/>
          <a:p>
            <a:pPr marL="514350" indent="-514350">
              <a:buFont typeface="+mj-lt"/>
              <a:buAutoNum type="arabicParenR"/>
            </a:pPr>
            <a:r>
              <a:rPr lang="vi-VN" sz="2400" dirty="0"/>
              <a:t>Nhập vào một dãy ký tự cho tới khi gặp ký tự ‘*’ đưa </a:t>
            </a:r>
            <a:r>
              <a:rPr lang="vi-VN" sz="2400" dirty="0" smtClean="0"/>
              <a:t>ra</a:t>
            </a:r>
            <a:r>
              <a:rPr lang="en-US" sz="2400" dirty="0" smtClean="0"/>
              <a:t> </a:t>
            </a:r>
            <a:r>
              <a:rPr lang="vi-VN" sz="2400" dirty="0" smtClean="0"/>
              <a:t>tần </a:t>
            </a:r>
            <a:r>
              <a:rPr lang="vi-VN" sz="2400" dirty="0"/>
              <a:t>suất xuất hiện của các nguyên âm</a:t>
            </a:r>
          </a:p>
          <a:p>
            <a:pPr marL="514350" indent="-514350">
              <a:buFont typeface="+mj-lt"/>
              <a:buAutoNum type="arabicParenR"/>
            </a:pPr>
            <a:r>
              <a:rPr lang="vi-VN" sz="2400" dirty="0" smtClean="0"/>
              <a:t>Cho </a:t>
            </a:r>
            <a:r>
              <a:rPr lang="vi-VN" sz="2400" dirty="0"/>
              <a:t>hàm </a:t>
            </a:r>
            <a:r>
              <a:rPr lang="vi-VN" sz="2400" dirty="0" smtClean="0"/>
              <a:t>số</a:t>
            </a:r>
            <a:r>
              <a:rPr lang="en-US" sz="2400" dirty="0" smtClean="0"/>
              <a:t>	</a:t>
            </a:r>
            <a:r>
              <a:rPr lang="vi-VN" sz="2400" dirty="0" smtClean="0"/>
              <a:t> </a:t>
            </a:r>
            <a:r>
              <a:rPr lang="en-US" sz="2400" dirty="0" smtClean="0"/>
              <a:t>	    </a:t>
            </a:r>
            <a:r>
              <a:rPr lang="vi-VN" sz="2400" dirty="0" smtClean="0"/>
              <a:t>. </a:t>
            </a:r>
            <a:r>
              <a:rPr lang="vi-VN" sz="2400" dirty="0"/>
              <a:t>Lập trình tính và đưa </a:t>
            </a:r>
            <a:r>
              <a:rPr lang="vi-VN" sz="2400" dirty="0" smtClean="0"/>
              <a:t>ra</a:t>
            </a:r>
            <a:r>
              <a:rPr lang="en-US" sz="2400" dirty="0" smtClean="0"/>
              <a:t> </a:t>
            </a:r>
            <a:r>
              <a:rPr lang="vi-VN" sz="2400" dirty="0" smtClean="0"/>
              <a:t>màn </a:t>
            </a:r>
            <a:r>
              <a:rPr lang="vi-VN" sz="2400" dirty="0"/>
              <a:t>hình các cặp giá trị x,f(x) với x lấy dãy giá trị -10</a:t>
            </a:r>
            <a:r>
              <a:rPr lang="vi-VN" sz="2400" dirty="0" smtClean="0"/>
              <a:t>;-9.9</a:t>
            </a:r>
            <a:r>
              <a:rPr lang="vi-VN" sz="2400" dirty="0"/>
              <a:t>;-9.8; …..; 4.9;5.0.</a:t>
            </a:r>
          </a:p>
          <a:p>
            <a:pPr marL="514350" indent="-514350">
              <a:buFont typeface="+mj-lt"/>
              <a:buAutoNum type="arabicParenR"/>
            </a:pPr>
            <a:r>
              <a:rPr lang="vi-VN" sz="2400" dirty="0" smtClean="0"/>
              <a:t>Đọc </a:t>
            </a:r>
            <a:r>
              <a:rPr lang="vi-VN" sz="2400" dirty="0"/>
              <a:t>vào dãy số cho tới khi gặp số 0; Tìm số lớn nhất, </a:t>
            </a:r>
            <a:r>
              <a:rPr lang="vi-VN" sz="2400" dirty="0" smtClean="0"/>
              <a:t>nhỏ</a:t>
            </a:r>
            <a:r>
              <a:rPr lang="en-US" sz="2400" dirty="0" smtClean="0"/>
              <a:t> </a:t>
            </a:r>
            <a:r>
              <a:rPr lang="vi-VN" sz="2400" dirty="0" smtClean="0"/>
              <a:t>nhất </a:t>
            </a:r>
            <a:r>
              <a:rPr lang="vi-VN" sz="2400" dirty="0"/>
              <a:t>của dãy và số lần xuất hiện các giá trị </a:t>
            </a:r>
            <a:r>
              <a:rPr lang="vi-VN" sz="2400" dirty="0" smtClean="0"/>
              <a:t>đó</a:t>
            </a:r>
            <a:r>
              <a:rPr lang="en-US" sz="2400" dirty="0" smtClean="0"/>
              <a:t>.</a:t>
            </a:r>
            <a:endParaRPr lang="vi-VN" sz="2400" dirty="0"/>
          </a:p>
          <a:p>
            <a:pPr marL="514350" indent="-514350">
              <a:buFont typeface="+mj-lt"/>
              <a:buAutoNum type="arabicParenR"/>
            </a:pPr>
            <a:r>
              <a:rPr lang="vi-VN" sz="2400" dirty="0" smtClean="0"/>
              <a:t>Đọc </a:t>
            </a:r>
            <a:r>
              <a:rPr lang="vi-VN" sz="2400" dirty="0"/>
              <a:t>vào một dãy cho tới khi tổng của dãy lớn hơn </a:t>
            </a:r>
            <a:r>
              <a:rPr lang="vi-VN" sz="2400" dirty="0" smtClean="0"/>
              <a:t>2011.</a:t>
            </a:r>
            <a:r>
              <a:rPr lang="en-US" sz="2400" dirty="0" smtClean="0"/>
              <a:t> </a:t>
            </a:r>
            <a:r>
              <a:rPr lang="vi-VN" sz="2400" dirty="0" smtClean="0"/>
              <a:t>Tính </a:t>
            </a:r>
            <a:r>
              <a:rPr lang="vi-VN" sz="2400" dirty="0"/>
              <a:t>trung bình cộng các số lẻ đã </a:t>
            </a:r>
            <a:r>
              <a:rPr lang="vi-VN" sz="2400" dirty="0" smtClean="0"/>
              <a:t>đọc</a:t>
            </a:r>
            <a:r>
              <a:rPr lang="en-US" sz="2400" dirty="0" smtClean="0"/>
              <a:t>.</a:t>
            </a:r>
            <a:endParaRPr lang="vi-VN" sz="2400" dirty="0"/>
          </a:p>
          <a:p>
            <a:pPr marL="514350" indent="-514350">
              <a:buFont typeface="+mj-lt"/>
              <a:buAutoNum type="arabicParenR"/>
            </a:pPr>
            <a:r>
              <a:rPr lang="vi-VN" sz="2400" dirty="0" smtClean="0"/>
              <a:t>Đọc </a:t>
            </a:r>
            <a:r>
              <a:rPr lang="vi-VN" sz="2400" dirty="0"/>
              <a:t>x và eps và tính biểu thức sau với độ chính xác </a:t>
            </a:r>
            <a:r>
              <a:rPr lang="vi-VN" sz="2400" dirty="0" smtClean="0"/>
              <a:t>nhỏ</a:t>
            </a:r>
            <a:r>
              <a:rPr lang="en-US" sz="2400" dirty="0" smtClean="0"/>
              <a:t> </a:t>
            </a:r>
            <a:r>
              <a:rPr lang="vi-VN" sz="2400" dirty="0" smtClean="0"/>
              <a:t>hơn eps</a:t>
            </a:r>
            <a:r>
              <a:rPr lang="en-US" sz="2400" dirty="0" smtClean="0"/>
              <a:t>.</a:t>
            </a:r>
            <a:endParaRPr lang="en-US" sz="24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179</a:t>
            </a:fld>
            <a:endParaRPr lang="en-US" dirty="0"/>
          </a:p>
        </p:txBody>
      </p:sp>
      <p:pic>
        <p:nvPicPr>
          <p:cNvPr id="5" name="Picture 4"/>
          <p:cNvPicPr>
            <a:picLocks noChangeAspect="1"/>
          </p:cNvPicPr>
          <p:nvPr/>
        </p:nvPicPr>
        <p:blipFill>
          <a:blip r:embed="rId2"/>
          <a:stretch>
            <a:fillRect/>
          </a:stretch>
        </p:blipFill>
        <p:spPr>
          <a:xfrm>
            <a:off x="3733800" y="5799879"/>
            <a:ext cx="4088753" cy="753321"/>
          </a:xfrm>
          <a:prstGeom prst="rect">
            <a:avLst/>
          </a:prstGeom>
        </p:spPr>
      </p:pic>
      <p:pic>
        <p:nvPicPr>
          <p:cNvPr id="6" name="Picture 5"/>
          <p:cNvPicPr>
            <a:picLocks noChangeAspect="1"/>
          </p:cNvPicPr>
          <p:nvPr/>
        </p:nvPicPr>
        <p:blipFill rotWithShape="1">
          <a:blip r:embed="rId3"/>
          <a:srcRect r="7344" b="-1686"/>
          <a:stretch/>
        </p:blipFill>
        <p:spPr>
          <a:xfrm>
            <a:off x="2514600" y="2209800"/>
            <a:ext cx="1828800" cy="457199"/>
          </a:xfrm>
          <a:prstGeom prst="rect">
            <a:avLst/>
          </a:prstGeom>
        </p:spPr>
      </p:pic>
    </p:spTree>
    <p:extLst>
      <p:ext uri="{BB962C8B-B14F-4D97-AF65-F5344CB8AC3E}">
        <p14:creationId xmlns:p14="http://schemas.microsoft.com/office/powerpoint/2010/main" val="5935649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Quy Trình Giải Bài Toán </a:t>
            </a:r>
            <a:r>
              <a:rPr lang="en-US" smtClean="0"/>
              <a:t>(4/9)</a:t>
            </a:r>
            <a:endParaRPr lang="en-US"/>
          </a:p>
        </p:txBody>
      </p:sp>
      <p:sp>
        <p:nvSpPr>
          <p:cNvPr id="3" name="Content Placeholder 2"/>
          <p:cNvSpPr>
            <a:spLocks noGrp="1"/>
          </p:cNvSpPr>
          <p:nvPr>
            <p:ph idx="1"/>
          </p:nvPr>
        </p:nvSpPr>
        <p:spPr/>
        <p:txBody>
          <a:bodyPr/>
          <a:lstStyle/>
          <a:p>
            <a:r>
              <a:rPr lang="vi-VN" b="1"/>
              <a:t>Định </a:t>
            </a:r>
            <a:r>
              <a:rPr lang="vi-VN" b="1" smtClean="0"/>
              <a:t>nghĩa</a:t>
            </a:r>
            <a:r>
              <a:rPr lang="en-US" b="1" smtClean="0"/>
              <a:t> giải thuật</a:t>
            </a:r>
            <a:r>
              <a:rPr lang="vi-VN" b="1" smtClean="0"/>
              <a:t>: </a:t>
            </a:r>
            <a:r>
              <a:rPr lang="vi-VN"/>
              <a:t>là dãy các câu lệnh chặt chẽ và rõ ràng xác định một trình tự các thao tác trên một số đối tượng nào đó, sao cho sau một số hữu hạn bước thực hiện ta đạt được kết quả mong muốn</a:t>
            </a:r>
          </a:p>
          <a:p>
            <a:r>
              <a:rPr lang="vi-VN"/>
              <a:t>Mỗi thuật toán có </a:t>
            </a:r>
            <a:r>
              <a:rPr lang="vi-VN" b="1"/>
              <a:t>một dữ liệu vào </a:t>
            </a:r>
            <a:r>
              <a:rPr lang="vi-VN"/>
              <a:t>(Input) và </a:t>
            </a:r>
            <a:r>
              <a:rPr lang="vi-VN" b="1"/>
              <a:t>một  dữ liệu ra </a:t>
            </a:r>
            <a:r>
              <a:rPr lang="vi-VN"/>
              <a:t>(Output);</a:t>
            </a:r>
            <a:endParaRPr lang="en-US"/>
          </a:p>
          <a:p>
            <a:r>
              <a:rPr lang="vi-VN"/>
              <a:t>Lý thuyết giải thuật quan tâm đến những vấn đề sau : </a:t>
            </a:r>
          </a:p>
          <a:p>
            <a:pPr lvl="1"/>
            <a:r>
              <a:rPr lang="vi-VN" sz="2800"/>
              <a:t>1. Giải được bằng giải thuật : </a:t>
            </a:r>
          </a:p>
          <a:p>
            <a:pPr lvl="1"/>
            <a:r>
              <a:rPr lang="vi-VN" sz="2800"/>
              <a:t>2. Tối ưu hóa giải thuật : </a:t>
            </a:r>
          </a:p>
          <a:p>
            <a:pPr lvl="1"/>
            <a:r>
              <a:rPr lang="vi-VN" sz="2800"/>
              <a:t>3. Triển khai giải thuật:</a:t>
            </a:r>
          </a:p>
          <a:p>
            <a:endParaRPr lang="vi-VN"/>
          </a:p>
          <a:p>
            <a:endParaRPr lang="en-US"/>
          </a:p>
          <a:p>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18</a:t>
            </a:fld>
            <a:endParaRPr lang="en-US" dirty="0"/>
          </a:p>
        </p:txBody>
      </p:sp>
    </p:spTree>
    <p:extLst>
      <p:ext uri="{BB962C8B-B14F-4D97-AF65-F5344CB8AC3E}">
        <p14:creationId xmlns:p14="http://schemas.microsoft.com/office/powerpoint/2010/main" val="62698102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Nội</a:t>
            </a:r>
            <a:r>
              <a:rPr lang="en-US" dirty="0" smtClean="0"/>
              <a:t> dung </a:t>
            </a:r>
            <a:r>
              <a:rPr lang="en-US" dirty="0" err="1" smtClean="0"/>
              <a:t>chính</a:t>
            </a:r>
            <a:endParaRPr lang="en-US" dirty="0"/>
          </a:p>
        </p:txBody>
      </p:sp>
      <p:sp>
        <p:nvSpPr>
          <p:cNvPr id="4" name="Content Placeholder 3"/>
          <p:cNvSpPr>
            <a:spLocks noGrp="1"/>
          </p:cNvSpPr>
          <p:nvPr>
            <p:ph idx="1"/>
          </p:nvPr>
        </p:nvSpPr>
        <p:spPr/>
        <p:txBody>
          <a:bodyPr/>
          <a:lstStyle/>
          <a:p>
            <a:pPr marL="514350" indent="-514350">
              <a:lnSpc>
                <a:spcPct val="130000"/>
              </a:lnSpc>
              <a:buFont typeface="+mj-lt"/>
              <a:buAutoNum type="arabicPeriod"/>
            </a:pPr>
            <a:r>
              <a:rPr lang="en-US" smtClean="0"/>
              <a:t>Cấu </a:t>
            </a:r>
            <a:r>
              <a:rPr lang="en-US"/>
              <a:t>trúc lệnh khối</a:t>
            </a:r>
          </a:p>
          <a:p>
            <a:pPr marL="514350" indent="-514350">
              <a:lnSpc>
                <a:spcPct val="130000"/>
              </a:lnSpc>
              <a:buFont typeface="+mj-lt"/>
              <a:buAutoNum type="arabicPeriod"/>
            </a:pPr>
            <a:r>
              <a:rPr lang="en-US" smtClean="0"/>
              <a:t>Cấu </a:t>
            </a:r>
            <a:r>
              <a:rPr lang="en-US"/>
              <a:t>trúc rẽ nhánh</a:t>
            </a:r>
          </a:p>
          <a:p>
            <a:pPr lvl="1">
              <a:lnSpc>
                <a:spcPct val="130000"/>
              </a:lnSpc>
            </a:pPr>
            <a:r>
              <a:rPr lang="en-US" smtClean="0"/>
              <a:t>Cấu </a:t>
            </a:r>
            <a:r>
              <a:rPr lang="en-US"/>
              <a:t>trúc </a:t>
            </a:r>
            <a:r>
              <a:rPr lang="en-US" b="1">
                <a:latin typeface="Courier New" panose="02070309020205020404" pitchFamily="49" charset="0"/>
                <a:cs typeface="Courier New" panose="02070309020205020404" pitchFamily="49" charset="0"/>
              </a:rPr>
              <a:t>if</a:t>
            </a:r>
            <a:r>
              <a:rPr lang="en-US"/>
              <a:t>, </a:t>
            </a:r>
            <a:r>
              <a:rPr lang="en-US" b="1">
                <a:latin typeface="Courier New" panose="02070309020205020404" pitchFamily="49" charset="0"/>
                <a:cs typeface="Courier New" panose="02070309020205020404" pitchFamily="49" charset="0"/>
              </a:rPr>
              <a:t>if</a:t>
            </a:r>
            <a:r>
              <a:rPr lang="en-US"/>
              <a:t> … </a:t>
            </a:r>
            <a:r>
              <a:rPr lang="en-US" b="1">
                <a:latin typeface="Courier New" panose="02070309020205020404" pitchFamily="49" charset="0"/>
                <a:cs typeface="Courier New" panose="02070309020205020404" pitchFamily="49" charset="0"/>
              </a:rPr>
              <a:t>else</a:t>
            </a:r>
          </a:p>
          <a:p>
            <a:pPr lvl="1">
              <a:lnSpc>
                <a:spcPct val="130000"/>
              </a:lnSpc>
            </a:pPr>
            <a:r>
              <a:rPr lang="en-US" smtClean="0"/>
              <a:t>Cấu </a:t>
            </a:r>
            <a:r>
              <a:rPr lang="en-US"/>
              <a:t>trúc lựa chọn </a:t>
            </a:r>
            <a:r>
              <a:rPr lang="en-US" b="1">
                <a:latin typeface="Courier New" panose="02070309020205020404" pitchFamily="49" charset="0"/>
                <a:cs typeface="Courier New" panose="02070309020205020404" pitchFamily="49" charset="0"/>
              </a:rPr>
              <a:t>switch</a:t>
            </a:r>
          </a:p>
          <a:p>
            <a:pPr marL="514350" indent="-514350">
              <a:lnSpc>
                <a:spcPct val="130000"/>
              </a:lnSpc>
              <a:buFont typeface="+mj-lt"/>
              <a:buAutoNum type="arabicPeriod"/>
            </a:pPr>
            <a:r>
              <a:rPr lang="en-US" smtClean="0"/>
              <a:t>Cấu </a:t>
            </a:r>
            <a:r>
              <a:rPr lang="en-US"/>
              <a:t>trúc lặp</a:t>
            </a:r>
          </a:p>
          <a:p>
            <a:pPr lvl="1">
              <a:lnSpc>
                <a:spcPct val="130000"/>
              </a:lnSpc>
            </a:pPr>
            <a:r>
              <a:rPr lang="en-US" smtClean="0"/>
              <a:t>Vòng </a:t>
            </a:r>
            <a:r>
              <a:rPr lang="en-US"/>
              <a:t>lặp </a:t>
            </a:r>
            <a:r>
              <a:rPr lang="en-US" b="1">
                <a:latin typeface="Courier New" panose="02070309020205020404" pitchFamily="49" charset="0"/>
                <a:cs typeface="Courier New" panose="02070309020205020404" pitchFamily="49" charset="0"/>
              </a:rPr>
              <a:t>for</a:t>
            </a:r>
          </a:p>
          <a:p>
            <a:pPr lvl="1">
              <a:lnSpc>
                <a:spcPct val="130000"/>
              </a:lnSpc>
            </a:pPr>
            <a:r>
              <a:rPr lang="en-US" smtClean="0"/>
              <a:t>Vòng </a:t>
            </a:r>
            <a:r>
              <a:rPr lang="en-US"/>
              <a:t>lặp </a:t>
            </a:r>
            <a:r>
              <a:rPr lang="en-US" b="1">
                <a:latin typeface="Courier New" panose="02070309020205020404" pitchFamily="49" charset="0"/>
                <a:cs typeface="Courier New" panose="02070309020205020404" pitchFamily="49" charset="0"/>
              </a:rPr>
              <a:t>while</a:t>
            </a:r>
            <a:r>
              <a:rPr lang="en-US"/>
              <a:t> và </a:t>
            </a:r>
            <a:r>
              <a:rPr lang="en-US" b="1">
                <a:latin typeface="Courier New" panose="02070309020205020404" pitchFamily="49" charset="0"/>
                <a:cs typeface="Courier New" panose="02070309020205020404" pitchFamily="49" charset="0"/>
              </a:rPr>
              <a:t>do</a:t>
            </a:r>
            <a:r>
              <a:rPr lang="en-US"/>
              <a:t> </a:t>
            </a:r>
            <a:r>
              <a:rPr lang="en-US" b="1">
                <a:latin typeface="Courier New" panose="02070309020205020404" pitchFamily="49" charset="0"/>
                <a:cs typeface="Courier New" panose="02070309020205020404" pitchFamily="49" charset="0"/>
              </a:rPr>
              <a:t>while</a:t>
            </a:r>
          </a:p>
          <a:p>
            <a:pPr marL="514350" indent="-514350">
              <a:lnSpc>
                <a:spcPct val="130000"/>
              </a:lnSpc>
              <a:buFont typeface="+mj-lt"/>
              <a:buAutoNum type="arabicPeriod"/>
            </a:pPr>
            <a:r>
              <a:rPr lang="en-US" smtClean="0"/>
              <a:t>Các </a:t>
            </a:r>
            <a:r>
              <a:rPr lang="en-US"/>
              <a:t>lệnh thay đổi cấu trúc lập trình</a:t>
            </a:r>
          </a:p>
          <a:p>
            <a:pPr lvl="1">
              <a:lnSpc>
                <a:spcPct val="130000"/>
              </a:lnSpc>
            </a:pPr>
            <a:r>
              <a:rPr lang="en-US" smtClean="0"/>
              <a:t>Câu </a:t>
            </a:r>
            <a:r>
              <a:rPr lang="en-US"/>
              <a:t>lệnh </a:t>
            </a:r>
            <a:r>
              <a:rPr lang="en-US" b="1">
                <a:latin typeface="Courier New" panose="02070309020205020404" pitchFamily="49" charset="0"/>
                <a:cs typeface="Courier New" panose="02070309020205020404" pitchFamily="49" charset="0"/>
              </a:rPr>
              <a:t>continue</a:t>
            </a:r>
          </a:p>
          <a:p>
            <a:pPr lvl="1">
              <a:lnSpc>
                <a:spcPct val="130000"/>
              </a:lnSpc>
            </a:pPr>
            <a:r>
              <a:rPr lang="en-US" smtClean="0"/>
              <a:t>Câu </a:t>
            </a:r>
            <a:r>
              <a:rPr lang="en-US"/>
              <a:t>lệnh </a:t>
            </a:r>
            <a:r>
              <a:rPr lang="en-US" b="1">
                <a:latin typeface="Courier New" panose="02070309020205020404" pitchFamily="49" charset="0"/>
                <a:cs typeface="Courier New" panose="02070309020205020404" pitchFamily="49" charset="0"/>
              </a:rPr>
              <a:t>break</a:t>
            </a:r>
          </a:p>
        </p:txBody>
      </p:sp>
      <p:sp>
        <p:nvSpPr>
          <p:cNvPr id="2" name="Rounded Rectangle 1"/>
          <p:cNvSpPr/>
          <p:nvPr/>
        </p:nvSpPr>
        <p:spPr bwMode="auto">
          <a:xfrm>
            <a:off x="152400" y="4876800"/>
            <a:ext cx="6248400" cy="16002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23967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Mục</a:t>
            </a:r>
            <a:r>
              <a:rPr lang="en-US" dirty="0" smtClean="0"/>
              <a:t> </a:t>
            </a:r>
            <a:r>
              <a:rPr lang="en-US" dirty="0" err="1" smtClean="0"/>
              <a:t>đích</a:t>
            </a:r>
            <a:endParaRPr lang="en-US" dirty="0"/>
          </a:p>
        </p:txBody>
      </p:sp>
      <p:sp>
        <p:nvSpPr>
          <p:cNvPr id="3" name="Content Placeholder 2"/>
          <p:cNvSpPr>
            <a:spLocks noGrp="1"/>
          </p:cNvSpPr>
          <p:nvPr>
            <p:ph idx="1"/>
          </p:nvPr>
        </p:nvSpPr>
        <p:spPr/>
        <p:txBody>
          <a:bodyPr/>
          <a:lstStyle/>
          <a:p>
            <a:r>
              <a:rPr lang="vi-VN" dirty="0"/>
              <a:t>Các vòng lặp </a:t>
            </a:r>
            <a:r>
              <a:rPr lang="vi-VN" b="1" dirty="0">
                <a:latin typeface="Courier New" panose="02070309020205020404" pitchFamily="49" charset="0"/>
                <a:cs typeface="Courier New" panose="02070309020205020404" pitchFamily="49" charset="0"/>
              </a:rPr>
              <a:t>while/ do ... while/ for </a:t>
            </a:r>
            <a:r>
              <a:rPr lang="vi-VN" dirty="0"/>
              <a:t>sẽ </a:t>
            </a:r>
            <a:r>
              <a:rPr lang="vi-VN" dirty="0" smtClean="0"/>
              <a:t>kết</a:t>
            </a:r>
            <a:r>
              <a:rPr lang="en-US" dirty="0" smtClean="0"/>
              <a:t> </a:t>
            </a:r>
            <a:r>
              <a:rPr lang="vi-VN" dirty="0" smtClean="0"/>
              <a:t>thúc </a:t>
            </a:r>
            <a:r>
              <a:rPr lang="vi-VN" dirty="0"/>
              <a:t>quá trình lặp khi biểu thức điều </a:t>
            </a:r>
            <a:r>
              <a:rPr lang="vi-VN" dirty="0" smtClean="0"/>
              <a:t>kiện</a:t>
            </a:r>
            <a:r>
              <a:rPr lang="en-US" dirty="0" smtClean="0"/>
              <a:t> </a:t>
            </a:r>
            <a:r>
              <a:rPr lang="vi-VN" dirty="0" smtClean="0"/>
              <a:t>của </a:t>
            </a:r>
            <a:r>
              <a:rPr lang="vi-VN" dirty="0"/>
              <a:t>vòng lặp không còn được thỏa mãn.</a:t>
            </a:r>
          </a:p>
          <a:p>
            <a:r>
              <a:rPr lang="vi-VN" dirty="0"/>
              <a:t>Tuy nhiên trong lập trình đôi khi ta cũng </a:t>
            </a:r>
            <a:r>
              <a:rPr lang="vi-VN" dirty="0" smtClean="0"/>
              <a:t>cần</a:t>
            </a:r>
            <a:r>
              <a:rPr lang="en-US" dirty="0" smtClean="0"/>
              <a:t> </a:t>
            </a:r>
            <a:r>
              <a:rPr lang="vi-VN" dirty="0" smtClean="0"/>
              <a:t>thoát </a:t>
            </a:r>
            <a:r>
              <a:rPr lang="vi-VN" dirty="0"/>
              <a:t>khỏi vòng lặp ngay cả khi biểu </a:t>
            </a:r>
            <a:r>
              <a:rPr lang="vi-VN" dirty="0" smtClean="0"/>
              <a:t>thức</a:t>
            </a:r>
            <a:r>
              <a:rPr lang="en-US" dirty="0" smtClean="0"/>
              <a:t> </a:t>
            </a:r>
            <a:r>
              <a:rPr lang="vi-VN" dirty="0" smtClean="0"/>
              <a:t>điều </a:t>
            </a:r>
            <a:r>
              <a:rPr lang="vi-VN" dirty="0"/>
              <a:t>kiện của vòng lặp vẫn còn được </a:t>
            </a:r>
            <a:r>
              <a:rPr lang="vi-VN" dirty="0" smtClean="0"/>
              <a:t>thỏa</a:t>
            </a:r>
            <a:r>
              <a:rPr lang="en-US" dirty="0" smtClean="0"/>
              <a:t> </a:t>
            </a:r>
            <a:r>
              <a:rPr lang="vi-VN" dirty="0" smtClean="0"/>
              <a:t>mãn</a:t>
            </a:r>
            <a:r>
              <a:rPr lang="vi-VN" dirty="0"/>
              <a:t>.</a:t>
            </a:r>
          </a:p>
          <a:p>
            <a:r>
              <a:rPr lang="vi-VN" dirty="0"/>
              <a:t>Để hỗ trợ người lập trình làm việc đó, </a:t>
            </a:r>
            <a:r>
              <a:rPr lang="vi-VN" dirty="0" smtClean="0"/>
              <a:t>ngôn</a:t>
            </a:r>
            <a:r>
              <a:rPr lang="en-US" dirty="0" smtClean="0"/>
              <a:t> </a:t>
            </a:r>
            <a:r>
              <a:rPr lang="vi-VN" dirty="0" smtClean="0"/>
              <a:t>ngữ </a:t>
            </a:r>
            <a:r>
              <a:rPr lang="vi-VN" dirty="0"/>
              <a:t>C cung cấp 2 câu lệnh là </a:t>
            </a:r>
            <a:r>
              <a:rPr lang="vi-VN" b="1" dirty="0">
                <a:solidFill>
                  <a:srgbClr val="FF0000"/>
                </a:solidFill>
                <a:latin typeface="Courier New" panose="02070309020205020404" pitchFamily="49" charset="0"/>
                <a:cs typeface="Courier New" panose="02070309020205020404" pitchFamily="49" charset="0"/>
              </a:rPr>
              <a:t>continue</a:t>
            </a:r>
            <a:r>
              <a:rPr lang="vi-VN" dirty="0"/>
              <a:t> </a:t>
            </a:r>
            <a:r>
              <a:rPr lang="vi-VN" dirty="0" smtClean="0"/>
              <a:t>và</a:t>
            </a:r>
            <a:r>
              <a:rPr lang="en-US" dirty="0" smtClean="0"/>
              <a:t> </a:t>
            </a:r>
            <a:r>
              <a:rPr lang="vi-VN" b="1" dirty="0" smtClean="0">
                <a:solidFill>
                  <a:srgbClr val="FF0000"/>
                </a:solidFill>
                <a:latin typeface="Courier New" panose="02070309020205020404" pitchFamily="49" charset="0"/>
                <a:cs typeface="Courier New" panose="02070309020205020404" pitchFamily="49" charset="0"/>
              </a:rPr>
              <a:t>break</a:t>
            </a:r>
            <a:endParaRPr lang="en-US" b="1" dirty="0">
              <a:solidFill>
                <a:srgbClr val="FF0000"/>
              </a:solidFill>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181</a:t>
            </a:fld>
            <a:endParaRPr lang="en-US" dirty="0"/>
          </a:p>
        </p:txBody>
      </p:sp>
    </p:spTree>
    <p:extLst>
      <p:ext uri="{BB962C8B-B14F-4D97-AF65-F5344CB8AC3E}">
        <p14:creationId xmlns:p14="http://schemas.microsoft.com/office/powerpoint/2010/main" val="43607133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&gt;&lt; break</a:t>
            </a:r>
            <a:endParaRPr lang="en-US" dirty="0"/>
          </a:p>
        </p:txBody>
      </p:sp>
      <p:pic>
        <p:nvPicPr>
          <p:cNvPr id="5" name="Content Placeholder 4"/>
          <p:cNvPicPr>
            <a:picLocks noGrp="1" noChangeAspect="1"/>
          </p:cNvPicPr>
          <p:nvPr>
            <p:ph idx="1"/>
          </p:nvPr>
        </p:nvPicPr>
        <p:blipFill>
          <a:blip r:embed="rId2"/>
          <a:stretch>
            <a:fillRect/>
          </a:stretch>
        </p:blipFill>
        <p:spPr>
          <a:xfrm>
            <a:off x="3181097" y="1066800"/>
            <a:ext cx="5829805" cy="4640982"/>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182</a:t>
            </a:fld>
            <a:endParaRPr lang="en-US" dirty="0"/>
          </a:p>
        </p:txBody>
      </p:sp>
      <p:sp>
        <p:nvSpPr>
          <p:cNvPr id="6" name="TextBox 5"/>
          <p:cNvSpPr txBox="1"/>
          <p:nvPr/>
        </p:nvSpPr>
        <p:spPr>
          <a:xfrm>
            <a:off x="2667000" y="5873954"/>
            <a:ext cx="1905000" cy="369332"/>
          </a:xfrm>
          <a:prstGeom prst="rect">
            <a:avLst/>
          </a:prstGeom>
          <a:noFill/>
        </p:spPr>
        <p:txBody>
          <a:bodyPr wrap="square" rtlCol="0">
            <a:spAutoFit/>
          </a:bodyPr>
          <a:lstStyle/>
          <a:p>
            <a:r>
              <a:rPr lang="en-US" b="1" dirty="0" err="1" smtClean="0"/>
              <a:t>Lệnh</a:t>
            </a:r>
            <a:r>
              <a:rPr lang="en-US" b="1" dirty="0" smtClean="0"/>
              <a:t> </a:t>
            </a:r>
            <a:r>
              <a:rPr lang="en-US" b="1" dirty="0" err="1" smtClean="0"/>
              <a:t>tiếp</a:t>
            </a:r>
            <a:r>
              <a:rPr lang="en-US" b="1" dirty="0" smtClean="0"/>
              <a:t> </a:t>
            </a:r>
            <a:r>
              <a:rPr lang="en-US" b="1" dirty="0" err="1" smtClean="0"/>
              <a:t>theo</a:t>
            </a:r>
            <a:endParaRPr lang="en-US" b="1" dirty="0"/>
          </a:p>
        </p:txBody>
      </p:sp>
      <p:sp>
        <p:nvSpPr>
          <p:cNvPr id="7" name="TextBox 6"/>
          <p:cNvSpPr txBox="1"/>
          <p:nvPr/>
        </p:nvSpPr>
        <p:spPr>
          <a:xfrm>
            <a:off x="4724400" y="5873954"/>
            <a:ext cx="1905000" cy="369332"/>
          </a:xfrm>
          <a:prstGeom prst="rect">
            <a:avLst/>
          </a:prstGeom>
          <a:noFill/>
        </p:spPr>
        <p:txBody>
          <a:bodyPr wrap="square" rtlCol="0">
            <a:spAutoFit/>
          </a:bodyPr>
          <a:lstStyle/>
          <a:p>
            <a:r>
              <a:rPr lang="en-US" b="1" dirty="0" err="1" smtClean="0"/>
              <a:t>Lệnh</a:t>
            </a:r>
            <a:r>
              <a:rPr lang="en-US" b="1" dirty="0" smtClean="0"/>
              <a:t> </a:t>
            </a:r>
            <a:r>
              <a:rPr lang="en-US" b="1" dirty="0" err="1" smtClean="0"/>
              <a:t>tiếp</a:t>
            </a:r>
            <a:r>
              <a:rPr lang="en-US" b="1" dirty="0" smtClean="0"/>
              <a:t> </a:t>
            </a:r>
            <a:r>
              <a:rPr lang="en-US" b="1" dirty="0" err="1" smtClean="0"/>
              <a:t>theo</a:t>
            </a:r>
            <a:endParaRPr lang="en-US" b="1" dirty="0"/>
          </a:p>
        </p:txBody>
      </p:sp>
      <p:sp>
        <p:nvSpPr>
          <p:cNvPr id="8" name="TextBox 7"/>
          <p:cNvSpPr txBox="1"/>
          <p:nvPr/>
        </p:nvSpPr>
        <p:spPr>
          <a:xfrm>
            <a:off x="7010400" y="5873954"/>
            <a:ext cx="1905000" cy="369332"/>
          </a:xfrm>
          <a:prstGeom prst="rect">
            <a:avLst/>
          </a:prstGeom>
          <a:noFill/>
        </p:spPr>
        <p:txBody>
          <a:bodyPr wrap="square" rtlCol="0">
            <a:spAutoFit/>
          </a:bodyPr>
          <a:lstStyle/>
          <a:p>
            <a:r>
              <a:rPr lang="en-US" b="1" dirty="0" err="1" smtClean="0"/>
              <a:t>Lệnh</a:t>
            </a:r>
            <a:r>
              <a:rPr lang="en-US" b="1" dirty="0" smtClean="0"/>
              <a:t> </a:t>
            </a:r>
            <a:r>
              <a:rPr lang="en-US" b="1" dirty="0" err="1" smtClean="0"/>
              <a:t>tiếp</a:t>
            </a:r>
            <a:r>
              <a:rPr lang="en-US" b="1" dirty="0" smtClean="0"/>
              <a:t> </a:t>
            </a:r>
            <a:r>
              <a:rPr lang="en-US" b="1" dirty="0" err="1" smtClean="0"/>
              <a:t>theo</a:t>
            </a:r>
            <a:endParaRPr lang="en-US" b="1" dirty="0"/>
          </a:p>
        </p:txBody>
      </p:sp>
      <p:sp>
        <p:nvSpPr>
          <p:cNvPr id="9" name="TextBox 8"/>
          <p:cNvSpPr txBox="1"/>
          <p:nvPr/>
        </p:nvSpPr>
        <p:spPr>
          <a:xfrm>
            <a:off x="4495799" y="1219200"/>
            <a:ext cx="3200400" cy="400110"/>
          </a:xfrm>
          <a:prstGeom prst="rect">
            <a:avLst/>
          </a:prstGeom>
          <a:solidFill>
            <a:schemeClr val="bg1"/>
          </a:solidFill>
        </p:spPr>
        <p:txBody>
          <a:bodyPr wrap="square" rtlCol="0">
            <a:spAutoFit/>
          </a:bodyPr>
          <a:lstStyle/>
          <a:p>
            <a:r>
              <a:rPr lang="en-US" sz="2000" b="1" i="1" dirty="0" err="1" smtClean="0">
                <a:latin typeface="+mj-lt"/>
              </a:rPr>
              <a:t>Điều</a:t>
            </a:r>
            <a:r>
              <a:rPr lang="en-US" sz="2000" b="1" i="1" dirty="0" smtClean="0">
                <a:latin typeface="+mj-lt"/>
              </a:rPr>
              <a:t> </a:t>
            </a:r>
            <a:r>
              <a:rPr lang="en-US" sz="2000" b="1" i="1" dirty="0" err="1" smtClean="0">
                <a:latin typeface="+mj-lt"/>
              </a:rPr>
              <a:t>kiện</a:t>
            </a:r>
            <a:r>
              <a:rPr lang="en-US" sz="2000" b="1" i="1" dirty="0" smtClean="0">
                <a:latin typeface="+mj-lt"/>
              </a:rPr>
              <a:t> </a:t>
            </a:r>
            <a:r>
              <a:rPr lang="en-US" sz="2000" b="1" i="1" dirty="0" err="1" smtClean="0">
                <a:latin typeface="+mj-lt"/>
              </a:rPr>
              <a:t>lặp</a:t>
            </a:r>
            <a:r>
              <a:rPr lang="en-US" sz="2000" b="1" i="1" dirty="0" smtClean="0">
                <a:latin typeface="+mj-lt"/>
              </a:rPr>
              <a:t> </a:t>
            </a:r>
            <a:r>
              <a:rPr lang="en-US" sz="2000" b="1" i="1" dirty="0" err="1" smtClean="0">
                <a:latin typeface="+mj-lt"/>
              </a:rPr>
              <a:t>còn</a:t>
            </a:r>
            <a:r>
              <a:rPr lang="en-US" sz="2000" b="1" i="1" dirty="0" smtClean="0">
                <a:latin typeface="+mj-lt"/>
              </a:rPr>
              <a:t> </a:t>
            </a:r>
            <a:r>
              <a:rPr lang="en-US" sz="2000" b="1" i="1" dirty="0" err="1" smtClean="0">
                <a:latin typeface="+mj-lt"/>
              </a:rPr>
              <a:t>thỏa</a:t>
            </a:r>
            <a:r>
              <a:rPr lang="en-US" sz="2000" b="1" i="1" dirty="0" smtClean="0">
                <a:latin typeface="+mj-lt"/>
              </a:rPr>
              <a:t> </a:t>
            </a:r>
            <a:r>
              <a:rPr lang="en-US" sz="2000" b="1" i="1" dirty="0" err="1" smtClean="0">
                <a:latin typeface="+mj-lt"/>
              </a:rPr>
              <a:t>mãn</a:t>
            </a:r>
            <a:endParaRPr lang="en-US" sz="2000" b="1" i="1" dirty="0">
              <a:latin typeface="+mj-lt"/>
            </a:endParaRPr>
          </a:p>
        </p:txBody>
      </p:sp>
    </p:spTree>
    <p:extLst>
      <p:ext uri="{BB962C8B-B14F-4D97-AF65-F5344CB8AC3E}">
        <p14:creationId xmlns:p14="http://schemas.microsoft.com/office/powerpoint/2010/main" val="234199243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lstStyle/>
          <a:p>
            <a:r>
              <a:rPr lang="en-US" dirty="0" err="1"/>
              <a:t>Bỏ</a:t>
            </a:r>
            <a:r>
              <a:rPr lang="en-US" dirty="0"/>
              <a:t> qua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smtClean="0"/>
              <a:t>câu</a:t>
            </a:r>
            <a:r>
              <a:rPr lang="en-US" dirty="0" smtClean="0"/>
              <a:t> </a:t>
            </a:r>
            <a:r>
              <a:rPr lang="en-US" dirty="0" err="1" smtClean="0"/>
              <a:t>lệnh</a:t>
            </a:r>
            <a:r>
              <a:rPr lang="en-US" dirty="0" smtClean="0"/>
              <a:t> </a:t>
            </a:r>
            <a:r>
              <a:rPr lang="en-US" dirty="0" err="1"/>
              <a:t>nằm</a:t>
            </a:r>
            <a:r>
              <a:rPr lang="en-US" dirty="0"/>
              <a:t> </a:t>
            </a:r>
            <a:r>
              <a:rPr lang="en-US" dirty="0" err="1"/>
              <a:t>sau</a:t>
            </a:r>
            <a:r>
              <a:rPr lang="en-US" dirty="0"/>
              <a:t> </a:t>
            </a:r>
            <a:r>
              <a:rPr lang="en-US" dirty="0" err="1"/>
              <a:t>lệnh</a:t>
            </a:r>
            <a:r>
              <a:rPr lang="en-US" dirty="0"/>
              <a:t> </a:t>
            </a:r>
            <a:r>
              <a:rPr lang="en-US" b="1" dirty="0" smtClean="0">
                <a:latin typeface="Courier New" panose="02070309020205020404" pitchFamily="49" charset="0"/>
                <a:cs typeface="Courier New" panose="02070309020205020404" pitchFamily="49" charset="0"/>
              </a:rPr>
              <a:t>continue</a:t>
            </a:r>
            <a:r>
              <a:rPr lang="en-US" dirty="0" smtClean="0"/>
              <a:t> </a:t>
            </a:r>
            <a:r>
              <a:rPr lang="en-US" dirty="0" err="1" smtClean="0"/>
              <a:t>trong</a:t>
            </a:r>
            <a:r>
              <a:rPr lang="en-US" dirty="0" smtClean="0"/>
              <a:t> </a:t>
            </a:r>
            <a:r>
              <a:rPr lang="en-US" dirty="0" err="1"/>
              <a:t>thân</a:t>
            </a:r>
            <a:r>
              <a:rPr lang="en-US" dirty="0"/>
              <a:t> </a:t>
            </a:r>
            <a:r>
              <a:rPr lang="en-US" dirty="0" err="1"/>
              <a:t>vòng</a:t>
            </a:r>
            <a:r>
              <a:rPr lang="en-US" dirty="0"/>
              <a:t> </a:t>
            </a:r>
            <a:r>
              <a:rPr lang="en-US" dirty="0" err="1"/>
              <a:t>lặp</a:t>
            </a:r>
            <a:r>
              <a:rPr lang="en-US" dirty="0"/>
              <a:t>.</a:t>
            </a:r>
          </a:p>
          <a:p>
            <a:r>
              <a:rPr lang="en-US" dirty="0" err="1" smtClean="0"/>
              <a:t>Chuyển</a:t>
            </a:r>
            <a:r>
              <a:rPr lang="en-US" dirty="0" smtClean="0"/>
              <a:t> </a:t>
            </a:r>
            <a:r>
              <a:rPr lang="en-US" dirty="0"/>
              <a:t>sang </a:t>
            </a:r>
            <a:r>
              <a:rPr lang="en-US" dirty="0" err="1"/>
              <a:t>thực</a:t>
            </a:r>
            <a:r>
              <a:rPr lang="en-US" dirty="0"/>
              <a:t> </a:t>
            </a:r>
            <a:r>
              <a:rPr lang="en-US" dirty="0" err="1"/>
              <a:t>hiện</a:t>
            </a:r>
            <a:r>
              <a:rPr lang="en-US" dirty="0"/>
              <a:t> </a:t>
            </a:r>
            <a:r>
              <a:rPr lang="en-US" dirty="0" err="1"/>
              <a:t>một</a:t>
            </a:r>
            <a:r>
              <a:rPr lang="en-US" dirty="0"/>
              <a:t> </a:t>
            </a:r>
            <a:r>
              <a:rPr lang="en-US" dirty="0" err="1" smtClean="0"/>
              <a:t>vòng</a:t>
            </a:r>
            <a:r>
              <a:rPr lang="en-US" dirty="0" smtClean="0"/>
              <a:t> </a:t>
            </a:r>
            <a:r>
              <a:rPr lang="en-US" dirty="0" err="1" smtClean="0"/>
              <a:t>lặp</a:t>
            </a:r>
            <a:r>
              <a:rPr lang="en-US" dirty="0" smtClean="0"/>
              <a:t> </a:t>
            </a:r>
            <a:r>
              <a:rPr lang="en-US" dirty="0" err="1" smtClean="0"/>
              <a:t>mới</a:t>
            </a: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183</a:t>
            </a:fld>
            <a:endParaRPr lang="en-US" dirty="0"/>
          </a:p>
        </p:txBody>
      </p:sp>
    </p:spTree>
    <p:extLst>
      <p:ext uri="{BB962C8B-B14F-4D97-AF65-F5344CB8AC3E}">
        <p14:creationId xmlns:p14="http://schemas.microsoft.com/office/powerpoint/2010/main" val="80373425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1</a:t>
            </a:r>
            <a:endParaRPr lang="en-US" dirty="0"/>
          </a:p>
        </p:txBody>
      </p:sp>
      <p:sp>
        <p:nvSpPr>
          <p:cNvPr id="3" name="Content Placeholder 2"/>
          <p:cNvSpPr>
            <a:spLocks noGrp="1"/>
          </p:cNvSpPr>
          <p:nvPr>
            <p:ph idx="1"/>
          </p:nvPr>
        </p:nvSpPr>
        <p:spPr>
          <a:xfrm>
            <a:off x="304800" y="1143000"/>
            <a:ext cx="5638800" cy="5333999"/>
          </a:xfrm>
          <a:solidFill>
            <a:schemeClr val="tx1">
              <a:lumMod val="95000"/>
              <a:lumOff val="5000"/>
            </a:schemeClr>
          </a:solidFill>
        </p:spPr>
        <p:txBody>
          <a:bodyPr/>
          <a:lstStyle/>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stdio.h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conio.h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569CD6"/>
                </a:solidFill>
                <a:latin typeface="Consolas" panose="020B0609020204030204" pitchFamily="49" charset="0"/>
              </a:rPr>
              <a:t>void</a:t>
            </a:r>
            <a:r>
              <a:rPr lang="en-US" sz="2800" dirty="0">
                <a:solidFill>
                  <a:srgbClr val="D4D4D4"/>
                </a:solidFill>
                <a:latin typeface="Consolas" panose="020B0609020204030204" pitchFamily="49" charset="0"/>
              </a:rPr>
              <a:t> </a:t>
            </a:r>
            <a:r>
              <a:rPr lang="en-US" sz="2800" dirty="0">
                <a:solidFill>
                  <a:srgbClr val="DCDCAA"/>
                </a:solidFill>
                <a:latin typeface="Consolas" panose="020B0609020204030204" pitchFamily="49" charset="0"/>
              </a:rPr>
              <a:t>main</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569CD6"/>
                </a:solidFill>
                <a:latin typeface="Consolas" panose="020B0609020204030204" pitchFamily="49" charset="0"/>
              </a:rPr>
              <a:t>int</a:t>
            </a:r>
            <a:r>
              <a:rPr lang="en-US" sz="2800" dirty="0">
                <a:solidFill>
                  <a:srgbClr val="D4D4D4"/>
                </a:solidFill>
                <a:latin typeface="Consolas" panose="020B0609020204030204" pitchFamily="49" charset="0"/>
              </a:rPr>
              <a:t>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569CD6"/>
                </a:solidFill>
                <a:latin typeface="Consolas" panose="020B0609020204030204" pitchFamily="49" charset="0"/>
              </a:rPr>
              <a:t>int</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sum</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0</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for</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&lt;=</a:t>
            </a:r>
            <a:r>
              <a:rPr lang="en-US" sz="2800" dirty="0">
                <a:solidFill>
                  <a:srgbClr val="B5CEA8"/>
                </a:solidFill>
                <a:latin typeface="Consolas" panose="020B0609020204030204" pitchFamily="49" charset="0"/>
              </a:rPr>
              <a:t>100</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if</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5</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0</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continue</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sum</a:t>
            </a:r>
            <a:r>
              <a:rPr lang="en-US" sz="2800" dirty="0">
                <a:solidFill>
                  <a:srgbClr val="D4D4D4"/>
                </a:solidFill>
                <a:latin typeface="Consolas" panose="020B0609020204030204" pitchFamily="49" charset="0"/>
              </a:rPr>
              <a:t> +=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a:solidFill>
                  <a:srgbClr val="9CDCFE"/>
                </a:solidFill>
                <a:latin typeface="Consolas" panose="020B0609020204030204" pitchFamily="49" charset="0"/>
              </a:rPr>
              <a:t>%d</a:t>
            </a:r>
            <a:r>
              <a:rPr lang="en-US" sz="2800" dirty="0">
                <a:solidFill>
                  <a:srgbClr val="CE9178"/>
                </a:solidFill>
                <a:latin typeface="Consolas" panose="020B0609020204030204" pitchFamily="49" charset="0"/>
              </a:rPr>
              <a:t>"</a:t>
            </a:r>
            <a:r>
              <a:rPr lang="en-US" sz="2800" dirty="0">
                <a:solidFill>
                  <a:srgbClr val="D4D4D4"/>
                </a:solidFill>
                <a:latin typeface="Consolas" panose="020B0609020204030204" pitchFamily="49" charset="0"/>
              </a:rPr>
              <a:t>, </a:t>
            </a:r>
            <a:r>
              <a:rPr lang="en-US" sz="2800" dirty="0">
                <a:solidFill>
                  <a:srgbClr val="9CDCFE"/>
                </a:solidFill>
                <a:latin typeface="Consolas" panose="020B0609020204030204" pitchFamily="49" charset="0"/>
              </a:rPr>
              <a:t>sum</a:t>
            </a:r>
            <a:r>
              <a:rPr lang="en-US" sz="2800" dirty="0">
                <a:solidFill>
                  <a:srgbClr val="D4D4D4"/>
                </a:solidFill>
                <a:latin typeface="Consolas" panose="020B0609020204030204" pitchFamily="49" charset="0"/>
              </a:rPr>
              <a:t>);</a:t>
            </a:r>
          </a:p>
          <a:p>
            <a:pPr marL="0" indent="0">
              <a:lnSpc>
                <a:spcPct val="100000"/>
              </a:lnSpc>
              <a:buNone/>
            </a:pPr>
            <a:r>
              <a:rPr lang="en-US" sz="2800" dirty="0" smtClean="0">
                <a:solidFill>
                  <a:srgbClr val="D4D4D4"/>
                </a:solidFill>
                <a:latin typeface="Consolas" panose="020B0609020204030204" pitchFamily="49" charset="0"/>
              </a:rPr>
              <a:t>}</a:t>
            </a:r>
            <a:endParaRPr lang="en-US" sz="2800" dirty="0">
              <a:solidFill>
                <a:srgbClr val="D4D4D4"/>
              </a:solidFill>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184</a:t>
            </a:fld>
            <a:endParaRPr lang="en-US" dirty="0"/>
          </a:p>
        </p:txBody>
      </p:sp>
      <p:pic>
        <p:nvPicPr>
          <p:cNvPr id="6" name="Picture 5"/>
          <p:cNvPicPr>
            <a:picLocks noChangeAspect="1"/>
          </p:cNvPicPr>
          <p:nvPr/>
        </p:nvPicPr>
        <p:blipFill>
          <a:blip r:embed="rId2"/>
          <a:stretch>
            <a:fillRect/>
          </a:stretch>
        </p:blipFill>
        <p:spPr>
          <a:xfrm>
            <a:off x="6477000" y="1828800"/>
            <a:ext cx="4465707" cy="815411"/>
          </a:xfrm>
          <a:prstGeom prst="rect">
            <a:avLst/>
          </a:prstGeom>
        </p:spPr>
      </p:pic>
      <p:pic>
        <p:nvPicPr>
          <p:cNvPr id="7" name="Picture 6"/>
          <p:cNvPicPr>
            <a:picLocks noChangeAspect="1"/>
          </p:cNvPicPr>
          <p:nvPr/>
        </p:nvPicPr>
        <p:blipFill>
          <a:blip r:embed="rId3"/>
          <a:stretch>
            <a:fillRect/>
          </a:stretch>
        </p:blipFill>
        <p:spPr>
          <a:xfrm>
            <a:off x="7303841" y="3752862"/>
            <a:ext cx="2812024" cy="1188823"/>
          </a:xfrm>
          <a:prstGeom prst="rect">
            <a:avLst/>
          </a:prstGeom>
        </p:spPr>
      </p:pic>
    </p:spTree>
    <p:extLst>
      <p:ext uri="{BB962C8B-B14F-4D97-AF65-F5344CB8AC3E}">
        <p14:creationId xmlns:p14="http://schemas.microsoft.com/office/powerpoint/2010/main" val="427928898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3" name="Content Placeholder 2"/>
          <p:cNvSpPr>
            <a:spLocks noGrp="1"/>
          </p:cNvSpPr>
          <p:nvPr>
            <p:ph idx="1"/>
          </p:nvPr>
        </p:nvSpPr>
        <p:spPr/>
        <p:txBody>
          <a:bodyPr/>
          <a:lstStyle/>
          <a:p>
            <a:r>
              <a:rPr lang="vi-VN" dirty="0"/>
              <a:t>Thoát khỏi vòng lặp ngay cả khi </a:t>
            </a:r>
            <a:r>
              <a:rPr lang="vi-VN" dirty="0" smtClean="0"/>
              <a:t>biểu</a:t>
            </a:r>
            <a:r>
              <a:rPr lang="en-US" dirty="0" smtClean="0"/>
              <a:t> </a:t>
            </a:r>
            <a:r>
              <a:rPr lang="vi-VN" dirty="0" smtClean="0"/>
              <a:t>thức </a:t>
            </a:r>
            <a:r>
              <a:rPr lang="vi-VN" dirty="0"/>
              <a:t>điều kiện của vòng lặp vẫn </a:t>
            </a:r>
            <a:r>
              <a:rPr lang="vi-VN" dirty="0" smtClean="0"/>
              <a:t>còn</a:t>
            </a:r>
            <a:r>
              <a:rPr lang="en-US" dirty="0" smtClean="0"/>
              <a:t> </a:t>
            </a:r>
            <a:r>
              <a:rPr lang="vi-VN" dirty="0" smtClean="0"/>
              <a:t>được </a:t>
            </a:r>
            <a:r>
              <a:rPr lang="vi-VN" dirty="0"/>
              <a:t>thỏa mãn.</a:t>
            </a:r>
          </a:p>
          <a:p>
            <a:r>
              <a:rPr lang="vi-VN" b="1" dirty="0"/>
              <a:t>Chú ý:</a:t>
            </a:r>
          </a:p>
          <a:p>
            <a:pPr lvl="1"/>
            <a:r>
              <a:rPr lang="vi-VN" sz="3000" b="1" dirty="0" smtClean="0">
                <a:latin typeface="Courier New" panose="02070309020205020404" pitchFamily="49" charset="0"/>
                <a:cs typeface="Courier New" panose="02070309020205020404" pitchFamily="49" charset="0"/>
              </a:rPr>
              <a:t>break</a:t>
            </a:r>
            <a:r>
              <a:rPr lang="vi-VN" sz="3000" dirty="0" smtClean="0"/>
              <a:t> </a:t>
            </a:r>
            <a:r>
              <a:rPr lang="vi-VN" sz="3000" dirty="0"/>
              <a:t>dùng để thoát ra khỏi khối </a:t>
            </a:r>
            <a:r>
              <a:rPr lang="vi-VN" sz="3000" dirty="0" smtClean="0"/>
              <a:t>lặp</a:t>
            </a:r>
            <a:r>
              <a:rPr lang="en-US" sz="3000" dirty="0" smtClean="0"/>
              <a:t> </a:t>
            </a:r>
            <a:r>
              <a:rPr lang="vi-VN" sz="3000" dirty="0" smtClean="0"/>
              <a:t>hiện </a:t>
            </a:r>
            <a:r>
              <a:rPr lang="vi-VN" sz="3000" dirty="0"/>
              <a:t>tại</a:t>
            </a:r>
          </a:p>
          <a:p>
            <a:pPr lvl="1"/>
            <a:r>
              <a:rPr lang="vi-VN" sz="3000" b="1" dirty="0" smtClean="0">
                <a:latin typeface="Courier New" panose="02070309020205020404" pitchFamily="49" charset="0"/>
                <a:cs typeface="Courier New" panose="02070309020205020404" pitchFamily="49" charset="0"/>
              </a:rPr>
              <a:t>break</a:t>
            </a:r>
            <a:r>
              <a:rPr lang="vi-VN" sz="3000" dirty="0" smtClean="0"/>
              <a:t> </a:t>
            </a:r>
            <a:r>
              <a:rPr lang="vi-VN" sz="3000" dirty="0"/>
              <a:t>cũng dùng để thoát ra </a:t>
            </a:r>
            <a:r>
              <a:rPr lang="vi-VN" sz="3000" dirty="0" smtClean="0"/>
              <a:t>khỏi</a:t>
            </a:r>
            <a:r>
              <a:rPr lang="en-US" sz="3000" dirty="0" smtClean="0"/>
              <a:t> </a:t>
            </a:r>
            <a:r>
              <a:rPr lang="vi-VN" sz="3000" dirty="0" smtClean="0"/>
              <a:t>lệnh </a:t>
            </a:r>
            <a:r>
              <a:rPr lang="vi-VN" sz="3000" dirty="0"/>
              <a:t>rẽ nhánh </a:t>
            </a:r>
            <a:r>
              <a:rPr lang="vi-VN" sz="3000" b="1" dirty="0">
                <a:latin typeface="Courier New" panose="02070309020205020404" pitchFamily="49" charset="0"/>
                <a:cs typeface="Courier New" panose="02070309020205020404" pitchFamily="49" charset="0"/>
              </a:rPr>
              <a:t>switch</a:t>
            </a:r>
            <a:endParaRPr lang="en-US" sz="3000" b="1"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185</a:t>
            </a:fld>
            <a:endParaRPr lang="en-US" dirty="0"/>
          </a:p>
        </p:txBody>
      </p:sp>
    </p:spTree>
    <p:extLst>
      <p:ext uri="{BB962C8B-B14F-4D97-AF65-F5344CB8AC3E}">
        <p14:creationId xmlns:p14="http://schemas.microsoft.com/office/powerpoint/2010/main" val="317560326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2</a:t>
            </a:r>
            <a:endParaRPr lang="en-US" dirty="0"/>
          </a:p>
        </p:txBody>
      </p:sp>
      <p:sp>
        <p:nvSpPr>
          <p:cNvPr id="3" name="Content Placeholder 2"/>
          <p:cNvSpPr>
            <a:spLocks noGrp="1"/>
          </p:cNvSpPr>
          <p:nvPr>
            <p:ph idx="1"/>
          </p:nvPr>
        </p:nvSpPr>
        <p:spPr>
          <a:xfrm>
            <a:off x="304800" y="1143000"/>
            <a:ext cx="5867400" cy="5333999"/>
          </a:xfrm>
          <a:solidFill>
            <a:schemeClr val="tx1">
              <a:lumMod val="85000"/>
              <a:lumOff val="15000"/>
            </a:schemeClr>
          </a:solidFill>
        </p:spPr>
        <p:txBody>
          <a:bodyPr/>
          <a:lstStyle/>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stdio.h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C586C0"/>
                </a:solidFill>
                <a:latin typeface="Consolas" panose="020B0609020204030204" pitchFamily="49" charset="0"/>
              </a:rPr>
              <a:t>#include</a:t>
            </a:r>
            <a:r>
              <a:rPr lang="en-US" sz="2800" dirty="0">
                <a:solidFill>
                  <a:srgbClr val="569CD6"/>
                </a:solidFill>
                <a:latin typeface="Consolas" panose="020B0609020204030204" pitchFamily="49" charset="0"/>
              </a:rPr>
              <a:t> </a:t>
            </a:r>
            <a:r>
              <a:rPr lang="en-US" sz="2800" dirty="0">
                <a:solidFill>
                  <a:srgbClr val="CE9178"/>
                </a:solidFill>
                <a:latin typeface="Consolas" panose="020B0609020204030204" pitchFamily="49" charset="0"/>
              </a:rPr>
              <a:t>&lt;</a:t>
            </a:r>
            <a:r>
              <a:rPr lang="en-US" sz="2800" dirty="0" err="1">
                <a:solidFill>
                  <a:srgbClr val="CE9178"/>
                </a:solidFill>
                <a:latin typeface="Consolas" panose="020B0609020204030204" pitchFamily="49" charset="0"/>
              </a:rPr>
              <a:t>conio.h</a:t>
            </a:r>
            <a:r>
              <a:rPr lang="en-US" sz="2800" dirty="0">
                <a:solidFill>
                  <a:srgbClr val="CE9178"/>
                </a:solidFill>
                <a:latin typeface="Consolas" panose="020B0609020204030204" pitchFamily="49" charset="0"/>
              </a:rPr>
              <a:t>&gt;</a:t>
            </a:r>
            <a:endParaRPr lang="en-US" sz="2800" dirty="0">
              <a:solidFill>
                <a:srgbClr val="D4D4D4"/>
              </a:solidFill>
              <a:latin typeface="Consolas" panose="020B0609020204030204" pitchFamily="49" charset="0"/>
            </a:endParaRPr>
          </a:p>
          <a:p>
            <a:pPr marL="0" indent="0">
              <a:lnSpc>
                <a:spcPct val="100000"/>
              </a:lnSpc>
              <a:buNone/>
            </a:pPr>
            <a:r>
              <a:rPr lang="en-US" sz="2800" dirty="0">
                <a:solidFill>
                  <a:srgbClr val="569CD6"/>
                </a:solidFill>
                <a:latin typeface="Consolas" panose="020B0609020204030204" pitchFamily="49" charset="0"/>
              </a:rPr>
              <a:t>void</a:t>
            </a:r>
            <a:r>
              <a:rPr lang="en-US" sz="2800" dirty="0">
                <a:solidFill>
                  <a:srgbClr val="D4D4D4"/>
                </a:solidFill>
                <a:latin typeface="Consolas" panose="020B0609020204030204" pitchFamily="49" charset="0"/>
              </a:rPr>
              <a:t> </a:t>
            </a:r>
            <a:r>
              <a:rPr lang="en-US" sz="2800" dirty="0">
                <a:solidFill>
                  <a:srgbClr val="DCDCAA"/>
                </a:solidFill>
                <a:latin typeface="Consolas" panose="020B0609020204030204" pitchFamily="49" charset="0"/>
              </a:rPr>
              <a:t>main</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569CD6"/>
                </a:solidFill>
                <a:latin typeface="Consolas" panose="020B0609020204030204" pitchFamily="49" charset="0"/>
              </a:rPr>
              <a:t>int</a:t>
            </a:r>
            <a:r>
              <a:rPr lang="en-US" sz="2800" dirty="0">
                <a:solidFill>
                  <a:srgbClr val="D4D4D4"/>
                </a:solidFill>
                <a:latin typeface="Consolas" panose="020B0609020204030204" pitchFamily="49" charset="0"/>
              </a:rPr>
              <a:t> </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for</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1</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&lt;=</a:t>
            </a:r>
            <a:r>
              <a:rPr lang="en-US" sz="2800" dirty="0">
                <a:solidFill>
                  <a:srgbClr val="B5CEA8"/>
                </a:solidFill>
                <a:latin typeface="Consolas" panose="020B0609020204030204" pitchFamily="49" charset="0"/>
              </a:rPr>
              <a:t>10</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if</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 == </a:t>
            </a:r>
            <a:r>
              <a:rPr lang="en-US" sz="2800" dirty="0">
                <a:solidFill>
                  <a:srgbClr val="B5CEA8"/>
                </a:solidFill>
                <a:latin typeface="Consolas" panose="020B0609020204030204" pitchFamily="49" charset="0"/>
              </a:rPr>
              <a:t>5</a:t>
            </a: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continue</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printf</a:t>
            </a:r>
            <a:r>
              <a:rPr lang="en-US" sz="2800" dirty="0">
                <a:solidFill>
                  <a:srgbClr val="D4D4D4"/>
                </a:solidFill>
                <a:latin typeface="Consolas" panose="020B0609020204030204" pitchFamily="49" charset="0"/>
              </a:rPr>
              <a:t>(</a:t>
            </a:r>
            <a:r>
              <a:rPr lang="en-US" sz="2800" dirty="0">
                <a:solidFill>
                  <a:srgbClr val="CE9178"/>
                </a:solidFill>
                <a:latin typeface="Consolas" panose="020B0609020204030204" pitchFamily="49" charset="0"/>
              </a:rPr>
              <a:t>"</a:t>
            </a:r>
            <a:r>
              <a:rPr lang="en-US" sz="2800" dirty="0">
                <a:solidFill>
                  <a:srgbClr val="9CDCFE"/>
                </a:solidFill>
                <a:latin typeface="Consolas" panose="020B0609020204030204" pitchFamily="49" charset="0"/>
              </a:rPr>
              <a:t>%5d</a:t>
            </a:r>
            <a:r>
              <a:rPr lang="en-US" sz="2800" dirty="0">
                <a:solidFill>
                  <a:srgbClr val="CE9178"/>
                </a:solidFill>
                <a:latin typeface="Consolas" panose="020B0609020204030204" pitchFamily="49" charset="0"/>
              </a:rPr>
              <a:t>"</a:t>
            </a:r>
            <a:r>
              <a:rPr lang="en-US" sz="2800" dirty="0">
                <a:solidFill>
                  <a:srgbClr val="D4D4D4"/>
                </a:solidFill>
                <a:latin typeface="Consolas" panose="020B0609020204030204" pitchFamily="49" charset="0"/>
              </a:rPr>
              <a:t>,</a:t>
            </a:r>
            <a:r>
              <a:rPr lang="en-US" sz="2800" dirty="0">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if</a:t>
            </a:r>
            <a:r>
              <a:rPr lang="en-US" sz="2800" dirty="0">
                <a:solidFill>
                  <a:srgbClr val="D4D4D4"/>
                </a:solidFill>
                <a:latin typeface="Consolas" panose="020B0609020204030204" pitchFamily="49" charset="0"/>
              </a:rPr>
              <a:t>(</a:t>
            </a:r>
            <a:r>
              <a:rPr lang="en-US" sz="2800" dirty="0" err="1">
                <a:solidFill>
                  <a:srgbClr val="9CDCFE"/>
                </a:solidFill>
                <a:latin typeface="Consolas" panose="020B0609020204030204" pitchFamily="49" charset="0"/>
              </a:rPr>
              <a:t>i</a:t>
            </a:r>
            <a:r>
              <a:rPr lang="en-US" sz="2800" dirty="0">
                <a:solidFill>
                  <a:srgbClr val="D4D4D4"/>
                </a:solidFill>
                <a:latin typeface="Consolas" panose="020B0609020204030204" pitchFamily="49" charset="0"/>
              </a:rPr>
              <a:t>==</a:t>
            </a:r>
            <a:r>
              <a:rPr lang="en-US" sz="2800" dirty="0">
                <a:solidFill>
                  <a:srgbClr val="B5CEA8"/>
                </a:solidFill>
                <a:latin typeface="Consolas" panose="020B0609020204030204" pitchFamily="49" charset="0"/>
              </a:rPr>
              <a:t>7</a:t>
            </a:r>
            <a:r>
              <a:rPr lang="en-US" sz="2800" dirty="0">
                <a:solidFill>
                  <a:srgbClr val="D4D4D4"/>
                </a:solidFill>
                <a:latin typeface="Consolas" panose="020B0609020204030204" pitchFamily="49" charset="0"/>
              </a:rPr>
              <a:t>) </a:t>
            </a:r>
          </a:p>
          <a:p>
            <a:pPr marL="0" indent="0">
              <a:lnSpc>
                <a:spcPct val="100000"/>
              </a:lnSpc>
              <a:buNone/>
            </a:pPr>
            <a:r>
              <a:rPr lang="en-US" sz="2800" dirty="0">
                <a:solidFill>
                  <a:srgbClr val="D4D4D4"/>
                </a:solidFill>
                <a:latin typeface="Consolas" panose="020B0609020204030204" pitchFamily="49" charset="0"/>
              </a:rPr>
              <a:t>            </a:t>
            </a:r>
            <a:r>
              <a:rPr lang="en-US" sz="2800" dirty="0">
                <a:solidFill>
                  <a:srgbClr val="C586C0"/>
                </a:solidFill>
                <a:latin typeface="Consolas" panose="020B0609020204030204" pitchFamily="49" charset="0"/>
              </a:rPr>
              <a:t>break</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    }</a:t>
            </a:r>
          </a:p>
          <a:p>
            <a:pPr marL="0" indent="0">
              <a:lnSpc>
                <a:spcPct val="100000"/>
              </a:lnSpc>
              <a:buNone/>
            </a:pPr>
            <a:r>
              <a:rPr lang="en-US" sz="2800" dirty="0">
                <a:solidFill>
                  <a:srgbClr val="D4D4D4"/>
                </a:solidFill>
                <a:latin typeface="Consolas" panose="020B0609020204030204" pitchFamily="49" charset="0"/>
              </a:rPr>
              <a:t>    </a:t>
            </a:r>
            <a:r>
              <a:rPr lang="en-US" sz="2800" dirty="0" err="1">
                <a:solidFill>
                  <a:srgbClr val="DCDCAA"/>
                </a:solidFill>
                <a:latin typeface="Consolas" panose="020B0609020204030204" pitchFamily="49" charset="0"/>
              </a:rPr>
              <a:t>getch</a:t>
            </a:r>
            <a:r>
              <a:rPr lang="en-US" sz="2800" dirty="0">
                <a:solidFill>
                  <a:srgbClr val="D4D4D4"/>
                </a:solidFill>
                <a:latin typeface="Consolas" panose="020B0609020204030204" pitchFamily="49" charset="0"/>
              </a:rPr>
              <a:t>();</a:t>
            </a:r>
          </a:p>
          <a:p>
            <a:pPr marL="0" indent="0">
              <a:lnSpc>
                <a:spcPct val="100000"/>
              </a:lnSpc>
              <a:buNone/>
            </a:pPr>
            <a:r>
              <a:rPr lang="en-US" sz="2800" dirty="0">
                <a:solidFill>
                  <a:srgbClr val="D4D4D4"/>
                </a:solidFill>
                <a:latin typeface="Consolas" panose="020B0609020204030204" pitchFamily="49" charset="0"/>
              </a:rPr>
              <a:t>}</a:t>
            </a:r>
          </a:p>
          <a:p>
            <a:pPr marL="0" indent="0">
              <a:lnSpc>
                <a:spcPct val="100000"/>
              </a:lnSpc>
              <a:buNone/>
            </a:pP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186</a:t>
            </a:fld>
            <a:endParaRPr lang="en-US" dirty="0"/>
          </a:p>
        </p:txBody>
      </p:sp>
      <p:pic>
        <p:nvPicPr>
          <p:cNvPr id="5" name="Picture 4"/>
          <p:cNvPicPr>
            <a:picLocks noChangeAspect="1"/>
          </p:cNvPicPr>
          <p:nvPr/>
        </p:nvPicPr>
        <p:blipFill>
          <a:blip r:embed="rId2"/>
          <a:stretch>
            <a:fillRect/>
          </a:stretch>
        </p:blipFill>
        <p:spPr>
          <a:xfrm>
            <a:off x="6324600" y="4114800"/>
            <a:ext cx="5582240" cy="610205"/>
          </a:xfrm>
          <a:prstGeom prst="rect">
            <a:avLst/>
          </a:prstGeom>
        </p:spPr>
      </p:pic>
    </p:spTree>
    <p:extLst>
      <p:ext uri="{BB962C8B-B14F-4D97-AF65-F5344CB8AC3E}">
        <p14:creationId xmlns:p14="http://schemas.microsoft.com/office/powerpoint/2010/main" val="205973445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smtClean="0"/>
              <a:t>3</a:t>
            </a:r>
            <a:endParaRPr lang="en-US" dirty="0"/>
          </a:p>
        </p:txBody>
      </p:sp>
      <p:sp>
        <p:nvSpPr>
          <p:cNvPr id="3" name="Content Placeholder 2"/>
          <p:cNvSpPr>
            <a:spLocks noGrp="1"/>
          </p:cNvSpPr>
          <p:nvPr>
            <p:ph idx="1"/>
          </p:nvPr>
        </p:nvSpPr>
        <p:spPr>
          <a:xfrm>
            <a:off x="304800" y="1143000"/>
            <a:ext cx="7010400" cy="5333999"/>
          </a:xfrm>
          <a:solidFill>
            <a:schemeClr val="tx1">
              <a:lumMod val="85000"/>
              <a:lumOff val="15000"/>
            </a:schemeClr>
          </a:solidFill>
        </p:spPr>
        <p:txBody>
          <a:bodyPr/>
          <a:lstStyle/>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stdio.h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conio.h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a:solidFill>
                  <a:srgbClr val="DCDCAA"/>
                </a:solidFill>
                <a:latin typeface="Consolas" panose="020B0609020204030204" pitchFamily="49" charset="0"/>
              </a:rPr>
              <a:t>main</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569CD6"/>
                </a:solidFill>
                <a:latin typeface="Consolas" panose="020B0609020204030204" pitchFamily="49" charset="0"/>
              </a:rPr>
              <a:t>int</a:t>
            </a:r>
            <a:r>
              <a:rPr lang="en-US" sz="2400" dirty="0">
                <a:solidFill>
                  <a:srgbClr val="D4D4D4"/>
                </a:solidFill>
                <a:latin typeface="Consolas" panose="020B0609020204030204" pitchFamily="49" charset="0"/>
              </a:rPr>
              <a:t> </a:t>
            </a:r>
            <a:r>
              <a:rPr lang="en-US" sz="2400" dirty="0" err="1">
                <a:solidFill>
                  <a:srgbClr val="9CDCFE"/>
                </a:solidFill>
                <a:latin typeface="Consolas" panose="020B0609020204030204" pitchFamily="49" charset="0"/>
              </a:rPr>
              <a:t>i</a:t>
            </a:r>
            <a:r>
              <a:rPr lang="en-US" sz="2400" dirty="0" err="1">
                <a:solidFill>
                  <a:srgbClr val="D4D4D4"/>
                </a:solidFill>
                <a:latin typeface="Consolas" panose="020B0609020204030204" pitchFamily="49" charset="0"/>
              </a:rPr>
              <a:t>,</a:t>
            </a:r>
            <a:r>
              <a:rPr lang="en-US" sz="2400" dirty="0" err="1">
                <a:solidFill>
                  <a:srgbClr val="9CDCFE"/>
                </a:solidFill>
                <a:latin typeface="Consolas" panose="020B0609020204030204" pitchFamily="49" charset="0"/>
              </a:rPr>
              <a:t>j</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for</a:t>
            </a:r>
            <a:r>
              <a:rPr lang="en-US" sz="2400" dirty="0">
                <a:solidFill>
                  <a:srgbClr val="D4D4D4"/>
                </a:solidFill>
                <a:latin typeface="Consolas" panose="020B0609020204030204" pitchFamily="49" charset="0"/>
              </a:rPr>
              <a:t>(</a:t>
            </a:r>
            <a:r>
              <a:rPr lang="en-US" sz="2400" dirty="0" err="1">
                <a:solidFill>
                  <a:srgbClr val="9CDCFE"/>
                </a:solidFill>
                <a:latin typeface="Consolas" panose="020B0609020204030204" pitchFamily="49" charset="0"/>
              </a:rPr>
              <a:t>i</a:t>
            </a:r>
            <a:r>
              <a:rPr lang="en-US" sz="2400" dirty="0">
                <a:solidFill>
                  <a:srgbClr val="D4D4D4"/>
                </a:solidFill>
                <a:latin typeface="Consolas" panose="020B0609020204030204" pitchFamily="49" charset="0"/>
              </a:rPr>
              <a:t> = </a:t>
            </a:r>
            <a:r>
              <a:rPr lang="en-US" sz="2400" dirty="0">
                <a:solidFill>
                  <a:srgbClr val="B5CEA8"/>
                </a:solidFill>
                <a:latin typeface="Consolas" panose="020B0609020204030204" pitchFamily="49" charset="0"/>
              </a:rPr>
              <a:t>0</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i</a:t>
            </a:r>
            <a:r>
              <a:rPr lang="en-US" sz="2400" dirty="0">
                <a:solidFill>
                  <a:srgbClr val="D4D4D4"/>
                </a:solidFill>
                <a:latin typeface="Consolas" panose="020B0609020204030204" pitchFamily="49" charset="0"/>
              </a:rPr>
              <a:t>&lt;</a:t>
            </a:r>
            <a:r>
              <a:rPr lang="en-US" sz="2400" dirty="0">
                <a:solidFill>
                  <a:srgbClr val="B5CEA8"/>
                </a:solidFill>
                <a:latin typeface="Consolas" panose="020B0609020204030204" pitchFamily="49" charset="0"/>
              </a:rPr>
              <a:t>10</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i</a:t>
            </a:r>
            <a:r>
              <a:rPr lang="en-US" sz="2400" dirty="0">
                <a:solidFill>
                  <a:srgbClr val="D4D4D4"/>
                </a:solidFill>
                <a:latin typeface="Consolas" panose="020B0609020204030204" pitchFamily="49" charset="0"/>
              </a:rPr>
              <a:t>++) {</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for</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j</a:t>
            </a:r>
            <a:r>
              <a:rPr lang="en-US" sz="2400" dirty="0">
                <a:solidFill>
                  <a:srgbClr val="D4D4D4"/>
                </a:solidFill>
                <a:latin typeface="Consolas" panose="020B0609020204030204" pitchFamily="49" charset="0"/>
              </a:rPr>
              <a:t>=</a:t>
            </a:r>
            <a:r>
              <a:rPr lang="en-US" sz="2400" dirty="0">
                <a:solidFill>
                  <a:srgbClr val="B5CEA8"/>
                </a:solidFill>
                <a:latin typeface="Consolas" panose="020B0609020204030204" pitchFamily="49" charset="0"/>
              </a:rPr>
              <a:t>0</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j</a:t>
            </a:r>
            <a:r>
              <a:rPr lang="en-US" sz="2400" dirty="0">
                <a:solidFill>
                  <a:srgbClr val="D4D4D4"/>
                </a:solidFill>
                <a:latin typeface="Consolas" panose="020B0609020204030204" pitchFamily="49" charset="0"/>
              </a:rPr>
              <a:t> &lt; </a:t>
            </a:r>
            <a:r>
              <a:rPr lang="en-US" sz="2400" dirty="0">
                <a:solidFill>
                  <a:srgbClr val="B5CEA8"/>
                </a:solidFill>
                <a:latin typeface="Consolas" panose="020B0609020204030204" pitchFamily="49" charset="0"/>
              </a:rPr>
              <a:t>10</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j</a:t>
            </a:r>
            <a:r>
              <a:rPr lang="en-US" sz="2400" dirty="0">
                <a:solidFill>
                  <a:srgbClr val="D4D4D4"/>
                </a:solidFill>
                <a:latin typeface="Consolas" panose="020B0609020204030204" pitchFamily="49" charset="0"/>
              </a:rPr>
              <a:t> ++) {</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if</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j</a:t>
            </a:r>
            <a:r>
              <a:rPr lang="en-US" sz="2400" dirty="0">
                <a:solidFill>
                  <a:srgbClr val="D4D4D4"/>
                </a:solidFill>
                <a:latin typeface="Consolas" panose="020B0609020204030204" pitchFamily="49" charset="0"/>
              </a:rPr>
              <a:t> &gt; </a:t>
            </a:r>
            <a:r>
              <a:rPr lang="en-US" sz="2400" dirty="0" err="1">
                <a:solidFill>
                  <a:srgbClr val="9CDCFE"/>
                </a:solidFill>
                <a:latin typeface="Consolas" panose="020B0609020204030204" pitchFamily="49" charset="0"/>
              </a:rPr>
              <a:t>i</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break</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//if</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//for _ j</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"i:</a:t>
            </a:r>
            <a:r>
              <a:rPr lang="en-US" sz="2400" dirty="0">
                <a:solidFill>
                  <a:srgbClr val="9CDCFE"/>
                </a:solidFill>
                <a:latin typeface="Consolas" panose="020B0609020204030204" pitchFamily="49" charset="0"/>
              </a:rPr>
              <a:t>%d</a:t>
            </a:r>
            <a:r>
              <a:rPr lang="en-US" sz="2400" dirty="0">
                <a:solidFill>
                  <a:srgbClr val="CE9178"/>
                </a:solidFill>
                <a:latin typeface="Consolas" panose="020B0609020204030204" pitchFamily="49" charset="0"/>
              </a:rPr>
              <a:t> j:</a:t>
            </a:r>
            <a:r>
              <a:rPr lang="en-US" sz="2400" dirty="0">
                <a:solidFill>
                  <a:srgbClr val="9CDCFE"/>
                </a:solidFill>
                <a:latin typeface="Consolas" panose="020B0609020204030204" pitchFamily="49" charset="0"/>
              </a:rPr>
              <a:t>%d</a:t>
            </a:r>
            <a:r>
              <a:rPr lang="en-US" sz="2400" dirty="0">
                <a:solidFill>
                  <a:srgbClr val="D7BA7D"/>
                </a:solidFill>
                <a:latin typeface="Consolas" panose="020B0609020204030204" pitchFamily="49" charset="0"/>
              </a:rPr>
              <a:t>\n</a:t>
            </a:r>
            <a:r>
              <a:rPr lang="en-US" sz="2400" dirty="0">
                <a:solidFill>
                  <a:srgbClr val="CE9178"/>
                </a:solidFill>
                <a:latin typeface="Consolas" panose="020B0609020204030204" pitchFamily="49" charset="0"/>
              </a:rPr>
              <a:t>"</a:t>
            </a:r>
            <a:r>
              <a:rPr lang="en-US" sz="2400" dirty="0">
                <a:solidFill>
                  <a:srgbClr val="D4D4D4"/>
                </a:solidFill>
                <a:latin typeface="Consolas" panose="020B0609020204030204" pitchFamily="49" charset="0"/>
              </a:rPr>
              <a:t>,</a:t>
            </a:r>
            <a:r>
              <a:rPr lang="en-US" sz="2400" dirty="0" err="1">
                <a:solidFill>
                  <a:srgbClr val="9CDCFE"/>
                </a:solidFill>
                <a:latin typeface="Consolas" panose="020B0609020204030204" pitchFamily="49" charset="0"/>
              </a:rPr>
              <a:t>i</a:t>
            </a:r>
            <a:r>
              <a:rPr lang="en-US" sz="2400" dirty="0" err="1">
                <a:solidFill>
                  <a:srgbClr val="D4D4D4"/>
                </a:solidFill>
                <a:latin typeface="Consolas" panose="020B0609020204030204" pitchFamily="49" charset="0"/>
              </a:rPr>
              <a:t>,</a:t>
            </a:r>
            <a:r>
              <a:rPr lang="en-US" sz="2400" dirty="0" err="1">
                <a:solidFill>
                  <a:srgbClr val="9CDCFE"/>
                </a:solidFill>
                <a:latin typeface="Consolas" panose="020B0609020204030204" pitchFamily="49" charset="0"/>
              </a:rPr>
              <a:t>j</a:t>
            </a:r>
            <a:r>
              <a:rPr lang="en-US" sz="2400" dirty="0">
                <a:solidFill>
                  <a:srgbClr val="D4D4D4"/>
                </a:solidFill>
                <a:latin typeface="Consolas" panose="020B0609020204030204" pitchFamily="49" charset="0"/>
              </a:rPr>
              <a:t>);</a:t>
            </a:r>
          </a:p>
          <a:p>
            <a:pPr marL="0" indent="0">
              <a:lnSpc>
                <a:spcPct val="100000"/>
              </a:lnSpc>
              <a:buNone/>
            </a:pPr>
            <a:r>
              <a:rPr lang="en-US" sz="240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a:t>
            </a:r>
            <a:r>
              <a:rPr lang="en-US" sz="2400" dirty="0" err="1">
                <a:solidFill>
                  <a:srgbClr val="6A9955"/>
                </a:solidFill>
                <a:latin typeface="Consolas" panose="020B0609020204030204" pitchFamily="49" charset="0"/>
              </a:rPr>
              <a:t>for_i</a:t>
            </a:r>
            <a:endParaRPr lang="en-US" sz="2400" dirty="0">
              <a:solidFill>
                <a:srgbClr val="D4D4D4"/>
              </a:solidFill>
              <a:latin typeface="Consolas" panose="020B0609020204030204" pitchFamily="49" charset="0"/>
            </a:endParaRPr>
          </a:p>
          <a:p>
            <a:pPr marL="0" indent="0">
              <a:lnSpc>
                <a:spcPct val="100000"/>
              </a:lnSpc>
              <a:buNone/>
            </a:pPr>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getch</a:t>
            </a:r>
            <a:r>
              <a:rPr lang="en-US" sz="2400" dirty="0">
                <a:solidFill>
                  <a:srgbClr val="D4D4D4"/>
                </a:solidFill>
                <a:latin typeface="Consolas" panose="020B0609020204030204" pitchFamily="49" charset="0"/>
              </a:rPr>
              <a:t>();</a:t>
            </a:r>
          </a:p>
          <a:p>
            <a:pPr marL="0" indent="0">
              <a:lnSpc>
                <a:spcPct val="100000"/>
              </a:lnSpc>
              <a:buNone/>
            </a:pPr>
            <a:r>
              <a:rPr lang="en-US" sz="2400" dirty="0" smtClean="0">
                <a:solidFill>
                  <a:srgbClr val="D4D4D4"/>
                </a:solidFill>
                <a:latin typeface="Consolas" panose="020B0609020204030204" pitchFamily="49" charset="0"/>
              </a:rPr>
              <a:t>}</a:t>
            </a:r>
            <a:endParaRPr lang="en-US" sz="2400" dirty="0">
              <a:solidFill>
                <a:srgbClr val="D4D4D4"/>
              </a:solidFill>
              <a:latin typeface="Consolas" panose="020B06090202040302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187</a:t>
            </a:fld>
            <a:endParaRPr lang="en-US" dirty="0"/>
          </a:p>
        </p:txBody>
      </p:sp>
      <p:pic>
        <p:nvPicPr>
          <p:cNvPr id="5" name="Picture 4"/>
          <p:cNvPicPr>
            <a:picLocks noChangeAspect="1"/>
          </p:cNvPicPr>
          <p:nvPr/>
        </p:nvPicPr>
        <p:blipFill>
          <a:blip r:embed="rId2"/>
          <a:stretch>
            <a:fillRect/>
          </a:stretch>
        </p:blipFill>
        <p:spPr>
          <a:xfrm>
            <a:off x="8305800" y="1371600"/>
            <a:ext cx="1600266" cy="3232537"/>
          </a:xfrm>
          <a:prstGeom prst="rect">
            <a:avLst/>
          </a:prstGeom>
        </p:spPr>
      </p:pic>
      <p:sp>
        <p:nvSpPr>
          <p:cNvPr id="6" name="Rounded Rectangle 5"/>
          <p:cNvSpPr/>
          <p:nvPr/>
        </p:nvSpPr>
        <p:spPr bwMode="auto">
          <a:xfrm>
            <a:off x="914400" y="2667000"/>
            <a:ext cx="6248400" cy="2971800"/>
          </a:xfrm>
          <a:prstGeom prst="roundRect">
            <a:avLst>
              <a:gd name="adj" fmla="val 5788"/>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Rounded Rectangle 6"/>
          <p:cNvSpPr/>
          <p:nvPr/>
        </p:nvSpPr>
        <p:spPr bwMode="auto">
          <a:xfrm>
            <a:off x="1600200" y="3048000"/>
            <a:ext cx="5181600" cy="1905000"/>
          </a:xfrm>
          <a:prstGeom prst="roundRect">
            <a:avLst>
              <a:gd name="adj" fmla="val 5788"/>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2286000" y="3429000"/>
            <a:ext cx="4191000" cy="1066800"/>
          </a:xfrm>
          <a:prstGeom prst="roundRect">
            <a:avLst>
              <a:gd name="adj" fmla="val 5788"/>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9006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t>
            </a:r>
            <a:r>
              <a:rPr lang="en-US" smtClean="0"/>
              <a:t>oto </a:t>
            </a:r>
            <a:endParaRPr lang="en-US"/>
          </a:p>
        </p:txBody>
      </p:sp>
      <p:sp>
        <p:nvSpPr>
          <p:cNvPr id="3" name="Content Placeholder 2"/>
          <p:cNvSpPr>
            <a:spLocks noGrp="1"/>
          </p:cNvSpPr>
          <p:nvPr>
            <p:ph idx="1"/>
          </p:nvPr>
        </p:nvSpPr>
        <p:spPr>
          <a:xfrm>
            <a:off x="304800" y="1143001"/>
            <a:ext cx="11582400" cy="4114800"/>
          </a:xfrm>
        </p:spPr>
        <p:txBody>
          <a:bodyPr/>
          <a:lstStyle/>
          <a:p>
            <a:r>
              <a:rPr lang="en-US" smtClean="0"/>
              <a:t>L</a:t>
            </a:r>
            <a:r>
              <a:rPr lang="vi-VN" smtClean="0"/>
              <a:t>ệnh </a:t>
            </a:r>
            <a:r>
              <a:rPr lang="vi-VN" b="1">
                <a:latin typeface="Courier New" panose="02070309020205020404" pitchFamily="49" charset="0"/>
                <a:cs typeface="Courier New" panose="02070309020205020404" pitchFamily="49" charset="0"/>
              </a:rPr>
              <a:t>goto</a:t>
            </a:r>
            <a:r>
              <a:rPr lang="vi-VN"/>
              <a:t> trong C cung cấp một bước nhảy vô điều kiện từ 'goto' đến một câu lệnh có nhãn </a:t>
            </a:r>
            <a:r>
              <a:rPr lang="vi-VN" b="1" i="1"/>
              <a:t>trong cùng một </a:t>
            </a:r>
            <a:r>
              <a:rPr lang="vi-VN" b="1" i="1" smtClean="0"/>
              <a:t>hàm</a:t>
            </a:r>
            <a:r>
              <a:rPr lang="en-US" smtClean="0"/>
              <a:t>.</a:t>
            </a:r>
          </a:p>
          <a:p>
            <a:pPr lvl="1"/>
            <a:r>
              <a:rPr lang="vi-VN" sz="2800"/>
              <a:t>Chú ý: Việc sử dụng câu lệnh goto không được khuyến khích sử dụng trong bất kỳ ngôn ngữ lập trình </a:t>
            </a:r>
            <a:r>
              <a:rPr lang="vi-VN" sz="2800" smtClean="0"/>
              <a:t>nào</a:t>
            </a:r>
            <a:endParaRPr lang="en-US" sz="2800" smtClean="0"/>
          </a:p>
          <a:p>
            <a:pPr lvl="2"/>
            <a:r>
              <a:rPr lang="en-US" sz="2400"/>
              <a:t>V</a:t>
            </a:r>
            <a:r>
              <a:rPr lang="vi-VN" sz="2400" smtClean="0"/>
              <a:t>ì </a:t>
            </a:r>
            <a:r>
              <a:rPr lang="vi-VN" sz="2400"/>
              <a:t>nó rất khó để theo dõi luồng điều khiển của chương trình, làm cho chương trình khó hiểu và khó bảo trì</a:t>
            </a:r>
            <a:endParaRPr lang="en-US" sz="240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188</a:t>
            </a:fld>
            <a:endParaRPr lang="en-US" dirty="0"/>
          </a:p>
        </p:txBody>
      </p:sp>
      <p:sp>
        <p:nvSpPr>
          <p:cNvPr id="5" name="Rectangle 1"/>
          <p:cNvSpPr>
            <a:spLocks noChangeArrowheads="1"/>
          </p:cNvSpPr>
          <p:nvPr/>
        </p:nvSpPr>
        <p:spPr bwMode="auto">
          <a:xfrm>
            <a:off x="4953000" y="4419600"/>
            <a:ext cx="4419600" cy="188379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smtClean="0">
                <a:ln>
                  <a:noFill/>
                </a:ln>
                <a:solidFill>
                  <a:srgbClr val="333333"/>
                </a:solidFill>
                <a:effectLst/>
                <a:latin typeface="Courier New" panose="02070309020205020404" pitchFamily="49" charset="0"/>
                <a:cs typeface="Courier New" panose="02070309020205020404" pitchFamily="49" charset="0"/>
              </a:rPr>
              <a:t>goto </a:t>
            </a:r>
            <a:r>
              <a:rPr lang="en-US" altLang="en-US" sz="2800" smtClean="0">
                <a:solidFill>
                  <a:srgbClr val="333333"/>
                </a:solidFill>
                <a:latin typeface="Courier New" panose="02070309020205020404" pitchFamily="49" charset="0"/>
                <a:cs typeface="Courier New" panose="02070309020205020404" pitchFamily="49" charset="0"/>
              </a:rPr>
              <a:t>Nhãn</a:t>
            </a:r>
            <a:r>
              <a:rPr kumimoji="0" lang="en-US" altLang="en-US" sz="2800" b="0" i="0" u="none" strike="noStrike" cap="none" normalizeH="0" baseline="0" smtClean="0">
                <a:ln>
                  <a:noFill/>
                </a:ln>
                <a:solidFill>
                  <a:srgbClr val="333333"/>
                </a:solidFill>
                <a:effectLst/>
                <a:latin typeface="Courier New" panose="02070309020205020404" pitchFamily="49" charset="0"/>
                <a:cs typeface="Courier New" panose="020703090202050204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smtClean="0">
                <a:ln>
                  <a:noFill/>
                </a:ln>
                <a:solidFill>
                  <a:srgbClr val="333333"/>
                </a:solidFill>
                <a:effectLst/>
                <a:latin typeface="Courier New" panose="02070309020205020404" pitchFamily="49" charset="0"/>
                <a:cs typeface="Courier New" panose="020703090202050204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smtClean="0">
                <a:ln>
                  <a:noFill/>
                </a:ln>
                <a:solidFill>
                  <a:srgbClr val="333333"/>
                </a:solidFill>
                <a:effectLst/>
                <a:latin typeface="Courier New" panose="02070309020205020404" pitchFamily="49" charset="0"/>
                <a:cs typeface="Courier New" panose="020703090202050204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smtClean="0">
                <a:ln>
                  <a:noFill/>
                </a:ln>
                <a:solidFill>
                  <a:srgbClr val="333333"/>
                </a:solidFill>
                <a:effectLst/>
                <a:latin typeface="Courier New" panose="02070309020205020404" pitchFamily="49" charset="0"/>
                <a:cs typeface="Courier New" panose="02070309020205020404" pitchFamily="49" charset="0"/>
              </a:rPr>
              <a:t>Nhãn: câu_lệnh;</a:t>
            </a:r>
            <a:r>
              <a:rPr kumimoji="0" lang="en-US" altLang="en-US" sz="2800" b="0" i="0" u="none" strike="noStrike" cap="none" normalizeH="0" baseline="0" smtClean="0">
                <a:ln>
                  <a:noFill/>
                </a:ln>
                <a:solidFill>
                  <a:schemeClr val="tx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9373842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Ví dụ</a:t>
            </a:r>
            <a:endParaRPr lang="en-US"/>
          </a:p>
        </p:txBody>
      </p:sp>
      <p:sp>
        <p:nvSpPr>
          <p:cNvPr id="3" name="Content Placeholder 2"/>
          <p:cNvSpPr>
            <a:spLocks noGrp="1"/>
          </p:cNvSpPr>
          <p:nvPr>
            <p:ph idx="1"/>
          </p:nvPr>
        </p:nvSpPr>
        <p:spPr>
          <a:xfrm>
            <a:off x="800100" y="1066801"/>
            <a:ext cx="10591800" cy="5486399"/>
          </a:xfrm>
          <a:ln>
            <a:solidFill>
              <a:schemeClr val="tx1"/>
            </a:solidFill>
          </a:ln>
        </p:spPr>
        <p:txBody>
          <a:bodyPr/>
          <a:lstStyle/>
          <a:p>
            <a:pPr marL="0" lvl="0" indent="0">
              <a:lnSpc>
                <a:spcPct val="100000"/>
              </a:lnSpc>
              <a:buNone/>
            </a:pPr>
            <a:r>
              <a:rPr lang="en-US" altLang="en-US" sz="2400">
                <a:latin typeface="Courier New" panose="02070309020205020404" pitchFamily="49" charset="0"/>
                <a:cs typeface="Courier New" panose="02070309020205020404" pitchFamily="49" charset="0"/>
              </a:rPr>
              <a:t>#include &lt;stdio.h</a:t>
            </a:r>
            <a:r>
              <a:rPr lang="en-US" altLang="en-US" sz="2400" smtClean="0">
                <a:latin typeface="Courier New" panose="02070309020205020404" pitchFamily="49" charset="0"/>
                <a:cs typeface="Courier New" panose="02070309020205020404" pitchFamily="49" charset="0"/>
              </a:rPr>
              <a:t>&gt;</a:t>
            </a:r>
            <a:endParaRPr lang="en-US" altLang="en-US" sz="2400">
              <a:latin typeface="Courier New" panose="02070309020205020404" pitchFamily="49" charset="0"/>
              <a:cs typeface="Courier New" panose="02070309020205020404" pitchFamily="49" charset="0"/>
            </a:endParaRPr>
          </a:p>
          <a:p>
            <a:pPr marL="0" lvl="0" indent="0">
              <a:lnSpc>
                <a:spcPct val="100000"/>
              </a:lnSpc>
              <a:buNone/>
            </a:pPr>
            <a:r>
              <a:rPr lang="en-US" altLang="en-US" sz="2400" b="1">
                <a:latin typeface="Courier New" panose="02070309020205020404" pitchFamily="49" charset="0"/>
                <a:cs typeface="Courier New" panose="02070309020205020404" pitchFamily="49" charset="0"/>
              </a:rPr>
              <a:t>int</a:t>
            </a:r>
            <a:r>
              <a:rPr lang="en-US" altLang="en-US" sz="2400">
                <a:latin typeface="Courier New" panose="02070309020205020404" pitchFamily="49" charset="0"/>
                <a:cs typeface="Courier New" panose="02070309020205020404" pitchFamily="49" charset="0"/>
              </a:rPr>
              <a:t> main () {</a:t>
            </a:r>
          </a:p>
          <a:p>
            <a:pPr marL="0" lvl="0" indent="0">
              <a:lnSpc>
                <a:spcPct val="100000"/>
              </a:lnSpc>
              <a:buNone/>
            </a:pPr>
            <a:r>
              <a:rPr lang="en-US" altLang="en-US" sz="2400">
                <a:latin typeface="Courier New" panose="02070309020205020404" pitchFamily="49" charset="0"/>
                <a:cs typeface="Courier New" panose="02070309020205020404" pitchFamily="49" charset="0"/>
              </a:rPr>
              <a:t>    </a:t>
            </a:r>
            <a:r>
              <a:rPr lang="en-US" altLang="en-US" sz="2400" b="1">
                <a:latin typeface="Courier New" panose="02070309020205020404" pitchFamily="49" charset="0"/>
                <a:cs typeface="Courier New" panose="02070309020205020404" pitchFamily="49" charset="0"/>
              </a:rPr>
              <a:t>int</a:t>
            </a:r>
            <a:r>
              <a:rPr lang="en-US" altLang="en-US" sz="2400">
                <a:latin typeface="Courier New" panose="02070309020205020404" pitchFamily="49" charset="0"/>
                <a:cs typeface="Courier New" panose="02070309020205020404" pitchFamily="49" charset="0"/>
              </a:rPr>
              <a:t> a = 10</a:t>
            </a:r>
            <a:r>
              <a:rPr lang="en-US" altLang="en-US" sz="2400" smtClean="0">
                <a:latin typeface="Courier New" panose="02070309020205020404" pitchFamily="49" charset="0"/>
                <a:cs typeface="Courier New" panose="02070309020205020404" pitchFamily="49" charset="0"/>
              </a:rPr>
              <a:t>;</a:t>
            </a:r>
            <a:endParaRPr lang="en-US" altLang="en-US" sz="2400">
              <a:latin typeface="Courier New" panose="02070309020205020404" pitchFamily="49" charset="0"/>
              <a:cs typeface="Courier New" panose="02070309020205020404" pitchFamily="49" charset="0"/>
            </a:endParaRPr>
          </a:p>
          <a:p>
            <a:pPr marL="0" lvl="0" indent="0">
              <a:lnSpc>
                <a:spcPct val="100000"/>
              </a:lnSpc>
              <a:buNone/>
            </a:pPr>
            <a:r>
              <a:rPr lang="en-US" altLang="en-US" sz="2400">
                <a:latin typeface="Courier New" panose="02070309020205020404" pitchFamily="49" charset="0"/>
                <a:cs typeface="Courier New" panose="02070309020205020404" pitchFamily="49" charset="0"/>
              </a:rPr>
              <a:t>    </a:t>
            </a:r>
            <a:r>
              <a:rPr lang="en-US" altLang="en-US" sz="2400">
                <a:solidFill>
                  <a:srgbClr val="FF0000"/>
                </a:solidFill>
                <a:latin typeface="Courier New" panose="02070309020205020404" pitchFamily="49" charset="0"/>
                <a:cs typeface="Courier New" panose="02070309020205020404" pitchFamily="49" charset="0"/>
              </a:rPr>
              <a:t>TEST:</a:t>
            </a:r>
            <a:r>
              <a:rPr lang="en-US" altLang="en-US" sz="2400" b="1">
                <a:solidFill>
                  <a:srgbClr val="FF0000"/>
                </a:solidFill>
                <a:latin typeface="Courier New" panose="02070309020205020404" pitchFamily="49" charset="0"/>
                <a:cs typeface="Courier New" panose="02070309020205020404" pitchFamily="49" charset="0"/>
              </a:rPr>
              <a:t>do</a:t>
            </a:r>
            <a:r>
              <a:rPr lang="en-US" altLang="en-US" sz="2400">
                <a:latin typeface="Courier New" panose="02070309020205020404" pitchFamily="49" charset="0"/>
                <a:cs typeface="Courier New" panose="02070309020205020404" pitchFamily="49" charset="0"/>
              </a:rPr>
              <a:t> {</a:t>
            </a:r>
          </a:p>
          <a:p>
            <a:pPr marL="0" lvl="0" indent="0">
              <a:lnSpc>
                <a:spcPct val="100000"/>
              </a:lnSpc>
              <a:buNone/>
            </a:pPr>
            <a:r>
              <a:rPr lang="en-US" altLang="en-US" sz="2400">
                <a:latin typeface="Courier New" panose="02070309020205020404" pitchFamily="49" charset="0"/>
                <a:cs typeface="Courier New" panose="02070309020205020404" pitchFamily="49" charset="0"/>
              </a:rPr>
              <a:t>        </a:t>
            </a:r>
            <a:r>
              <a:rPr lang="en-US" altLang="en-US" sz="2400" b="1">
                <a:latin typeface="Courier New" panose="02070309020205020404" pitchFamily="49" charset="0"/>
                <a:cs typeface="Courier New" panose="02070309020205020404" pitchFamily="49" charset="0"/>
              </a:rPr>
              <a:t>if</a:t>
            </a:r>
            <a:r>
              <a:rPr lang="en-US" altLang="en-US" sz="2400">
                <a:latin typeface="Courier New" panose="02070309020205020404" pitchFamily="49" charset="0"/>
                <a:cs typeface="Courier New" panose="02070309020205020404" pitchFamily="49" charset="0"/>
              </a:rPr>
              <a:t>( a == 15) {</a:t>
            </a:r>
          </a:p>
          <a:p>
            <a:pPr marL="0" lvl="0" indent="0">
              <a:lnSpc>
                <a:spcPct val="100000"/>
              </a:lnSpc>
              <a:buNone/>
            </a:pPr>
            <a:r>
              <a:rPr lang="en-US" altLang="en-US" sz="2400">
                <a:latin typeface="Courier New" panose="02070309020205020404" pitchFamily="49" charset="0"/>
                <a:cs typeface="Courier New" panose="02070309020205020404" pitchFamily="49" charset="0"/>
              </a:rPr>
              <a:t>            // quay ve do khi a = 15 (bo qua lenh print)</a:t>
            </a:r>
          </a:p>
          <a:p>
            <a:pPr marL="0" lvl="0" indent="0">
              <a:lnSpc>
                <a:spcPct val="100000"/>
              </a:lnSpc>
              <a:buNone/>
            </a:pPr>
            <a:r>
              <a:rPr lang="en-US" altLang="en-US" sz="2400">
                <a:latin typeface="Courier New" panose="02070309020205020404" pitchFamily="49" charset="0"/>
                <a:cs typeface="Courier New" panose="02070309020205020404" pitchFamily="49" charset="0"/>
              </a:rPr>
              <a:t>            a = a + 1;</a:t>
            </a:r>
          </a:p>
          <a:p>
            <a:pPr marL="0" lvl="0" indent="0">
              <a:lnSpc>
                <a:spcPct val="100000"/>
              </a:lnSpc>
              <a:buNone/>
            </a:pPr>
            <a:r>
              <a:rPr lang="en-US" altLang="en-US" sz="2400">
                <a:latin typeface="Courier New" panose="02070309020205020404" pitchFamily="49" charset="0"/>
                <a:cs typeface="Courier New" panose="02070309020205020404" pitchFamily="49" charset="0"/>
              </a:rPr>
              <a:t>            </a:t>
            </a:r>
            <a:r>
              <a:rPr lang="en-US" altLang="en-US" sz="2400" b="1">
                <a:solidFill>
                  <a:srgbClr val="FF0000"/>
                </a:solidFill>
                <a:latin typeface="Courier New" panose="02070309020205020404" pitchFamily="49" charset="0"/>
                <a:cs typeface="Courier New" panose="02070309020205020404" pitchFamily="49" charset="0"/>
              </a:rPr>
              <a:t>goto</a:t>
            </a:r>
            <a:r>
              <a:rPr lang="en-US" altLang="en-US" sz="2400">
                <a:solidFill>
                  <a:srgbClr val="FF0000"/>
                </a:solidFill>
                <a:latin typeface="Courier New" panose="02070309020205020404" pitchFamily="49" charset="0"/>
                <a:cs typeface="Courier New" panose="02070309020205020404" pitchFamily="49" charset="0"/>
              </a:rPr>
              <a:t> TEST;</a:t>
            </a:r>
          </a:p>
          <a:p>
            <a:pPr marL="0" lvl="0" indent="0">
              <a:lnSpc>
                <a:spcPct val="100000"/>
              </a:lnSpc>
              <a:buNone/>
            </a:pPr>
            <a:r>
              <a:rPr lang="en-US" altLang="en-US" sz="2400">
                <a:latin typeface="Courier New" panose="02070309020205020404" pitchFamily="49" charset="0"/>
                <a:cs typeface="Courier New" panose="02070309020205020404" pitchFamily="49" charset="0"/>
              </a:rPr>
              <a:t>        }</a:t>
            </a:r>
          </a:p>
          <a:p>
            <a:pPr marL="0" lvl="0" indent="0">
              <a:lnSpc>
                <a:spcPct val="100000"/>
              </a:lnSpc>
              <a:buNone/>
            </a:pPr>
            <a:r>
              <a:rPr lang="en-US" altLang="en-US" sz="2400">
                <a:latin typeface="Courier New" panose="02070309020205020404" pitchFamily="49" charset="0"/>
                <a:cs typeface="Courier New" panose="02070309020205020404" pitchFamily="49" charset="0"/>
              </a:rPr>
              <a:t>        </a:t>
            </a:r>
            <a:r>
              <a:rPr lang="en-US" altLang="en-US" sz="2400" b="1">
                <a:latin typeface="Courier New" panose="02070309020205020404" pitchFamily="49" charset="0"/>
                <a:cs typeface="Courier New" panose="02070309020205020404" pitchFamily="49" charset="0"/>
              </a:rPr>
              <a:t>printf</a:t>
            </a:r>
            <a:r>
              <a:rPr lang="en-US" altLang="en-US" sz="2400">
                <a:latin typeface="Courier New" panose="02070309020205020404" pitchFamily="49" charset="0"/>
                <a:cs typeface="Courier New" panose="02070309020205020404" pitchFamily="49" charset="0"/>
              </a:rPr>
              <a:t>("Gia tri cua a: %d\n", a);</a:t>
            </a:r>
          </a:p>
          <a:p>
            <a:pPr marL="0" lvl="0" indent="0">
              <a:lnSpc>
                <a:spcPct val="100000"/>
              </a:lnSpc>
              <a:buNone/>
            </a:pPr>
            <a:r>
              <a:rPr lang="en-US" altLang="en-US" sz="2400">
                <a:latin typeface="Courier New" panose="02070309020205020404" pitchFamily="49" charset="0"/>
                <a:cs typeface="Courier New" panose="02070309020205020404" pitchFamily="49" charset="0"/>
              </a:rPr>
              <a:t>        a++;</a:t>
            </a:r>
          </a:p>
          <a:p>
            <a:pPr marL="0" lvl="0" indent="0">
              <a:lnSpc>
                <a:spcPct val="100000"/>
              </a:lnSpc>
              <a:buNone/>
            </a:pPr>
            <a:r>
              <a:rPr lang="en-US" altLang="en-US" sz="2400">
                <a:latin typeface="Courier New" panose="02070309020205020404" pitchFamily="49" charset="0"/>
                <a:cs typeface="Courier New" panose="02070309020205020404" pitchFamily="49" charset="0"/>
              </a:rPr>
              <a:t>    } </a:t>
            </a:r>
            <a:r>
              <a:rPr lang="en-US" altLang="en-US" sz="2400" b="1">
                <a:latin typeface="Courier New" panose="02070309020205020404" pitchFamily="49" charset="0"/>
                <a:cs typeface="Courier New" panose="02070309020205020404" pitchFamily="49" charset="0"/>
              </a:rPr>
              <a:t>while</a:t>
            </a:r>
            <a:r>
              <a:rPr lang="en-US" altLang="en-US" sz="2400">
                <a:latin typeface="Courier New" panose="02070309020205020404" pitchFamily="49" charset="0"/>
                <a:cs typeface="Courier New" panose="02070309020205020404" pitchFamily="49" charset="0"/>
              </a:rPr>
              <a:t>( a &lt; 20 </a:t>
            </a:r>
            <a:r>
              <a:rPr lang="en-US" altLang="en-US" sz="2400" smtClean="0">
                <a:latin typeface="Courier New" panose="02070309020205020404" pitchFamily="49" charset="0"/>
                <a:cs typeface="Courier New" panose="02070309020205020404" pitchFamily="49" charset="0"/>
              </a:rPr>
              <a:t>);</a:t>
            </a:r>
            <a:endParaRPr lang="en-US" altLang="en-US" sz="2400">
              <a:latin typeface="Courier New" panose="02070309020205020404" pitchFamily="49" charset="0"/>
              <a:cs typeface="Courier New" panose="02070309020205020404" pitchFamily="49" charset="0"/>
            </a:endParaRPr>
          </a:p>
          <a:p>
            <a:pPr marL="0" lvl="0" indent="0">
              <a:lnSpc>
                <a:spcPct val="100000"/>
              </a:lnSpc>
              <a:buNone/>
            </a:pPr>
            <a:r>
              <a:rPr lang="en-US" altLang="en-US" sz="2400">
                <a:latin typeface="Courier New" panose="02070309020205020404" pitchFamily="49" charset="0"/>
                <a:cs typeface="Courier New" panose="02070309020205020404" pitchFamily="49" charset="0"/>
              </a:rPr>
              <a:t>   </a:t>
            </a:r>
            <a:r>
              <a:rPr lang="en-US" altLang="en-US" sz="2400" b="1">
                <a:latin typeface="Courier New" panose="02070309020205020404" pitchFamily="49" charset="0"/>
                <a:cs typeface="Courier New" panose="02070309020205020404" pitchFamily="49" charset="0"/>
              </a:rPr>
              <a:t>return</a:t>
            </a:r>
            <a:r>
              <a:rPr lang="en-US" altLang="en-US" sz="2400">
                <a:latin typeface="Courier New" panose="02070309020205020404" pitchFamily="49" charset="0"/>
                <a:cs typeface="Courier New" panose="02070309020205020404" pitchFamily="49" charset="0"/>
              </a:rPr>
              <a:t> 0;</a:t>
            </a:r>
          </a:p>
          <a:p>
            <a:pPr marL="0" lvl="0" indent="0">
              <a:lnSpc>
                <a:spcPct val="100000"/>
              </a:lnSpc>
              <a:buNone/>
            </a:pPr>
            <a:r>
              <a:rPr lang="en-US" altLang="en-US" sz="2400">
                <a:latin typeface="Courier New" panose="02070309020205020404" pitchFamily="49" charset="0"/>
                <a:cs typeface="Courier New" panose="02070309020205020404" pitchFamily="49" charset="0"/>
              </a:rPr>
              <a:t>}</a:t>
            </a:r>
          </a:p>
          <a:p>
            <a:pPr marL="0" indent="0">
              <a:lnSpc>
                <a:spcPct val="100000"/>
              </a:lnSpc>
              <a:buNone/>
            </a:pPr>
            <a:endParaRPr lang="en-US" sz="240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189</a:t>
            </a:fld>
            <a:endParaRPr lang="en-US" dirty="0"/>
          </a:p>
        </p:txBody>
      </p:sp>
    </p:spTree>
    <p:extLst>
      <p:ext uri="{BB962C8B-B14F-4D97-AF65-F5344CB8AC3E}">
        <p14:creationId xmlns:p14="http://schemas.microsoft.com/office/powerpoint/2010/main" val="1943868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Quy Trình Giải Bài Toán </a:t>
            </a:r>
            <a:r>
              <a:rPr lang="en-US" smtClean="0"/>
              <a:t>(5/9)</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19</a:t>
            </a:fld>
            <a:endParaRPr lang="en-US" dirty="0"/>
          </a:p>
        </p:txBody>
      </p:sp>
      <p:sp>
        <p:nvSpPr>
          <p:cNvPr id="5" name="Content Placeholder 2"/>
          <p:cNvSpPr txBox="1">
            <a:spLocks/>
          </p:cNvSpPr>
          <p:nvPr/>
        </p:nvSpPr>
        <p:spPr bwMode="auto">
          <a:xfrm>
            <a:off x="4724400" y="1447801"/>
            <a:ext cx="7162800" cy="502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just" rtl="0" eaLnBrk="0" fontAlgn="base" hangingPunct="0">
              <a:lnSpc>
                <a:spcPct val="140000"/>
              </a:lnSpc>
              <a:spcBef>
                <a:spcPts val="0"/>
              </a:spcBef>
              <a:spcAft>
                <a:spcPct val="0"/>
              </a:spcAft>
              <a:buChar char="•"/>
              <a:defRPr sz="3000">
                <a:solidFill>
                  <a:schemeClr val="tx1"/>
                </a:solidFill>
                <a:latin typeface="+mj-lt"/>
                <a:ea typeface="Tahoma" panose="020B0604030504040204" pitchFamily="34" charset="0"/>
                <a:cs typeface="Tahoma" panose="020B0604030504040204" pitchFamily="34" charset="0"/>
              </a:defRPr>
            </a:lvl1pPr>
            <a:lvl2pPr marL="742969" indent="-285757" algn="just" rtl="0" eaLnBrk="0" fontAlgn="base" hangingPunct="0">
              <a:lnSpc>
                <a:spcPct val="140000"/>
              </a:lnSpc>
              <a:spcBef>
                <a:spcPts val="0"/>
              </a:spcBef>
              <a:spcAft>
                <a:spcPct val="0"/>
              </a:spcAft>
              <a:buChar char="–"/>
              <a:defRPr sz="2400">
                <a:solidFill>
                  <a:schemeClr val="tx1"/>
                </a:solidFill>
                <a:latin typeface="+mj-lt"/>
                <a:ea typeface="Tahoma" panose="020B0604030504040204" pitchFamily="34" charset="0"/>
                <a:cs typeface="Tahoma" panose="020B0604030504040204" pitchFamily="34" charset="0"/>
              </a:defRPr>
            </a:lvl2pPr>
            <a:lvl3pPr marL="1143028" indent="-228606" algn="just" rtl="0" eaLnBrk="0" fontAlgn="base" hangingPunct="0">
              <a:lnSpc>
                <a:spcPct val="140000"/>
              </a:lnSpc>
              <a:spcBef>
                <a:spcPts val="0"/>
              </a:spcBef>
              <a:spcAft>
                <a:spcPct val="0"/>
              </a:spcAft>
              <a:buChar char="•"/>
              <a:defRPr sz="2000">
                <a:solidFill>
                  <a:schemeClr val="tx1"/>
                </a:solidFill>
                <a:latin typeface="+mj-lt"/>
                <a:ea typeface="Tahoma" panose="020B0604030504040204" pitchFamily="34" charset="0"/>
                <a:cs typeface="Tahoma" panose="020B0604030504040204" pitchFamily="34" charset="0"/>
              </a:defRPr>
            </a:lvl3pPr>
            <a:lvl4pPr marL="1600240"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4pPr>
            <a:lvl5pPr marL="2057452"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5pPr>
            <a:lvl6pPr marL="2514663" indent="-228606" algn="l" rtl="0" fontAlgn="base">
              <a:spcBef>
                <a:spcPct val="20000"/>
              </a:spcBef>
              <a:spcAft>
                <a:spcPct val="0"/>
              </a:spcAft>
              <a:buChar char="»"/>
              <a:defRPr sz="2000">
                <a:solidFill>
                  <a:schemeClr val="tx1"/>
                </a:solidFill>
                <a:latin typeface="+mn-lt"/>
              </a:defRPr>
            </a:lvl6pPr>
            <a:lvl7pPr marL="2971874" indent="-228606" algn="l" rtl="0" fontAlgn="base">
              <a:spcBef>
                <a:spcPct val="20000"/>
              </a:spcBef>
              <a:spcAft>
                <a:spcPct val="0"/>
              </a:spcAft>
              <a:buChar char="»"/>
              <a:defRPr sz="2000">
                <a:solidFill>
                  <a:schemeClr val="tx1"/>
                </a:solidFill>
                <a:latin typeface="+mn-lt"/>
              </a:defRPr>
            </a:lvl7pPr>
            <a:lvl8pPr marL="3429086" indent="-228606" algn="l" rtl="0" fontAlgn="base">
              <a:spcBef>
                <a:spcPct val="20000"/>
              </a:spcBef>
              <a:spcAft>
                <a:spcPct val="0"/>
              </a:spcAft>
              <a:buChar char="»"/>
              <a:defRPr sz="2000">
                <a:solidFill>
                  <a:schemeClr val="tx1"/>
                </a:solidFill>
                <a:latin typeface="+mn-lt"/>
              </a:defRPr>
            </a:lvl8pPr>
            <a:lvl9pPr marL="3886297" indent="-228606" algn="l" rtl="0" fontAlgn="base">
              <a:spcBef>
                <a:spcPct val="20000"/>
              </a:spcBef>
              <a:spcAft>
                <a:spcPct val="0"/>
              </a:spcAft>
              <a:buChar char="»"/>
              <a:defRPr sz="2000">
                <a:solidFill>
                  <a:schemeClr val="tx1"/>
                </a:solidFill>
                <a:latin typeface="+mn-lt"/>
              </a:defRPr>
            </a:lvl9pPr>
          </a:lstStyle>
          <a:p>
            <a:r>
              <a:rPr lang="en-US" sz="2800" kern="0" smtClean="0">
                <a:hlinkClick r:id="rId2"/>
              </a:rPr>
              <a:t>https://www.youtube.com/watch?v=oRkNaF0QvnI&amp;ab_channel=BBCIdeas</a:t>
            </a:r>
            <a:endParaRPr lang="en-US" sz="2800" kern="0" smtClean="0"/>
          </a:p>
          <a:p>
            <a:endParaRPr lang="en-US" sz="2800" kern="0" smtClean="0"/>
          </a:p>
          <a:p>
            <a:endParaRPr lang="en-US" sz="2800" kern="0" smtClean="0"/>
          </a:p>
          <a:p>
            <a:endParaRPr lang="en-US" sz="2800" kern="0" smtClean="0"/>
          </a:p>
          <a:p>
            <a:r>
              <a:rPr lang="en-US" sz="2800" kern="0" smtClean="0">
                <a:hlinkClick r:id="rId3"/>
              </a:rPr>
              <a:t>https://www.youtube.com/watch?v=kM9ASKAni_s&amp;ab_channel=GCFLearnFree.org</a:t>
            </a:r>
            <a:endParaRPr lang="en-US" sz="2800" kern="0" smtClean="0"/>
          </a:p>
          <a:p>
            <a:endParaRPr lang="en-US" sz="2800" kern="0" smtClean="0"/>
          </a:p>
          <a:p>
            <a:endParaRPr lang="en-US" sz="2800" kern="0" smtClean="0"/>
          </a:p>
          <a:p>
            <a:endParaRPr lang="en-US" sz="2800" kern="0" smtClean="0"/>
          </a:p>
          <a:p>
            <a:endParaRPr lang="en-US" kern="0" dirty="0"/>
          </a:p>
        </p:txBody>
      </p:sp>
      <p:pic>
        <p:nvPicPr>
          <p:cNvPr id="6" name="Picture 5"/>
          <p:cNvPicPr>
            <a:picLocks noChangeAspect="1"/>
          </p:cNvPicPr>
          <p:nvPr/>
        </p:nvPicPr>
        <p:blipFill>
          <a:blip r:embed="rId4"/>
          <a:stretch>
            <a:fillRect/>
          </a:stretch>
        </p:blipFill>
        <p:spPr>
          <a:xfrm>
            <a:off x="990600" y="1147254"/>
            <a:ext cx="3657600" cy="2357946"/>
          </a:xfrm>
          <a:prstGeom prst="rect">
            <a:avLst/>
          </a:prstGeom>
        </p:spPr>
      </p:pic>
      <p:pic>
        <p:nvPicPr>
          <p:cNvPr id="7" name="Picture 6"/>
          <p:cNvPicPr>
            <a:picLocks noChangeAspect="1"/>
          </p:cNvPicPr>
          <p:nvPr/>
        </p:nvPicPr>
        <p:blipFill rotWithShape="1">
          <a:blip r:embed="rId5"/>
          <a:srcRect r="2084"/>
          <a:stretch/>
        </p:blipFill>
        <p:spPr>
          <a:xfrm>
            <a:off x="990600" y="3951116"/>
            <a:ext cx="3657600" cy="2297284"/>
          </a:xfrm>
          <a:prstGeom prst="rect">
            <a:avLst/>
          </a:prstGeom>
        </p:spPr>
      </p:pic>
      <p:sp>
        <p:nvSpPr>
          <p:cNvPr id="3" name="Rectangle 2"/>
          <p:cNvSpPr/>
          <p:nvPr/>
        </p:nvSpPr>
        <p:spPr>
          <a:xfrm>
            <a:off x="6096000" y="3212812"/>
            <a:ext cx="3818674" cy="584775"/>
          </a:xfrm>
          <a:prstGeom prst="rect">
            <a:avLst/>
          </a:prstGeom>
          <a:solidFill>
            <a:srgbClr val="7030A0"/>
          </a:solidFill>
        </p:spPr>
        <p:style>
          <a:lnRef idx="2">
            <a:schemeClr val="accent2"/>
          </a:lnRef>
          <a:fillRef idx="1">
            <a:schemeClr val="lt1"/>
          </a:fillRef>
          <a:effectRef idx="0">
            <a:schemeClr val="accent2"/>
          </a:effectRef>
          <a:fontRef idx="minor">
            <a:schemeClr val="dk1"/>
          </a:fontRef>
        </p:style>
        <p:txBody>
          <a:bodyPr wrap="none">
            <a:spAutoFit/>
          </a:bodyPr>
          <a:lstStyle/>
          <a:p>
            <a:r>
              <a:rPr lang="en-US" sz="3200" b="1" smtClean="0">
                <a:solidFill>
                  <a:schemeClr val="bg1"/>
                </a:solidFill>
                <a:latin typeface="+mj-lt"/>
              </a:rPr>
              <a:t>Nguồn gốc giải thuật</a:t>
            </a:r>
            <a:endParaRPr lang="en-US" sz="3200" b="1">
              <a:solidFill>
                <a:schemeClr val="bg1"/>
              </a:solidFill>
              <a:latin typeface="+mj-lt"/>
            </a:endParaRPr>
          </a:p>
        </p:txBody>
      </p:sp>
    </p:spTree>
    <p:extLst>
      <p:ext uri="{BB962C8B-B14F-4D97-AF65-F5344CB8AC3E}">
        <p14:creationId xmlns:p14="http://schemas.microsoft.com/office/powerpoint/2010/main" val="332934967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190</a:t>
            </a:fld>
            <a:endParaRPr lang="en-US" dirty="0"/>
          </a:p>
        </p:txBody>
      </p:sp>
      <p:pic>
        <p:nvPicPr>
          <p:cNvPr id="5" name="Picture 2" descr="The Girl Thinks, the Woman Works at the Computer, Question Marks. Concept  Illustration about the Complexities of Stock Vector - Illustration of desk,  education: 193265100"/>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5797" r="8244" b="5797"/>
          <a:stretch/>
        </p:blipFill>
        <p:spPr bwMode="auto">
          <a:xfrm>
            <a:off x="3213756" y="1143000"/>
            <a:ext cx="5764488"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579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THÔNG TIN </a:t>
            </a:r>
            <a:r>
              <a:rPr lang="vi-VN" noProof="1"/>
              <a:t>GIẢNG VIÊN</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latin typeface="+mj-lt"/>
              </a:rPr>
              <a:pPr>
                <a:defRPr/>
              </a:pPr>
              <a:t>2</a:t>
            </a:fld>
            <a:endParaRPr lang="en-US" dirty="0">
              <a:latin typeface="+mj-lt"/>
            </a:endParaRPr>
          </a:p>
        </p:txBody>
      </p:sp>
      <p:sp>
        <p:nvSpPr>
          <p:cNvPr id="8" name="Content Placeholder 2">
            <a:extLst>
              <a:ext uri="{FF2B5EF4-FFF2-40B4-BE49-F238E27FC236}">
                <a16:creationId xmlns:a16="http://schemas.microsoft.com/office/drawing/2014/main" id="{4AEB72EE-EAC2-4DCF-98C7-C0443F4D57D6}"/>
              </a:ext>
            </a:extLst>
          </p:cNvPr>
          <p:cNvSpPr txBox="1">
            <a:spLocks/>
          </p:cNvSpPr>
          <p:nvPr/>
        </p:nvSpPr>
        <p:spPr bwMode="auto">
          <a:xfrm>
            <a:off x="3673844" y="1371600"/>
            <a:ext cx="836575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l" rtl="0" eaLnBrk="0" fontAlgn="base" hangingPunct="0">
              <a:lnSpc>
                <a:spcPct val="140000"/>
              </a:lnSpc>
              <a:spcBef>
                <a:spcPts val="0"/>
              </a:spcBef>
              <a:spcAft>
                <a:spcPct val="0"/>
              </a:spcAft>
              <a:buChar char="•"/>
              <a:defRPr sz="3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69" indent="-285757" algn="l" rtl="0" eaLnBrk="0" fontAlgn="base" hangingPunct="0">
              <a:lnSpc>
                <a:spcPct val="140000"/>
              </a:lnSpc>
              <a:spcBef>
                <a:spcPts val="0"/>
              </a:spcBef>
              <a:spcAft>
                <a:spcPct val="0"/>
              </a:spcAft>
              <a:buChar char="–"/>
              <a:defRPr sz="24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28" indent="-228606" algn="l" rtl="0" eaLnBrk="0" fontAlgn="base" hangingPunct="0">
              <a:lnSpc>
                <a:spcPct val="140000"/>
              </a:lnSpc>
              <a:spcBef>
                <a:spcPts val="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40" indent="-228606" algn="l" rtl="0" eaLnBrk="0" fontAlgn="base" hangingPunct="0">
              <a:lnSpc>
                <a:spcPct val="140000"/>
              </a:lnSpc>
              <a:spcBef>
                <a:spcPts val="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52" indent="-228606" algn="l" rtl="0" eaLnBrk="0" fontAlgn="base" hangingPunct="0">
              <a:lnSpc>
                <a:spcPct val="140000"/>
              </a:lnSpc>
              <a:spcBef>
                <a:spcPts val="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63" indent="-228606" algn="l" rtl="0" fontAlgn="base">
              <a:spcBef>
                <a:spcPct val="20000"/>
              </a:spcBef>
              <a:spcAft>
                <a:spcPct val="0"/>
              </a:spcAft>
              <a:buChar char="»"/>
              <a:defRPr sz="2000">
                <a:solidFill>
                  <a:schemeClr val="tx1"/>
                </a:solidFill>
                <a:latin typeface="+mn-lt"/>
              </a:defRPr>
            </a:lvl6pPr>
            <a:lvl7pPr marL="2971874" indent="-228606" algn="l" rtl="0" fontAlgn="base">
              <a:spcBef>
                <a:spcPct val="20000"/>
              </a:spcBef>
              <a:spcAft>
                <a:spcPct val="0"/>
              </a:spcAft>
              <a:buChar char="»"/>
              <a:defRPr sz="2000">
                <a:solidFill>
                  <a:schemeClr val="tx1"/>
                </a:solidFill>
                <a:latin typeface="+mn-lt"/>
              </a:defRPr>
            </a:lvl7pPr>
            <a:lvl8pPr marL="3429086" indent="-228606" algn="l" rtl="0" fontAlgn="base">
              <a:spcBef>
                <a:spcPct val="20000"/>
              </a:spcBef>
              <a:spcAft>
                <a:spcPct val="0"/>
              </a:spcAft>
              <a:buChar char="»"/>
              <a:defRPr sz="2000">
                <a:solidFill>
                  <a:schemeClr val="tx1"/>
                </a:solidFill>
                <a:latin typeface="+mn-lt"/>
              </a:defRPr>
            </a:lvl8pPr>
            <a:lvl9pPr marL="3886297" indent="-228606" algn="l" rtl="0" fontAlgn="base">
              <a:spcBef>
                <a:spcPct val="20000"/>
              </a:spcBef>
              <a:spcAft>
                <a:spcPct val="0"/>
              </a:spcAft>
              <a:buChar char="»"/>
              <a:defRPr sz="2000">
                <a:solidFill>
                  <a:schemeClr val="tx1"/>
                </a:solidFill>
                <a:latin typeface="+mn-lt"/>
              </a:defRPr>
            </a:lvl9pPr>
          </a:lstStyle>
          <a:p>
            <a:r>
              <a:rPr lang="en-US" sz="2800" kern="0" noProof="1" smtClean="0">
                <a:latin typeface="+mj-lt"/>
              </a:rPr>
              <a:t>Thông tin Giảng viên</a:t>
            </a:r>
          </a:p>
          <a:p>
            <a:pPr lvl="1"/>
            <a:r>
              <a:rPr lang="vi-VN" sz="2000" kern="0" noProof="1" smtClean="0">
                <a:latin typeface="+mj-lt"/>
              </a:rPr>
              <a:t>Tiến sĩ ngành Hệ thống Thông tin và Truyền thông, Hàn Quốc</a:t>
            </a:r>
            <a:r>
              <a:rPr lang="en-US" sz="2000" kern="0" noProof="1" smtClean="0">
                <a:latin typeface="+mj-lt"/>
              </a:rPr>
              <a:t>.</a:t>
            </a:r>
            <a:endParaRPr lang="vi-VN" sz="2000" kern="0" noProof="1" smtClean="0">
              <a:latin typeface="+mj-lt"/>
            </a:endParaRPr>
          </a:p>
          <a:p>
            <a:pPr lvl="1"/>
            <a:r>
              <a:rPr lang="vi-VN" sz="2000" kern="0" noProof="1" smtClean="0">
                <a:latin typeface="+mj-lt"/>
              </a:rPr>
              <a:t>Thạc sĩ ngành Kỹ thuật Quản trị Công nghiệp, Hàn Quốc</a:t>
            </a:r>
            <a:r>
              <a:rPr lang="en-US" sz="2000" kern="0" noProof="1" smtClean="0">
                <a:latin typeface="+mj-lt"/>
              </a:rPr>
              <a:t>.</a:t>
            </a:r>
            <a:endParaRPr lang="vi-VN" sz="2000" kern="0" noProof="1" smtClean="0">
              <a:latin typeface="+mj-lt"/>
            </a:endParaRPr>
          </a:p>
          <a:p>
            <a:pPr lvl="1"/>
            <a:r>
              <a:rPr lang="vi-VN" sz="2000" kern="0" noProof="1" smtClean="0">
                <a:latin typeface="+mj-lt"/>
              </a:rPr>
              <a:t>Cử nhân ngành Hệ thống Thông tin Quản lý, Đại học Kinh tế Huế</a:t>
            </a:r>
            <a:endParaRPr lang="en-US" sz="2000" kern="0" noProof="1" smtClean="0">
              <a:latin typeface="+mj-lt"/>
            </a:endParaRPr>
          </a:p>
          <a:p>
            <a:r>
              <a:rPr lang="en-US" sz="2800" kern="0" noProof="1" smtClean="0">
                <a:latin typeface="+mj-lt"/>
              </a:rPr>
              <a:t>Hướng nghiên cứu:</a:t>
            </a:r>
          </a:p>
          <a:p>
            <a:pPr lvl="1"/>
            <a:r>
              <a:rPr lang="en-US" sz="2000" kern="0" noProof="1" smtClean="0">
                <a:latin typeface="+mj-lt"/>
              </a:rPr>
              <a:t>Quản trị quy trình nghiệp vụ (Business Process Management).</a:t>
            </a:r>
          </a:p>
          <a:p>
            <a:pPr lvl="1"/>
            <a:r>
              <a:rPr lang="en-US" sz="2000" kern="0" noProof="1" smtClean="0">
                <a:latin typeface="+mj-lt"/>
              </a:rPr>
              <a:t>Chuyển đổi số.</a:t>
            </a:r>
          </a:p>
          <a:p>
            <a:pPr lvl="1"/>
            <a:r>
              <a:rPr lang="en-US" sz="2000" kern="0" noProof="1" smtClean="0">
                <a:latin typeface="+mj-lt"/>
              </a:rPr>
              <a:t>FinTech, RegTech, AI</a:t>
            </a:r>
          </a:p>
          <a:p>
            <a:pPr lvl="1"/>
            <a:r>
              <a:rPr lang="en-US" sz="2000" kern="0" noProof="1" smtClean="0">
                <a:latin typeface="+mj-lt"/>
              </a:rPr>
              <a:t>Tiền điện tử, hợp đồng thông minh, và Blockchain.</a:t>
            </a:r>
          </a:p>
          <a:p>
            <a:pPr lvl="1"/>
            <a:r>
              <a:rPr lang="en-US" sz="2000" kern="0" noProof="1" smtClean="0">
                <a:latin typeface="+mj-lt"/>
              </a:rPr>
              <a:t>Khai phá quy trình nghiệp vụ (Process Mining)</a:t>
            </a:r>
            <a:endParaRPr lang="vi-VN" sz="2000" kern="0" noProof="1" smtClean="0">
              <a:latin typeface="+mj-lt"/>
            </a:endParaRPr>
          </a:p>
          <a:p>
            <a:endParaRPr lang="en-US" kern="0" dirty="0">
              <a:latin typeface="+mj-lt"/>
            </a:endParaRPr>
          </a:p>
        </p:txBody>
      </p:sp>
      <p:pic>
        <p:nvPicPr>
          <p:cNvPr id="9" name="Picture 8">
            <a:extLst>
              <a:ext uri="{FF2B5EF4-FFF2-40B4-BE49-F238E27FC236}">
                <a16:creationId xmlns:a16="http://schemas.microsoft.com/office/drawing/2014/main" id="{8C81D22C-C9DC-4AAF-9BA6-1D0FA5395B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541795"/>
            <a:ext cx="3216644" cy="4020805"/>
          </a:xfrm>
          <a:prstGeom prst="rect">
            <a:avLst/>
          </a:prstGeom>
        </p:spPr>
      </p:pic>
      <p:sp>
        <p:nvSpPr>
          <p:cNvPr id="10" name="TextBox 9">
            <a:extLst>
              <a:ext uri="{FF2B5EF4-FFF2-40B4-BE49-F238E27FC236}">
                <a16:creationId xmlns:a16="http://schemas.microsoft.com/office/drawing/2014/main" id="{4C319E1A-708E-4C65-94B7-A21EEA29A67C}"/>
              </a:ext>
            </a:extLst>
          </p:cNvPr>
          <p:cNvSpPr txBox="1"/>
          <p:nvPr/>
        </p:nvSpPr>
        <p:spPr>
          <a:xfrm>
            <a:off x="381000" y="5768409"/>
            <a:ext cx="3140443" cy="646331"/>
          </a:xfrm>
          <a:prstGeom prst="rect">
            <a:avLst/>
          </a:prstGeom>
          <a:noFill/>
        </p:spPr>
        <p:txBody>
          <a:bodyPr wrap="square">
            <a:spAutoFit/>
          </a:bodyPr>
          <a:lstStyle/>
          <a:p>
            <a:pPr algn="ctr"/>
            <a:r>
              <a:rPr lang="vi-VN" sz="2000" b="1" noProof="1">
                <a:latin typeface="+mj-lt"/>
                <a:ea typeface="Tahoma" panose="020B0604030504040204" pitchFamily="34" charset="0"/>
                <a:cs typeface="Tahoma" panose="020B0604030504040204" pitchFamily="34" charset="0"/>
              </a:rPr>
              <a:t>TS. Hà Ngọc </a:t>
            </a:r>
            <a:r>
              <a:rPr lang="vi-VN" sz="2000" b="1" noProof="1" smtClean="0">
                <a:latin typeface="+mj-lt"/>
                <a:ea typeface="Tahoma" panose="020B0604030504040204" pitchFamily="34" charset="0"/>
                <a:cs typeface="Tahoma" panose="020B0604030504040204" pitchFamily="34" charset="0"/>
              </a:rPr>
              <a:t>Long</a:t>
            </a:r>
            <a:endParaRPr lang="en-US" sz="2000" b="1" noProof="1" smtClean="0">
              <a:latin typeface="+mj-lt"/>
              <a:ea typeface="Tahoma" panose="020B0604030504040204" pitchFamily="34" charset="0"/>
              <a:cs typeface="Tahoma" panose="020B0604030504040204" pitchFamily="34" charset="0"/>
            </a:endParaRPr>
          </a:p>
          <a:p>
            <a:pPr algn="ctr"/>
            <a:r>
              <a:rPr lang="en-US" sz="1600" noProof="1" smtClean="0">
                <a:latin typeface="+mj-lt"/>
                <a:ea typeface="Tahoma" panose="020B0604030504040204" pitchFamily="34" charset="0"/>
                <a:cs typeface="Tahoma" panose="020B0604030504040204" pitchFamily="34" charset="0"/>
              </a:rPr>
              <a:t>Email: hnlong@hueuni.edu.vn</a:t>
            </a:r>
            <a:endParaRPr lang="vi-VN" sz="2800" noProof="1">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286026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Quy Trình Giải Bài Toán </a:t>
            </a:r>
            <a:r>
              <a:rPr lang="en-US" smtClean="0"/>
              <a:t>(6/9) – Ví dụ</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20</a:t>
            </a:fld>
            <a:endParaRPr lang="en-US" dirty="0"/>
          </a:p>
        </p:txBody>
      </p:sp>
      <p:pic>
        <p:nvPicPr>
          <p:cNvPr id="5" name="Picture 4"/>
          <p:cNvPicPr>
            <a:picLocks noChangeAspect="1"/>
          </p:cNvPicPr>
          <p:nvPr/>
        </p:nvPicPr>
        <p:blipFill rotWithShape="1">
          <a:blip r:embed="rId2"/>
          <a:srcRect t="2915"/>
          <a:stretch/>
        </p:blipFill>
        <p:spPr>
          <a:xfrm>
            <a:off x="8182491" y="4724399"/>
            <a:ext cx="2789744" cy="622299"/>
          </a:xfrm>
          <a:prstGeom prst="rect">
            <a:avLst/>
          </a:prstGeom>
        </p:spPr>
      </p:pic>
      <p:sp>
        <p:nvSpPr>
          <p:cNvPr id="6" name="Content Placeholder 2"/>
          <p:cNvSpPr txBox="1">
            <a:spLocks/>
          </p:cNvSpPr>
          <p:nvPr/>
        </p:nvSpPr>
        <p:spPr bwMode="auto">
          <a:xfrm>
            <a:off x="304800" y="1143000"/>
            <a:ext cx="4119563" cy="525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just" rtl="0" eaLnBrk="0" fontAlgn="base" hangingPunct="0">
              <a:lnSpc>
                <a:spcPct val="140000"/>
              </a:lnSpc>
              <a:spcBef>
                <a:spcPts val="0"/>
              </a:spcBef>
              <a:spcAft>
                <a:spcPct val="0"/>
              </a:spcAft>
              <a:buChar char="•"/>
              <a:defRPr sz="3000">
                <a:solidFill>
                  <a:schemeClr val="tx1"/>
                </a:solidFill>
                <a:latin typeface="+mj-lt"/>
                <a:ea typeface="Tahoma" panose="020B0604030504040204" pitchFamily="34" charset="0"/>
                <a:cs typeface="Tahoma" panose="020B0604030504040204" pitchFamily="34" charset="0"/>
              </a:defRPr>
            </a:lvl1pPr>
            <a:lvl2pPr marL="742969" indent="-285757" algn="just" rtl="0" eaLnBrk="0" fontAlgn="base" hangingPunct="0">
              <a:lnSpc>
                <a:spcPct val="140000"/>
              </a:lnSpc>
              <a:spcBef>
                <a:spcPts val="0"/>
              </a:spcBef>
              <a:spcAft>
                <a:spcPct val="0"/>
              </a:spcAft>
              <a:buChar char="–"/>
              <a:defRPr sz="2400">
                <a:solidFill>
                  <a:schemeClr val="tx1"/>
                </a:solidFill>
                <a:latin typeface="+mj-lt"/>
                <a:ea typeface="Tahoma" panose="020B0604030504040204" pitchFamily="34" charset="0"/>
                <a:cs typeface="Tahoma" panose="020B0604030504040204" pitchFamily="34" charset="0"/>
              </a:defRPr>
            </a:lvl2pPr>
            <a:lvl3pPr marL="1143028" indent="-228606" algn="just" rtl="0" eaLnBrk="0" fontAlgn="base" hangingPunct="0">
              <a:lnSpc>
                <a:spcPct val="140000"/>
              </a:lnSpc>
              <a:spcBef>
                <a:spcPts val="0"/>
              </a:spcBef>
              <a:spcAft>
                <a:spcPct val="0"/>
              </a:spcAft>
              <a:buChar char="•"/>
              <a:defRPr sz="2000">
                <a:solidFill>
                  <a:schemeClr val="tx1"/>
                </a:solidFill>
                <a:latin typeface="+mj-lt"/>
                <a:ea typeface="Tahoma" panose="020B0604030504040204" pitchFamily="34" charset="0"/>
                <a:cs typeface="Tahoma" panose="020B0604030504040204" pitchFamily="34" charset="0"/>
              </a:defRPr>
            </a:lvl3pPr>
            <a:lvl4pPr marL="1600240"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4pPr>
            <a:lvl5pPr marL="2057452"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5pPr>
            <a:lvl6pPr marL="2514663" indent="-228606" algn="l" rtl="0" fontAlgn="base">
              <a:spcBef>
                <a:spcPct val="20000"/>
              </a:spcBef>
              <a:spcAft>
                <a:spcPct val="0"/>
              </a:spcAft>
              <a:buChar char="»"/>
              <a:defRPr sz="2000">
                <a:solidFill>
                  <a:schemeClr val="tx1"/>
                </a:solidFill>
                <a:latin typeface="+mn-lt"/>
              </a:defRPr>
            </a:lvl6pPr>
            <a:lvl7pPr marL="2971874" indent="-228606" algn="l" rtl="0" fontAlgn="base">
              <a:spcBef>
                <a:spcPct val="20000"/>
              </a:spcBef>
              <a:spcAft>
                <a:spcPct val="0"/>
              </a:spcAft>
              <a:buChar char="»"/>
              <a:defRPr sz="2000">
                <a:solidFill>
                  <a:schemeClr val="tx1"/>
                </a:solidFill>
                <a:latin typeface="+mn-lt"/>
              </a:defRPr>
            </a:lvl7pPr>
            <a:lvl8pPr marL="3429086" indent="-228606" algn="l" rtl="0" fontAlgn="base">
              <a:spcBef>
                <a:spcPct val="20000"/>
              </a:spcBef>
              <a:spcAft>
                <a:spcPct val="0"/>
              </a:spcAft>
              <a:buChar char="»"/>
              <a:defRPr sz="2000">
                <a:solidFill>
                  <a:schemeClr val="tx1"/>
                </a:solidFill>
                <a:latin typeface="+mn-lt"/>
              </a:defRPr>
            </a:lvl8pPr>
            <a:lvl9pPr marL="3886297" indent="-228606" algn="l" rtl="0" fontAlgn="base">
              <a:spcBef>
                <a:spcPct val="20000"/>
              </a:spcBef>
              <a:spcAft>
                <a:spcPct val="0"/>
              </a:spcAft>
              <a:buChar char="»"/>
              <a:defRPr sz="2000">
                <a:solidFill>
                  <a:schemeClr val="tx1"/>
                </a:solidFill>
                <a:latin typeface="+mn-lt"/>
              </a:defRPr>
            </a:lvl9pPr>
          </a:lstStyle>
          <a:p>
            <a:r>
              <a:rPr lang="vi-VN" b="1" kern="0" smtClean="0"/>
              <a:t>Ví dụ : </a:t>
            </a:r>
            <a:endParaRPr lang="en-US" b="1" kern="0" smtClean="0"/>
          </a:p>
          <a:p>
            <a:pPr marL="0" indent="0">
              <a:buFontTx/>
              <a:buNone/>
            </a:pPr>
            <a:r>
              <a:rPr lang="vi-VN" kern="0" smtClean="0"/>
              <a:t>Giải PT: ax</a:t>
            </a:r>
            <a:r>
              <a:rPr lang="vi-VN" kern="0" baseline="30000" smtClean="0"/>
              <a:t>2</a:t>
            </a:r>
            <a:r>
              <a:rPr lang="vi-VN" kern="0" smtClean="0"/>
              <a:t> + bx + c</a:t>
            </a:r>
            <a:r>
              <a:rPr lang="en-US" kern="0" smtClean="0"/>
              <a:t> </a:t>
            </a:r>
            <a:r>
              <a:rPr lang="vi-VN" kern="0" smtClean="0"/>
              <a:t>= 0</a:t>
            </a:r>
            <a:endParaRPr lang="en-US" kern="0" smtClean="0"/>
          </a:p>
          <a:p>
            <a:pPr marL="0" indent="0">
              <a:buFontTx/>
              <a:buNone/>
            </a:pPr>
            <a:r>
              <a:rPr lang="en-US" kern="0" smtClean="0"/>
              <a:t>M</a:t>
            </a:r>
            <a:r>
              <a:rPr lang="vi-VN" kern="0" smtClean="0"/>
              <a:t>ô tả bằng sơ đồ khối</a:t>
            </a:r>
            <a:endParaRPr lang="en-US" kern="0" dirty="0"/>
          </a:p>
        </p:txBody>
      </p:sp>
      <p:sp>
        <p:nvSpPr>
          <p:cNvPr id="7" name="AutoShape 4"/>
          <p:cNvSpPr>
            <a:spLocks noChangeArrowheads="1"/>
          </p:cNvSpPr>
          <p:nvPr/>
        </p:nvSpPr>
        <p:spPr bwMode="auto">
          <a:xfrm>
            <a:off x="6100762" y="2492375"/>
            <a:ext cx="2209800" cy="474663"/>
          </a:xfrm>
          <a:prstGeom prst="flowChartDecision">
            <a:avLst/>
          </a:prstGeom>
          <a:solidFill>
            <a:schemeClr val="accent1"/>
          </a:solidFill>
          <a:ln w="9525">
            <a:solidFill>
              <a:schemeClr val="tx1"/>
            </a:solidFill>
            <a:miter lim="800000"/>
            <a:headEnd/>
            <a:tailEnd/>
          </a:ln>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b="0">
                <a:latin typeface="Arial Unicode MS" panose="020B0604020202020204" pitchFamily="34" charset="-128"/>
              </a:rPr>
              <a:t>a = 0</a:t>
            </a:r>
          </a:p>
        </p:txBody>
      </p:sp>
      <p:sp>
        <p:nvSpPr>
          <p:cNvPr id="8" name="Line 7"/>
          <p:cNvSpPr>
            <a:spLocks noChangeShapeType="1"/>
          </p:cNvSpPr>
          <p:nvPr/>
        </p:nvSpPr>
        <p:spPr bwMode="auto">
          <a:xfrm>
            <a:off x="7243762" y="1366838"/>
            <a:ext cx="0" cy="381000"/>
          </a:xfrm>
          <a:prstGeom prst="line">
            <a:avLst/>
          </a:prstGeom>
          <a:noFill/>
          <a:ln w="127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 name="Text Box 9"/>
          <p:cNvSpPr txBox="1">
            <a:spLocks noChangeArrowheads="1"/>
          </p:cNvSpPr>
          <p:nvPr/>
        </p:nvSpPr>
        <p:spPr bwMode="auto">
          <a:xfrm>
            <a:off x="10672762" y="3195638"/>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eaLnBrk="1" hangingPunct="1">
              <a:spcBef>
                <a:spcPct val="50000"/>
              </a:spcBef>
            </a:pPr>
            <a:r>
              <a:rPr lang="en-US" altLang="en-US" b="0" i="1">
                <a:latin typeface="Arial Unicode MS" panose="020B0604020202020204" pitchFamily="34" charset="-128"/>
              </a:rPr>
              <a:t>True</a:t>
            </a:r>
          </a:p>
        </p:txBody>
      </p:sp>
      <p:sp>
        <p:nvSpPr>
          <p:cNvPr id="10" name="Oval 13"/>
          <p:cNvSpPr>
            <a:spLocks noChangeArrowheads="1"/>
          </p:cNvSpPr>
          <p:nvPr/>
        </p:nvSpPr>
        <p:spPr bwMode="auto">
          <a:xfrm>
            <a:off x="6557962" y="909638"/>
            <a:ext cx="1295400" cy="457200"/>
          </a:xfrm>
          <a:prstGeom prst="ellipse">
            <a:avLst/>
          </a:prstGeom>
          <a:solidFill>
            <a:schemeClr val="accent1"/>
          </a:solidFill>
          <a:ln w="9525">
            <a:solidFill>
              <a:schemeClr val="tx1"/>
            </a:solidFill>
            <a:round/>
            <a:headEnd/>
            <a:tailEnd/>
          </a:ln>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b="0"/>
              <a:t>Begin</a:t>
            </a:r>
          </a:p>
        </p:txBody>
      </p:sp>
      <p:sp>
        <p:nvSpPr>
          <p:cNvPr id="11" name="Rectangle 14"/>
          <p:cNvSpPr>
            <a:spLocks noChangeArrowheads="1"/>
          </p:cNvSpPr>
          <p:nvPr/>
        </p:nvSpPr>
        <p:spPr bwMode="auto">
          <a:xfrm>
            <a:off x="6253162" y="1747838"/>
            <a:ext cx="1828800" cy="381000"/>
          </a:xfrm>
          <a:prstGeom prst="rect">
            <a:avLst/>
          </a:prstGeom>
          <a:solidFill>
            <a:schemeClr val="accent1"/>
          </a:solidFill>
          <a:ln w="9525">
            <a:solidFill>
              <a:schemeClr val="tx1"/>
            </a:solidFill>
            <a:miter lim="800000"/>
            <a:headEnd/>
            <a:tailEnd/>
          </a:ln>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b="0"/>
              <a:t>Nhập a, b, c</a:t>
            </a:r>
          </a:p>
        </p:txBody>
      </p:sp>
      <p:sp>
        <p:nvSpPr>
          <p:cNvPr id="12" name="Line 16"/>
          <p:cNvSpPr>
            <a:spLocks noChangeShapeType="1"/>
          </p:cNvSpPr>
          <p:nvPr/>
        </p:nvSpPr>
        <p:spPr bwMode="auto">
          <a:xfrm>
            <a:off x="7243762" y="212883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7"/>
          <p:cNvSpPr>
            <a:spLocks noChangeShapeType="1"/>
          </p:cNvSpPr>
          <p:nvPr/>
        </p:nvSpPr>
        <p:spPr bwMode="auto">
          <a:xfrm flipH="1">
            <a:off x="5567362" y="2738438"/>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18"/>
          <p:cNvSpPr>
            <a:spLocks noChangeShapeType="1"/>
          </p:cNvSpPr>
          <p:nvPr/>
        </p:nvSpPr>
        <p:spPr bwMode="auto">
          <a:xfrm flipV="1">
            <a:off x="5567362" y="1900238"/>
            <a:ext cx="0" cy="838200"/>
          </a:xfrm>
          <a:prstGeom prst="line">
            <a:avLst/>
          </a:prstGeom>
          <a:noFill/>
          <a:ln w="952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9"/>
          <p:cNvSpPr>
            <a:spLocks noChangeShapeType="1"/>
          </p:cNvSpPr>
          <p:nvPr/>
        </p:nvSpPr>
        <p:spPr bwMode="auto">
          <a:xfrm>
            <a:off x="5567362" y="1900238"/>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Rectangle 20"/>
          <p:cNvSpPr>
            <a:spLocks noChangeArrowheads="1"/>
          </p:cNvSpPr>
          <p:nvPr/>
        </p:nvSpPr>
        <p:spPr bwMode="auto">
          <a:xfrm>
            <a:off x="8920162" y="2509838"/>
            <a:ext cx="1752600" cy="381000"/>
          </a:xfrm>
          <a:prstGeom prst="rect">
            <a:avLst/>
          </a:prstGeom>
          <a:solidFill>
            <a:schemeClr val="accent1"/>
          </a:solidFill>
          <a:ln w="9525">
            <a:solidFill>
              <a:schemeClr val="tx1"/>
            </a:solidFill>
            <a:miter lim="800000"/>
            <a:headEnd/>
            <a:tailEnd/>
          </a:ln>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b="0">
                <a:sym typeface="Symbol" panose="05050102010706020507" pitchFamily="18" charset="2"/>
              </a:rPr>
              <a:t> = b</a:t>
            </a:r>
            <a:r>
              <a:rPr lang="en-US" altLang="en-US" b="0" baseline="30000">
                <a:sym typeface="Symbol" panose="05050102010706020507" pitchFamily="18" charset="2"/>
              </a:rPr>
              <a:t>2 </a:t>
            </a:r>
            <a:r>
              <a:rPr lang="en-US" altLang="en-US" b="0">
                <a:sym typeface="Symbol" panose="05050102010706020507" pitchFamily="18" charset="2"/>
              </a:rPr>
              <a:t>– 4ac</a:t>
            </a:r>
          </a:p>
        </p:txBody>
      </p:sp>
      <p:sp>
        <p:nvSpPr>
          <p:cNvPr id="17" name="AutoShape 21"/>
          <p:cNvSpPr>
            <a:spLocks noChangeArrowheads="1"/>
          </p:cNvSpPr>
          <p:nvPr/>
        </p:nvSpPr>
        <p:spPr bwMode="auto">
          <a:xfrm>
            <a:off x="9072562" y="3348038"/>
            <a:ext cx="1600200" cy="457200"/>
          </a:xfrm>
          <a:prstGeom prst="flowChartDecision">
            <a:avLst/>
          </a:prstGeom>
          <a:solidFill>
            <a:schemeClr val="accent1"/>
          </a:solidFill>
          <a:ln w="9525">
            <a:solidFill>
              <a:schemeClr val="tx1"/>
            </a:solidFill>
            <a:miter lim="800000"/>
            <a:headEnd/>
            <a:tailEnd/>
          </a:ln>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b="0">
                <a:sym typeface="Symbol" panose="05050102010706020507" pitchFamily="18" charset="2"/>
              </a:rPr>
              <a:t> &lt; 0</a:t>
            </a:r>
          </a:p>
        </p:txBody>
      </p:sp>
      <p:sp>
        <p:nvSpPr>
          <p:cNvPr id="18" name="Line 23"/>
          <p:cNvSpPr>
            <a:spLocks noChangeShapeType="1"/>
          </p:cNvSpPr>
          <p:nvPr/>
        </p:nvSpPr>
        <p:spPr bwMode="auto">
          <a:xfrm>
            <a:off x="10672762" y="3576638"/>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24"/>
          <p:cNvSpPr>
            <a:spLocks noChangeShapeType="1"/>
          </p:cNvSpPr>
          <p:nvPr/>
        </p:nvSpPr>
        <p:spPr bwMode="auto">
          <a:xfrm>
            <a:off x="11129962" y="3576638"/>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Text Box 25"/>
          <p:cNvSpPr txBox="1">
            <a:spLocks noChangeArrowheads="1"/>
          </p:cNvSpPr>
          <p:nvPr/>
        </p:nvSpPr>
        <p:spPr bwMode="auto">
          <a:xfrm>
            <a:off x="5338762" y="2662238"/>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eaLnBrk="1" hangingPunct="1">
              <a:spcBef>
                <a:spcPct val="50000"/>
              </a:spcBef>
            </a:pPr>
            <a:r>
              <a:rPr lang="en-US" altLang="en-US" b="0" i="1">
                <a:latin typeface="Arial Unicode MS" panose="020B0604020202020204" pitchFamily="34" charset="-128"/>
              </a:rPr>
              <a:t>True</a:t>
            </a:r>
          </a:p>
        </p:txBody>
      </p:sp>
      <p:sp>
        <p:nvSpPr>
          <p:cNvPr id="21" name="Line 26"/>
          <p:cNvSpPr>
            <a:spLocks noChangeShapeType="1"/>
          </p:cNvSpPr>
          <p:nvPr/>
        </p:nvSpPr>
        <p:spPr bwMode="auto">
          <a:xfrm>
            <a:off x="8310562" y="273843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7"/>
          <p:cNvSpPr>
            <a:spLocks noChangeShapeType="1"/>
          </p:cNvSpPr>
          <p:nvPr/>
        </p:nvSpPr>
        <p:spPr bwMode="auto">
          <a:xfrm>
            <a:off x="9834562" y="2890838"/>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28"/>
          <p:cNvSpPr>
            <a:spLocks noChangeShapeType="1"/>
          </p:cNvSpPr>
          <p:nvPr/>
        </p:nvSpPr>
        <p:spPr bwMode="auto">
          <a:xfrm flipH="1">
            <a:off x="8310562" y="3576638"/>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AutoShape 29"/>
          <p:cNvSpPr>
            <a:spLocks noChangeArrowheads="1"/>
          </p:cNvSpPr>
          <p:nvPr/>
        </p:nvSpPr>
        <p:spPr bwMode="auto">
          <a:xfrm>
            <a:off x="6608762" y="3313113"/>
            <a:ext cx="1752600" cy="533400"/>
          </a:xfrm>
          <a:prstGeom prst="flowChartDecision">
            <a:avLst/>
          </a:prstGeom>
          <a:solidFill>
            <a:schemeClr val="accent1"/>
          </a:solidFill>
          <a:ln w="9525">
            <a:solidFill>
              <a:schemeClr val="tx1"/>
            </a:solidFill>
            <a:miter lim="800000"/>
            <a:headEnd/>
            <a:tailEnd/>
          </a:ln>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b="0">
                <a:sym typeface="Symbol" panose="05050102010706020507" pitchFamily="18" charset="2"/>
              </a:rPr>
              <a:t> = 0</a:t>
            </a:r>
          </a:p>
        </p:txBody>
      </p:sp>
      <p:sp>
        <p:nvSpPr>
          <p:cNvPr id="25" name="Rectangle 30"/>
          <p:cNvSpPr>
            <a:spLocks noChangeArrowheads="1"/>
          </p:cNvSpPr>
          <p:nvPr/>
        </p:nvSpPr>
        <p:spPr bwMode="auto">
          <a:xfrm>
            <a:off x="10315575" y="4127500"/>
            <a:ext cx="1600200" cy="685800"/>
          </a:xfrm>
          <a:prstGeom prst="rect">
            <a:avLst/>
          </a:prstGeom>
          <a:solidFill>
            <a:schemeClr val="accent1"/>
          </a:solidFill>
          <a:ln w="9525">
            <a:solidFill>
              <a:schemeClr val="tx1"/>
            </a:solidFill>
            <a:miter lim="800000"/>
            <a:headEnd/>
            <a:tailEnd/>
          </a:ln>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b="0"/>
              <a:t>Vô nghiệm</a:t>
            </a:r>
          </a:p>
        </p:txBody>
      </p:sp>
      <p:sp>
        <p:nvSpPr>
          <p:cNvPr id="26" name="Line 31"/>
          <p:cNvSpPr>
            <a:spLocks noChangeShapeType="1"/>
          </p:cNvSpPr>
          <p:nvPr/>
        </p:nvSpPr>
        <p:spPr bwMode="auto">
          <a:xfrm flipH="1">
            <a:off x="5567362" y="3576638"/>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2"/>
          <p:cNvSpPr>
            <a:spLocks noChangeShapeType="1"/>
          </p:cNvSpPr>
          <p:nvPr/>
        </p:nvSpPr>
        <p:spPr bwMode="auto">
          <a:xfrm>
            <a:off x="5567362" y="3576638"/>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Text Box 33"/>
          <p:cNvSpPr txBox="1">
            <a:spLocks noChangeArrowheads="1"/>
          </p:cNvSpPr>
          <p:nvPr/>
        </p:nvSpPr>
        <p:spPr bwMode="auto">
          <a:xfrm>
            <a:off x="5338762" y="3195638"/>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eaLnBrk="1" hangingPunct="1">
              <a:spcBef>
                <a:spcPct val="50000"/>
              </a:spcBef>
            </a:pPr>
            <a:r>
              <a:rPr lang="en-US" altLang="en-US" b="0" i="1">
                <a:latin typeface="Arial Unicode MS" panose="020B0604020202020204" pitchFamily="34" charset="-128"/>
              </a:rPr>
              <a:t>True</a:t>
            </a:r>
          </a:p>
        </p:txBody>
      </p:sp>
      <p:sp>
        <p:nvSpPr>
          <p:cNvPr id="29" name="Rectangle 34"/>
          <p:cNvSpPr>
            <a:spLocks noChangeArrowheads="1"/>
          </p:cNvSpPr>
          <p:nvPr/>
        </p:nvSpPr>
        <p:spPr bwMode="auto">
          <a:xfrm>
            <a:off x="4805362" y="4110038"/>
            <a:ext cx="1593850" cy="685800"/>
          </a:xfrm>
          <a:prstGeom prst="rect">
            <a:avLst/>
          </a:prstGeom>
          <a:solidFill>
            <a:schemeClr val="accent1"/>
          </a:solidFill>
          <a:ln w="9525">
            <a:solidFill>
              <a:schemeClr val="tx1"/>
            </a:solidFill>
            <a:miter lim="800000"/>
            <a:headEnd/>
            <a:tailEnd/>
          </a:ln>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b="0"/>
              <a:t> Nghiệm kép</a:t>
            </a:r>
          </a:p>
        </p:txBody>
      </p:sp>
      <p:sp>
        <p:nvSpPr>
          <p:cNvPr id="30" name="Rectangle 35"/>
          <p:cNvSpPr>
            <a:spLocks noChangeArrowheads="1"/>
          </p:cNvSpPr>
          <p:nvPr/>
        </p:nvSpPr>
        <p:spPr bwMode="auto">
          <a:xfrm>
            <a:off x="6710362" y="4110038"/>
            <a:ext cx="2051050" cy="685800"/>
          </a:xfrm>
          <a:prstGeom prst="rect">
            <a:avLst/>
          </a:prstGeom>
          <a:solidFill>
            <a:schemeClr val="accent1"/>
          </a:solidFill>
          <a:ln w="9525">
            <a:solidFill>
              <a:schemeClr val="tx1"/>
            </a:solidFill>
            <a:miter lim="800000"/>
            <a:headEnd/>
            <a:tailEnd/>
          </a:ln>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b="0" dirty="0"/>
              <a:t> Hai </a:t>
            </a:r>
            <a:r>
              <a:rPr lang="en-US" altLang="en-US" b="0" dirty="0" err="1"/>
              <a:t>nghiệm</a:t>
            </a:r>
            <a:endParaRPr lang="en-US" altLang="en-US" b="0" dirty="0"/>
          </a:p>
          <a:p>
            <a:pPr algn="ctr" eaLnBrk="1" hangingPunct="1"/>
            <a:r>
              <a:rPr lang="en-US" altLang="en-US" b="0" dirty="0" err="1"/>
              <a:t>phân</a:t>
            </a:r>
            <a:r>
              <a:rPr lang="en-US" altLang="en-US" b="0" dirty="0"/>
              <a:t> </a:t>
            </a:r>
            <a:r>
              <a:rPr lang="en-US" altLang="en-US" b="0" dirty="0" err="1"/>
              <a:t>biệt</a:t>
            </a:r>
            <a:endParaRPr lang="en-US" altLang="en-US" b="0" dirty="0"/>
          </a:p>
        </p:txBody>
      </p:sp>
      <p:sp>
        <p:nvSpPr>
          <p:cNvPr id="31" name="Rectangle 36"/>
          <p:cNvSpPr>
            <a:spLocks noChangeArrowheads="1"/>
          </p:cNvSpPr>
          <p:nvPr/>
        </p:nvSpPr>
        <p:spPr bwMode="auto">
          <a:xfrm>
            <a:off x="7396162" y="5253038"/>
            <a:ext cx="2362200" cy="457200"/>
          </a:xfrm>
          <a:prstGeom prst="rect">
            <a:avLst/>
          </a:prstGeom>
          <a:solidFill>
            <a:schemeClr val="accent1"/>
          </a:solidFill>
          <a:ln w="9525">
            <a:solidFill>
              <a:schemeClr val="tx1"/>
            </a:solidFill>
            <a:miter lim="800000"/>
            <a:headEnd/>
            <a:tailEnd/>
          </a:ln>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b="0"/>
              <a:t>Thông báo nghiệm</a:t>
            </a:r>
          </a:p>
        </p:txBody>
      </p:sp>
      <p:sp>
        <p:nvSpPr>
          <p:cNvPr id="32" name="Line 37"/>
          <p:cNvSpPr>
            <a:spLocks noChangeShapeType="1"/>
          </p:cNvSpPr>
          <p:nvPr/>
        </p:nvSpPr>
        <p:spPr bwMode="auto">
          <a:xfrm>
            <a:off x="5567362" y="4795838"/>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38"/>
          <p:cNvSpPr>
            <a:spLocks noChangeShapeType="1"/>
          </p:cNvSpPr>
          <p:nvPr/>
        </p:nvSpPr>
        <p:spPr bwMode="auto">
          <a:xfrm>
            <a:off x="5567362" y="5405438"/>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Line 39"/>
          <p:cNvSpPr>
            <a:spLocks noChangeShapeType="1"/>
          </p:cNvSpPr>
          <p:nvPr/>
        </p:nvSpPr>
        <p:spPr bwMode="auto">
          <a:xfrm>
            <a:off x="11129962" y="4795838"/>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0"/>
          <p:cNvSpPr>
            <a:spLocks noChangeShapeType="1"/>
          </p:cNvSpPr>
          <p:nvPr/>
        </p:nvSpPr>
        <p:spPr bwMode="auto">
          <a:xfrm flipH="1">
            <a:off x="9758362" y="5405438"/>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 name="Line 41"/>
          <p:cNvSpPr>
            <a:spLocks noChangeShapeType="1"/>
          </p:cNvSpPr>
          <p:nvPr/>
        </p:nvSpPr>
        <p:spPr bwMode="auto">
          <a:xfrm>
            <a:off x="8081962" y="4795838"/>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Oval 42"/>
          <p:cNvSpPr>
            <a:spLocks noChangeArrowheads="1"/>
          </p:cNvSpPr>
          <p:nvPr/>
        </p:nvSpPr>
        <p:spPr bwMode="auto">
          <a:xfrm>
            <a:off x="8005762" y="6015038"/>
            <a:ext cx="1219200" cy="381000"/>
          </a:xfrm>
          <a:prstGeom prst="ellipse">
            <a:avLst/>
          </a:prstGeom>
          <a:solidFill>
            <a:schemeClr val="accent1"/>
          </a:solidFill>
          <a:ln w="9525">
            <a:solidFill>
              <a:schemeClr val="tx1"/>
            </a:solidFill>
            <a:round/>
            <a:headEnd/>
            <a:tailEnd/>
          </a:ln>
        </p:spPr>
        <p:txBody>
          <a:bodyPr wrap="none" anchor="ct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eaLnBrk="1" hangingPunct="1"/>
            <a:r>
              <a:rPr lang="en-US" altLang="en-US" b="0"/>
              <a:t>End</a:t>
            </a:r>
          </a:p>
        </p:txBody>
      </p:sp>
      <p:sp>
        <p:nvSpPr>
          <p:cNvPr id="38" name="Line 43"/>
          <p:cNvSpPr>
            <a:spLocks noChangeShapeType="1"/>
          </p:cNvSpPr>
          <p:nvPr/>
        </p:nvSpPr>
        <p:spPr bwMode="auto">
          <a:xfrm>
            <a:off x="8615362" y="5710238"/>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45"/>
          <p:cNvSpPr>
            <a:spLocks noChangeShapeType="1"/>
          </p:cNvSpPr>
          <p:nvPr/>
        </p:nvSpPr>
        <p:spPr bwMode="auto">
          <a:xfrm>
            <a:off x="7472362" y="3881438"/>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0" name="Picture 39"/>
          <p:cNvPicPr>
            <a:picLocks noChangeAspect="1"/>
          </p:cNvPicPr>
          <p:nvPr/>
        </p:nvPicPr>
        <p:blipFill>
          <a:blip r:embed="rId3"/>
          <a:stretch>
            <a:fillRect/>
          </a:stretch>
        </p:blipFill>
        <p:spPr>
          <a:xfrm>
            <a:off x="3012544" y="4148282"/>
            <a:ext cx="1792818" cy="486189"/>
          </a:xfrm>
          <a:prstGeom prst="rect">
            <a:avLst/>
          </a:prstGeom>
        </p:spPr>
      </p:pic>
    </p:spTree>
    <p:extLst>
      <p:ext uri="{BB962C8B-B14F-4D97-AF65-F5344CB8AC3E}">
        <p14:creationId xmlns:p14="http://schemas.microsoft.com/office/powerpoint/2010/main" val="13943128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Quy Trình Giải Bài Toán </a:t>
            </a:r>
            <a:r>
              <a:rPr lang="en-US" smtClean="0"/>
              <a:t>(7/9) - Diễn Đạt GT</a:t>
            </a:r>
            <a:endParaRPr lang="en-US"/>
          </a:p>
        </p:txBody>
      </p:sp>
      <p:sp>
        <p:nvSpPr>
          <p:cNvPr id="3" name="Content Placeholder 2"/>
          <p:cNvSpPr>
            <a:spLocks noGrp="1"/>
          </p:cNvSpPr>
          <p:nvPr>
            <p:ph idx="1"/>
          </p:nvPr>
        </p:nvSpPr>
        <p:spPr/>
        <p:txBody>
          <a:bodyPr/>
          <a:lstStyle/>
          <a:p>
            <a:r>
              <a:rPr lang="vi-VN" b="1"/>
              <a:t>Ví dụ 1: </a:t>
            </a:r>
            <a:r>
              <a:rPr lang="vi-VN"/>
              <a:t>Giải thuật xác định n là số nguyên tố</a:t>
            </a:r>
          </a:p>
          <a:p>
            <a:pPr lvl="1"/>
            <a:r>
              <a:rPr lang="vi-VN"/>
              <a:t>Bước 1: Ghi nhận n</a:t>
            </a:r>
          </a:p>
          <a:p>
            <a:pPr lvl="1"/>
            <a:r>
              <a:rPr lang="vi-VN"/>
              <a:t>Bước 2: Nếu n ≤ 1 </a:t>
            </a:r>
            <a:r>
              <a:rPr lang="en-US" altLang="en-US">
                <a:latin typeface="Arial" panose="020B0604020202020204" pitchFamily="34" charset="0"/>
                <a:sym typeface="Wingdings 3" panose="05040102010807070707" pitchFamily="18" charset="2"/>
              </a:rPr>
              <a:t></a:t>
            </a:r>
            <a:r>
              <a:rPr lang="vi-VN"/>
              <a:t> n ko nguyên tố </a:t>
            </a:r>
            <a:r>
              <a:rPr lang="en-US" altLang="en-US">
                <a:latin typeface="Arial" panose="020B0604020202020204" pitchFamily="34" charset="0"/>
                <a:sym typeface="Wingdings 3" panose="05040102010807070707" pitchFamily="18" charset="2"/>
              </a:rPr>
              <a:t></a:t>
            </a:r>
            <a:r>
              <a:rPr lang="vi-VN"/>
              <a:t> dừng</a:t>
            </a:r>
          </a:p>
          <a:p>
            <a:pPr lvl="1"/>
            <a:r>
              <a:rPr lang="vi-VN"/>
              <a:t>Bước 3: Nếu n &gt; 2, gán i </a:t>
            </a:r>
            <a:r>
              <a:rPr lang="en-US" altLang="en-US">
                <a:latin typeface="Arial" panose="020B0604020202020204" pitchFamily="34" charset="0"/>
                <a:sym typeface="Wingdings 3" panose="05040102010807070707" pitchFamily="18" charset="2"/>
              </a:rPr>
              <a:t></a:t>
            </a:r>
            <a:r>
              <a:rPr lang="vi-VN"/>
              <a:t> 2</a:t>
            </a:r>
          </a:p>
          <a:p>
            <a:pPr lvl="1"/>
            <a:r>
              <a:rPr lang="vi-VN"/>
              <a:t>Bước 4: Nếu i ≥ √n hay n chia hết cho i </a:t>
            </a:r>
            <a:r>
              <a:rPr lang="en-US" altLang="en-US">
                <a:latin typeface="Arial" panose="020B0604020202020204" pitchFamily="34" charset="0"/>
                <a:sym typeface="Wingdings 3" panose="05040102010807070707" pitchFamily="18" charset="2"/>
              </a:rPr>
              <a:t></a:t>
            </a:r>
            <a:r>
              <a:rPr lang="vi-VN"/>
              <a:t> bước 6</a:t>
            </a:r>
          </a:p>
          <a:p>
            <a:pPr lvl="1"/>
            <a:r>
              <a:rPr lang="vi-VN"/>
              <a:t>Bước 5: Gán i </a:t>
            </a:r>
            <a:r>
              <a:rPr lang="en-US" altLang="en-US">
                <a:latin typeface="Arial" panose="020B0604020202020204" pitchFamily="34" charset="0"/>
                <a:sym typeface="Wingdings 3" panose="05040102010807070707" pitchFamily="18" charset="2"/>
              </a:rPr>
              <a:t></a:t>
            </a:r>
            <a:r>
              <a:rPr lang="vi-VN"/>
              <a:t> i+1, trở lại bước 4</a:t>
            </a:r>
          </a:p>
          <a:p>
            <a:pPr lvl="1"/>
            <a:r>
              <a:rPr lang="vi-VN"/>
              <a:t>Bước 6: </a:t>
            </a:r>
          </a:p>
          <a:p>
            <a:pPr lvl="2"/>
            <a:r>
              <a:rPr lang="vi-VN"/>
              <a:t>Nếu i &gt; √n </a:t>
            </a:r>
            <a:r>
              <a:rPr lang="en-US" altLang="en-US">
                <a:latin typeface="Arial" panose="020B0604020202020204" pitchFamily="34" charset="0"/>
                <a:sym typeface="Wingdings 3" panose="05040102010807070707" pitchFamily="18" charset="2"/>
              </a:rPr>
              <a:t></a:t>
            </a:r>
            <a:r>
              <a:rPr lang="vi-VN"/>
              <a:t> n nguyên tố </a:t>
            </a:r>
            <a:r>
              <a:rPr lang="en-US" altLang="en-US">
                <a:latin typeface="Arial" panose="020B0604020202020204" pitchFamily="34" charset="0"/>
                <a:sym typeface="Wingdings 3" panose="05040102010807070707" pitchFamily="18" charset="2"/>
              </a:rPr>
              <a:t></a:t>
            </a:r>
            <a:r>
              <a:rPr lang="vi-VN"/>
              <a:t> dừng</a:t>
            </a:r>
          </a:p>
          <a:p>
            <a:pPr lvl="2"/>
            <a:r>
              <a:rPr lang="vi-VN"/>
              <a:t>Ngược lại,  n không là nguyên tố </a:t>
            </a:r>
            <a:r>
              <a:rPr lang="en-US" altLang="en-US">
                <a:latin typeface="Arial" panose="020B0604020202020204" pitchFamily="34" charset="0"/>
                <a:sym typeface="Wingdings 3" panose="05040102010807070707" pitchFamily="18" charset="2"/>
              </a:rPr>
              <a:t></a:t>
            </a:r>
            <a:r>
              <a:rPr lang="vi-VN"/>
              <a:t> dừng</a:t>
            </a:r>
          </a:p>
          <a:p>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21</a:t>
            </a:fld>
            <a:endParaRPr lang="en-US" dirty="0"/>
          </a:p>
        </p:txBody>
      </p:sp>
      <p:sp>
        <p:nvSpPr>
          <p:cNvPr id="5" name="Rounded Rectangle 4"/>
          <p:cNvSpPr/>
          <p:nvPr/>
        </p:nvSpPr>
        <p:spPr bwMode="auto">
          <a:xfrm>
            <a:off x="685800" y="3352800"/>
            <a:ext cx="6705600" cy="1066800"/>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2" descr="Trả Lời Câu Hỏi: Hai Số Nguyên Tố Có Tổng Là 99. Số Nguyên Tố Lớn Là ? -  Fl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896" y="1752600"/>
            <a:ext cx="4649904" cy="433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93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Quy Trình Giải Bài Toán </a:t>
            </a:r>
            <a:r>
              <a:rPr lang="en-US" smtClean="0"/>
              <a:t>(8/9) - </a:t>
            </a:r>
            <a:r>
              <a:rPr lang="en-US" altLang="en-US" smtClean="0"/>
              <a:t>Chương trình</a:t>
            </a:r>
            <a:endParaRPr lang="en-US" dirty="0"/>
          </a:p>
        </p:txBody>
      </p:sp>
      <p:sp>
        <p:nvSpPr>
          <p:cNvPr id="3" name="Content Placeholder 2"/>
          <p:cNvSpPr>
            <a:spLocks noGrp="1"/>
          </p:cNvSpPr>
          <p:nvPr>
            <p:ph idx="1"/>
          </p:nvPr>
        </p:nvSpPr>
        <p:spPr/>
        <p:txBody>
          <a:bodyPr/>
          <a:lstStyle/>
          <a:p>
            <a:r>
              <a:rPr lang="en-US" dirty="0" err="1" smtClean="0"/>
              <a:t>Chương</a:t>
            </a:r>
            <a:r>
              <a:rPr lang="en-US" dirty="0" smtClean="0"/>
              <a:t> </a:t>
            </a:r>
            <a:r>
              <a:rPr lang="en-US" dirty="0" err="1" smtClean="0"/>
              <a:t>trình</a:t>
            </a:r>
            <a:r>
              <a:rPr lang="en-US" dirty="0" smtClean="0"/>
              <a:t> (program) </a:t>
            </a:r>
            <a:r>
              <a:rPr lang="en-US" dirty="0" err="1" smtClean="0"/>
              <a:t>máy</a:t>
            </a:r>
            <a:r>
              <a:rPr lang="en-US" dirty="0" smtClean="0"/>
              <a:t> </a:t>
            </a:r>
            <a:r>
              <a:rPr lang="en-US" dirty="0" err="1" smtClean="0"/>
              <a:t>tính</a:t>
            </a:r>
            <a:r>
              <a:rPr lang="en-US" dirty="0" smtClean="0"/>
              <a:t>, hay </a:t>
            </a:r>
            <a:r>
              <a:rPr lang="en-US" dirty="0" err="1" smtClean="0"/>
              <a:t>còn</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là</a:t>
            </a:r>
            <a:r>
              <a:rPr lang="en-US" dirty="0"/>
              <a:t> </a:t>
            </a:r>
            <a:r>
              <a:rPr lang="en-US" dirty="0" err="1" smtClean="0"/>
              <a:t>những</a:t>
            </a:r>
            <a:r>
              <a:rPr lang="en-US" dirty="0" smtClean="0"/>
              <a:t> </a:t>
            </a:r>
            <a:r>
              <a:rPr lang="en-US" dirty="0" err="1" smtClean="0"/>
              <a:t>chỉ</a:t>
            </a:r>
            <a:r>
              <a:rPr lang="en-US" dirty="0" smtClean="0"/>
              <a:t> </a:t>
            </a:r>
            <a:r>
              <a:rPr lang="en-US" dirty="0" err="1" smtClean="0"/>
              <a:t>dẫn</a:t>
            </a:r>
            <a:r>
              <a:rPr lang="en-US" dirty="0" smtClean="0"/>
              <a:t> </a:t>
            </a:r>
            <a:r>
              <a:rPr lang="en-US" dirty="0" err="1" smtClean="0"/>
              <a:t>cho</a:t>
            </a:r>
            <a:r>
              <a:rPr lang="en-US" dirty="0" smtClean="0"/>
              <a:t> </a:t>
            </a:r>
            <a:r>
              <a:rPr lang="en-US" dirty="0" err="1" smtClean="0"/>
              <a:t>máy</a:t>
            </a:r>
            <a:r>
              <a:rPr lang="en-US" dirty="0" smtClean="0"/>
              <a:t> </a:t>
            </a:r>
            <a:r>
              <a:rPr lang="en-US" dirty="0" err="1" smtClean="0"/>
              <a:t>tính</a:t>
            </a:r>
            <a:r>
              <a:rPr lang="en-US" dirty="0" smtClean="0"/>
              <a:t>.</a:t>
            </a:r>
          </a:p>
          <a:p>
            <a:r>
              <a:rPr lang="en-US" dirty="0" err="1" smtClean="0"/>
              <a:t>Sử</a:t>
            </a:r>
            <a:r>
              <a:rPr lang="en-US" dirty="0" smtClean="0"/>
              <a:t> </a:t>
            </a:r>
            <a:r>
              <a:rPr lang="en-US" dirty="0" err="1" smtClean="0"/>
              <a:t>dụng</a:t>
            </a:r>
            <a:r>
              <a:rPr lang="en-US" dirty="0" smtClean="0"/>
              <a:t> programs, </a:t>
            </a:r>
            <a:r>
              <a:rPr lang="en-US" dirty="0" err="1" smtClean="0"/>
              <a:t>chúng</a:t>
            </a:r>
            <a:r>
              <a:rPr lang="en-US" dirty="0" smtClean="0"/>
              <a:t> ta </a:t>
            </a:r>
            <a:r>
              <a:rPr lang="en-US" dirty="0" err="1" smtClean="0"/>
              <a:t>có</a:t>
            </a:r>
            <a:r>
              <a:rPr lang="en-US" dirty="0" smtClean="0"/>
              <a:t> </a:t>
            </a:r>
            <a:r>
              <a:rPr lang="en-US" dirty="0" err="1" smtClean="0"/>
              <a:t>thể</a:t>
            </a:r>
            <a:r>
              <a:rPr lang="en-US" dirty="0" smtClean="0"/>
              <a:t> </a:t>
            </a:r>
            <a:r>
              <a:rPr lang="en-US" dirty="0" err="1" smtClean="0"/>
              <a:t>sai</a:t>
            </a:r>
            <a:r>
              <a:rPr lang="en-US" dirty="0" smtClean="0"/>
              <a:t> </a:t>
            </a:r>
            <a:r>
              <a:rPr lang="en-US" dirty="0" err="1" smtClean="0"/>
              <a:t>khiến</a:t>
            </a:r>
            <a:r>
              <a:rPr lang="en-US" dirty="0" smtClean="0"/>
              <a:t> </a:t>
            </a:r>
            <a:r>
              <a:rPr lang="en-US" dirty="0" err="1" smtClean="0"/>
              <a:t>máy</a:t>
            </a:r>
            <a:r>
              <a:rPr lang="en-US" dirty="0" smtClean="0"/>
              <a:t> </a:t>
            </a:r>
            <a:r>
              <a:rPr lang="en-US" dirty="0" err="1" smtClean="0"/>
              <a:t>tính</a:t>
            </a:r>
            <a:r>
              <a:rPr lang="en-US" dirty="0" smtClean="0"/>
              <a:t> </a:t>
            </a:r>
            <a:r>
              <a:rPr lang="en-US" dirty="0" err="1" smtClean="0"/>
              <a:t>làm</a:t>
            </a:r>
            <a:r>
              <a:rPr lang="en-US" dirty="0" smtClean="0"/>
              <a:t> </a:t>
            </a:r>
            <a:r>
              <a:rPr lang="en-US" dirty="0" err="1" smtClean="0"/>
              <a:t>việc</a:t>
            </a:r>
            <a:r>
              <a:rPr lang="en-US" dirty="0" smtClean="0"/>
              <a:t>. </a:t>
            </a:r>
            <a:r>
              <a:rPr lang="en-US" dirty="0" err="1" smtClean="0"/>
              <a:t>Không</a:t>
            </a:r>
            <a:r>
              <a:rPr lang="en-US" dirty="0" smtClean="0"/>
              <a:t> </a:t>
            </a:r>
            <a:r>
              <a:rPr lang="en-US" dirty="0" err="1" smtClean="0"/>
              <a:t>có</a:t>
            </a:r>
            <a:r>
              <a:rPr lang="en-US" dirty="0" smtClean="0"/>
              <a:t> program, </a:t>
            </a:r>
            <a:r>
              <a:rPr lang="en-US" dirty="0" err="1" smtClean="0"/>
              <a:t>máy</a:t>
            </a:r>
            <a:r>
              <a:rPr lang="en-US" dirty="0" smtClean="0"/>
              <a:t> </a:t>
            </a:r>
            <a:r>
              <a:rPr lang="en-US" dirty="0" err="1" smtClean="0"/>
              <a:t>tính</a:t>
            </a:r>
            <a:r>
              <a:rPr lang="en-US" dirty="0" smtClean="0"/>
              <a:t> </a:t>
            </a:r>
            <a:r>
              <a:rPr lang="en-US" dirty="0" err="1" smtClean="0"/>
              <a:t>có</a:t>
            </a:r>
            <a:r>
              <a:rPr lang="en-US" dirty="0" smtClean="0"/>
              <a:t> </a:t>
            </a:r>
            <a:r>
              <a:rPr lang="en-US" dirty="0" err="1" smtClean="0"/>
              <a:t>thể</a:t>
            </a:r>
            <a:r>
              <a:rPr lang="en-US" dirty="0" smtClean="0"/>
              <a:t> </a:t>
            </a:r>
            <a:r>
              <a:rPr lang="en-US" dirty="0" err="1" smtClean="0"/>
              <a:t>xem</a:t>
            </a:r>
            <a:r>
              <a:rPr lang="en-US" dirty="0" smtClean="0"/>
              <a:t> </a:t>
            </a:r>
            <a:r>
              <a:rPr lang="en-US" dirty="0" err="1" smtClean="0"/>
              <a:t>như</a:t>
            </a:r>
            <a:r>
              <a:rPr lang="en-US" dirty="0" smtClean="0"/>
              <a:t> </a:t>
            </a:r>
            <a:r>
              <a:rPr lang="en-US" dirty="0" err="1" smtClean="0"/>
              <a:t>bộ</a:t>
            </a:r>
            <a:r>
              <a:rPr lang="en-US" dirty="0" smtClean="0"/>
              <a:t> </a:t>
            </a:r>
            <a:r>
              <a:rPr lang="en-US" dirty="0" err="1" smtClean="0"/>
              <a:t>máy</a:t>
            </a:r>
            <a:r>
              <a:rPr lang="en-US" dirty="0" smtClean="0"/>
              <a:t> </a:t>
            </a:r>
            <a:r>
              <a:rPr lang="en-US" dirty="0" err="1" smtClean="0"/>
              <a:t>trống</a:t>
            </a:r>
            <a:r>
              <a:rPr lang="en-US" dirty="0" smtClean="0"/>
              <a:t> </a:t>
            </a:r>
            <a:r>
              <a:rPr lang="en-US" dirty="0" err="1" smtClean="0"/>
              <a:t>rỗng</a:t>
            </a:r>
            <a:r>
              <a:rPr lang="en-US" dirty="0" smtClean="0"/>
              <a:t>. </a:t>
            </a:r>
          </a:p>
          <a:p>
            <a:r>
              <a:rPr lang="en-US" dirty="0" err="1" smtClean="0"/>
              <a:t>Máy</a:t>
            </a:r>
            <a:r>
              <a:rPr lang="en-US" dirty="0" smtClean="0"/>
              <a:t> </a:t>
            </a:r>
            <a:r>
              <a:rPr lang="en-US" dirty="0" err="1" smtClean="0"/>
              <a:t>tính</a:t>
            </a:r>
            <a:r>
              <a:rPr lang="en-US" dirty="0" smtClean="0"/>
              <a:t> </a:t>
            </a:r>
            <a:r>
              <a:rPr lang="en-US" dirty="0" err="1" smtClean="0"/>
              <a:t>không</a:t>
            </a:r>
            <a:r>
              <a:rPr lang="en-US" dirty="0" smtClean="0"/>
              <a:t> </a:t>
            </a:r>
            <a:r>
              <a:rPr lang="en-US" dirty="0" err="1" smtClean="0"/>
              <a:t>hiểu</a:t>
            </a:r>
            <a:r>
              <a:rPr lang="en-US" dirty="0" smtClean="0"/>
              <a:t> </a:t>
            </a:r>
            <a:r>
              <a:rPr lang="en-US" dirty="0" err="1" smtClean="0"/>
              <a:t>được</a:t>
            </a:r>
            <a:r>
              <a:rPr lang="en-US" dirty="0" smtClean="0"/>
              <a:t> </a:t>
            </a:r>
            <a:r>
              <a:rPr lang="en-US" dirty="0" err="1" smtClean="0"/>
              <a:t>ngôn</a:t>
            </a:r>
            <a:r>
              <a:rPr lang="en-US" dirty="0" smtClean="0"/>
              <a:t> </a:t>
            </a:r>
            <a:r>
              <a:rPr lang="en-US" dirty="0" err="1" smtClean="0"/>
              <a:t>ngữ</a:t>
            </a:r>
            <a:r>
              <a:rPr lang="en-US" dirty="0" smtClean="0"/>
              <a:t> con </a:t>
            </a:r>
            <a:r>
              <a:rPr lang="en-US" dirty="0" err="1" smtClean="0"/>
              <a:t>người</a:t>
            </a:r>
            <a:r>
              <a:rPr lang="en-US" dirty="0" smtClean="0"/>
              <a:t>, </a:t>
            </a:r>
            <a:r>
              <a:rPr lang="en-US" dirty="0" err="1" smtClean="0"/>
              <a:t>vì</a:t>
            </a:r>
            <a:r>
              <a:rPr lang="en-US" dirty="0" smtClean="0"/>
              <a:t> </a:t>
            </a:r>
            <a:r>
              <a:rPr lang="en-US" dirty="0" err="1" smtClean="0"/>
              <a:t>vậy</a:t>
            </a:r>
            <a:r>
              <a:rPr lang="en-US" dirty="0" smtClean="0"/>
              <a:t> </a:t>
            </a:r>
            <a:r>
              <a:rPr lang="en-US" dirty="0" err="1" smtClean="0"/>
              <a:t>chúng</a:t>
            </a:r>
            <a:r>
              <a:rPr lang="en-US" dirty="0" smtClean="0"/>
              <a:t> ta </a:t>
            </a:r>
            <a:r>
              <a:rPr lang="en-US" dirty="0" err="1" smtClean="0"/>
              <a:t>sử</a:t>
            </a:r>
            <a:r>
              <a:rPr lang="en-US" dirty="0" smtClean="0"/>
              <a:t> </a:t>
            </a:r>
            <a:r>
              <a:rPr lang="en-US" dirty="0" err="1" smtClean="0"/>
              <a:t>dụng</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máy</a:t>
            </a:r>
            <a:r>
              <a:rPr lang="en-US" dirty="0" smtClean="0"/>
              <a:t> </a:t>
            </a:r>
            <a:r>
              <a:rPr lang="en-US" dirty="0" err="1" smtClean="0"/>
              <a:t>tính</a:t>
            </a:r>
            <a:r>
              <a:rPr lang="en-US" dirty="0" smtClean="0"/>
              <a:t> </a:t>
            </a:r>
            <a:r>
              <a:rPr lang="en-US" dirty="0" err="1" smtClean="0"/>
              <a:t>để</a:t>
            </a:r>
            <a:r>
              <a:rPr lang="en-US" dirty="0" smtClean="0"/>
              <a:t> </a:t>
            </a:r>
            <a:r>
              <a:rPr lang="en-US" dirty="0" err="1" smtClean="0"/>
              <a:t>giao</a:t>
            </a:r>
            <a:r>
              <a:rPr lang="en-US" dirty="0" smtClean="0"/>
              <a:t> </a:t>
            </a:r>
            <a:r>
              <a:rPr lang="en-US" dirty="0" err="1" smtClean="0"/>
              <a:t>tiếp</a:t>
            </a:r>
            <a:r>
              <a:rPr lang="en-US" dirty="0" smtClean="0"/>
              <a:t> </a:t>
            </a:r>
            <a:r>
              <a:rPr lang="en-US" dirty="0" err="1" smtClean="0"/>
              <a:t>với</a:t>
            </a:r>
            <a:r>
              <a:rPr lang="en-US" dirty="0" smtClean="0"/>
              <a:t> </a:t>
            </a:r>
            <a:r>
              <a:rPr lang="en-US" dirty="0" err="1" smtClean="0"/>
              <a:t>nó</a:t>
            </a:r>
            <a:r>
              <a:rPr lang="en-US" dirty="0" smtClean="0"/>
              <a:t>.</a:t>
            </a:r>
          </a:p>
          <a:p>
            <a:r>
              <a:rPr lang="en-US" dirty="0" smtClean="0"/>
              <a:t>Programs </a:t>
            </a:r>
            <a:r>
              <a:rPr lang="en-US" dirty="0" err="1" smtClean="0"/>
              <a:t>được</a:t>
            </a:r>
            <a:r>
              <a:rPr lang="en-US" dirty="0" smtClean="0"/>
              <a:t> </a:t>
            </a:r>
            <a:r>
              <a:rPr lang="en-US" dirty="0" err="1" smtClean="0"/>
              <a:t>viết</a:t>
            </a:r>
            <a:r>
              <a:rPr lang="en-US" dirty="0" smtClean="0"/>
              <a:t> </a:t>
            </a:r>
            <a:r>
              <a:rPr lang="en-US" dirty="0" err="1" smtClean="0"/>
              <a:t>bằng</a:t>
            </a:r>
            <a:r>
              <a:rPr lang="en-US" dirty="0" smtClean="0"/>
              <a:t> </a:t>
            </a:r>
            <a:r>
              <a:rPr lang="en-US" dirty="0" err="1" smtClean="0"/>
              <a:t>những</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22</a:t>
            </a:fld>
            <a:endParaRPr lang="en-US" dirty="0"/>
          </a:p>
        </p:txBody>
      </p:sp>
    </p:spTree>
    <p:extLst>
      <p:ext uri="{BB962C8B-B14F-4D97-AF65-F5344CB8AC3E}">
        <p14:creationId xmlns:p14="http://schemas.microsoft.com/office/powerpoint/2010/main" val="37950340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Quy Trình Giải Bài Toán </a:t>
            </a:r>
            <a:r>
              <a:rPr lang="en-US" smtClean="0"/>
              <a:t>(9/9) - Lập </a:t>
            </a:r>
            <a:r>
              <a:rPr lang="en-US" dirty="0" err="1" smtClean="0"/>
              <a:t>trình</a:t>
            </a:r>
            <a:endParaRPr lang="en-US" dirty="0"/>
          </a:p>
        </p:txBody>
      </p:sp>
      <p:sp>
        <p:nvSpPr>
          <p:cNvPr id="3" name="Content Placeholder 2"/>
          <p:cNvSpPr>
            <a:spLocks noGrp="1"/>
          </p:cNvSpPr>
          <p:nvPr>
            <p:ph idx="1"/>
          </p:nvPr>
        </p:nvSpPr>
        <p:spPr/>
        <p:txBody>
          <a:bodyPr/>
          <a:lstStyle/>
          <a:p>
            <a:r>
              <a:rPr lang="en-US" b="1" smtClean="0"/>
              <a:t>BƯỚC 4: Lập Trình (Programming)</a:t>
            </a:r>
          </a:p>
          <a:p>
            <a:pPr lvl="1"/>
            <a:r>
              <a:rPr lang="en-US" sz="2800"/>
              <a:t>Sau khi đã có thuật toán ta phải lập trình để thực hiện thuật toán đó. </a:t>
            </a:r>
            <a:endParaRPr lang="en-US" sz="2800" smtClean="0"/>
          </a:p>
          <a:p>
            <a:pPr lvl="1"/>
            <a:r>
              <a:rPr lang="en-US" sz="2800" smtClean="0"/>
              <a:t>Muốn </a:t>
            </a:r>
            <a:r>
              <a:rPr lang="en-US" sz="2800"/>
              <a:t>lập trình đạt hiệu quả cao, cần phải có kỹ thuật lập trình tốt</a:t>
            </a:r>
          </a:p>
          <a:p>
            <a:pPr lvl="1"/>
            <a:r>
              <a:rPr lang="en-US" sz="2800" smtClean="0"/>
              <a:t>New </a:t>
            </a:r>
            <a:r>
              <a:rPr lang="en-US" sz="2800" dirty="0"/>
              <a:t>to programming? </a:t>
            </a:r>
            <a:r>
              <a:rPr lang="en-US" sz="2800" b="1" dirty="0">
                <a:solidFill>
                  <a:srgbClr val="FF0000"/>
                </a:solidFill>
              </a:rPr>
              <a:t>PRACTICE. PRACTICE? PRACTICE!</a:t>
            </a:r>
            <a:endParaRPr lang="en-US" b="1" dirty="0">
              <a:solidFill>
                <a:srgbClr val="FF0000"/>
              </a:solidFill>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23</a:t>
            </a:fld>
            <a:endParaRPr lang="en-US" dirty="0"/>
          </a:p>
        </p:txBody>
      </p:sp>
      <p:pic>
        <p:nvPicPr>
          <p:cNvPr id="5" name="Picture 4"/>
          <p:cNvPicPr>
            <a:picLocks noChangeAspect="1"/>
          </p:cNvPicPr>
          <p:nvPr/>
        </p:nvPicPr>
        <p:blipFill>
          <a:blip r:embed="rId2"/>
          <a:stretch>
            <a:fillRect/>
          </a:stretch>
        </p:blipFill>
        <p:spPr>
          <a:xfrm>
            <a:off x="3352800" y="3733800"/>
            <a:ext cx="5029200" cy="2546647"/>
          </a:xfrm>
          <a:prstGeom prst="rect">
            <a:avLst/>
          </a:prstGeom>
        </p:spPr>
      </p:pic>
    </p:spTree>
    <p:extLst>
      <p:ext uri="{BB962C8B-B14F-4D97-AF65-F5344CB8AC3E}">
        <p14:creationId xmlns:p14="http://schemas.microsoft.com/office/powerpoint/2010/main" val="42409504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Ngôn ngữ lập trình là gì? (1/2)</a:t>
            </a:r>
            <a:endParaRPr lang="en-US"/>
          </a:p>
        </p:txBody>
      </p:sp>
      <p:sp>
        <p:nvSpPr>
          <p:cNvPr id="3" name="Content Placeholder 2"/>
          <p:cNvSpPr>
            <a:spLocks noGrp="1"/>
          </p:cNvSpPr>
          <p:nvPr>
            <p:ph idx="1"/>
          </p:nvPr>
        </p:nvSpPr>
        <p:spPr/>
        <p:txBody>
          <a:bodyPr/>
          <a:lstStyle/>
          <a:p>
            <a:r>
              <a:rPr lang="vi-VN"/>
              <a:t>Ngôn ngữ lập trình là một hệ thống các ký hiệu </a:t>
            </a:r>
            <a:r>
              <a:rPr lang="vi-VN" smtClean="0"/>
              <a:t>dùng</a:t>
            </a:r>
            <a:r>
              <a:rPr lang="en-US" smtClean="0"/>
              <a:t> </a:t>
            </a:r>
            <a:r>
              <a:rPr lang="vi-VN" smtClean="0"/>
              <a:t>để </a:t>
            </a:r>
            <a:r>
              <a:rPr lang="vi-VN"/>
              <a:t>liên lạc, trao đổi với máy tính nhằm thực thi </a:t>
            </a:r>
            <a:r>
              <a:rPr lang="vi-VN" smtClean="0"/>
              <a:t>một</a:t>
            </a:r>
            <a:r>
              <a:rPr lang="en-US" smtClean="0"/>
              <a:t> </a:t>
            </a:r>
            <a:r>
              <a:rPr lang="vi-VN" smtClean="0"/>
              <a:t>nhiệm </a:t>
            </a:r>
            <a:r>
              <a:rPr lang="vi-VN"/>
              <a:t>vụ tính toán.</a:t>
            </a:r>
          </a:p>
          <a:p>
            <a:r>
              <a:rPr lang="vi-VN" smtClean="0"/>
              <a:t>Có </a:t>
            </a:r>
            <a:r>
              <a:rPr lang="vi-VN"/>
              <a:t>rất nhiều ngôn ngữ lập trình (khoảng hơn 1000</a:t>
            </a:r>
            <a:r>
              <a:rPr lang="vi-VN" smtClean="0"/>
              <a:t>),</a:t>
            </a:r>
            <a:r>
              <a:rPr lang="en-US" smtClean="0"/>
              <a:t> </a:t>
            </a:r>
            <a:r>
              <a:rPr lang="vi-VN" smtClean="0"/>
              <a:t>phần </a:t>
            </a:r>
            <a:r>
              <a:rPr lang="vi-VN"/>
              <a:t>lớn là các ngôn ngữ hàn lâm, có mục đích </a:t>
            </a:r>
            <a:r>
              <a:rPr lang="vi-VN" smtClean="0"/>
              <a:t>riêng</a:t>
            </a:r>
            <a:r>
              <a:rPr lang="en-US" smtClean="0"/>
              <a:t> </a:t>
            </a:r>
            <a:r>
              <a:rPr lang="vi-VN" smtClean="0"/>
              <a:t>hay </a:t>
            </a:r>
            <a:r>
              <a:rPr lang="vi-VN"/>
              <a:t>phạm vi.</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24</a:t>
            </a:fld>
            <a:endParaRPr lang="en-US" dirty="0"/>
          </a:p>
        </p:txBody>
      </p:sp>
    </p:spTree>
    <p:extLst>
      <p:ext uri="{BB962C8B-B14F-4D97-AF65-F5344CB8AC3E}">
        <p14:creationId xmlns:p14="http://schemas.microsoft.com/office/powerpoint/2010/main" val="15135492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Ngôn ngữ lập trình là gì</a:t>
            </a:r>
            <a:r>
              <a:rPr lang="en-US" smtClean="0"/>
              <a:t>? (2/2)</a:t>
            </a:r>
            <a:endParaRPr lang="en-US"/>
          </a:p>
        </p:txBody>
      </p:sp>
      <p:sp>
        <p:nvSpPr>
          <p:cNvPr id="3" name="Content Placeholder 2"/>
          <p:cNvSpPr>
            <a:spLocks noGrp="1"/>
          </p:cNvSpPr>
          <p:nvPr>
            <p:ph idx="1"/>
          </p:nvPr>
        </p:nvSpPr>
        <p:spPr/>
        <p:txBody>
          <a:bodyPr/>
          <a:lstStyle/>
          <a:p>
            <a:r>
              <a:rPr lang="vi-VN"/>
              <a:t>Có 3 thành phần căn bản của bất cứ 1 NNLT nào:</a:t>
            </a:r>
          </a:p>
          <a:p>
            <a:pPr lvl="1"/>
            <a:r>
              <a:rPr lang="vi-VN" b="1" i="1" smtClean="0"/>
              <a:t>Mô </a:t>
            </a:r>
            <a:r>
              <a:rPr lang="vi-VN" b="1" i="1"/>
              <a:t>thức lập trình </a:t>
            </a:r>
            <a:r>
              <a:rPr lang="vi-VN"/>
              <a:t>là những nguyên tắc chung cơ </a:t>
            </a:r>
            <a:r>
              <a:rPr lang="vi-VN" smtClean="0"/>
              <a:t>bản,</a:t>
            </a:r>
            <a:r>
              <a:rPr lang="en-US" smtClean="0"/>
              <a:t> </a:t>
            </a:r>
            <a:r>
              <a:rPr lang="vi-VN" smtClean="0"/>
              <a:t>dùng </a:t>
            </a:r>
            <a:r>
              <a:rPr lang="vi-VN"/>
              <a:t>bởi LTV để xây dựng chương trình.</a:t>
            </a:r>
          </a:p>
          <a:p>
            <a:pPr lvl="1"/>
            <a:r>
              <a:rPr lang="vi-VN" b="1" i="1" smtClean="0"/>
              <a:t>Cú </a:t>
            </a:r>
            <a:r>
              <a:rPr lang="vi-VN" b="1" i="1"/>
              <a:t>pháp</a:t>
            </a:r>
            <a:r>
              <a:rPr lang="vi-VN"/>
              <a:t> của ngôn ngữ là cách để xác định cái gì </a:t>
            </a:r>
            <a:r>
              <a:rPr lang="vi-VN" smtClean="0"/>
              <a:t>là</a:t>
            </a:r>
            <a:r>
              <a:rPr lang="en-US" smtClean="0"/>
              <a:t> </a:t>
            </a:r>
            <a:r>
              <a:rPr lang="vi-VN" smtClean="0"/>
              <a:t>hợp </a:t>
            </a:r>
            <a:r>
              <a:rPr lang="vi-VN"/>
              <a:t>lệ trong cấu trúc các câu của ngôn ngữ; </a:t>
            </a:r>
            <a:r>
              <a:rPr lang="vi-VN" smtClean="0"/>
              <a:t>Nắm</a:t>
            </a:r>
            <a:r>
              <a:rPr lang="en-US" smtClean="0"/>
              <a:t> </a:t>
            </a:r>
            <a:r>
              <a:rPr lang="vi-VN" smtClean="0"/>
              <a:t>được </a:t>
            </a:r>
            <a:r>
              <a:rPr lang="vi-VN"/>
              <a:t>cú pháp là cách để đọc và tạo ra các câu </a:t>
            </a:r>
            <a:r>
              <a:rPr lang="vi-VN" smtClean="0"/>
              <a:t>trong</a:t>
            </a:r>
            <a:r>
              <a:rPr lang="en-US" smtClean="0"/>
              <a:t> </a:t>
            </a:r>
            <a:r>
              <a:rPr lang="vi-VN" smtClean="0"/>
              <a:t>các </a:t>
            </a:r>
            <a:r>
              <a:rPr lang="vi-VN"/>
              <a:t>ngôn ngữ tự nhiên, như tiếng Việt, tiếng Anh. </a:t>
            </a:r>
            <a:r>
              <a:rPr lang="vi-VN" smtClean="0"/>
              <a:t>Tuy</a:t>
            </a:r>
            <a:r>
              <a:rPr lang="en-US" smtClean="0"/>
              <a:t> </a:t>
            </a:r>
            <a:r>
              <a:rPr lang="vi-VN" smtClean="0"/>
              <a:t>nhiên </a:t>
            </a:r>
            <a:r>
              <a:rPr lang="vi-VN"/>
              <a:t>điều đó không có nghĩa là nó giúp chúng ta </a:t>
            </a:r>
            <a:r>
              <a:rPr lang="vi-VN" smtClean="0"/>
              <a:t>hiểu</a:t>
            </a:r>
            <a:r>
              <a:rPr lang="en-US" smtClean="0"/>
              <a:t> </a:t>
            </a:r>
            <a:r>
              <a:rPr lang="vi-VN" smtClean="0"/>
              <a:t>hết </a:t>
            </a:r>
            <a:r>
              <a:rPr lang="vi-VN"/>
              <a:t>ý nghĩa của câu văn.</a:t>
            </a:r>
          </a:p>
          <a:p>
            <a:pPr lvl="1"/>
            <a:r>
              <a:rPr lang="vi-VN" b="1" i="1" smtClean="0"/>
              <a:t>Ngữ </a:t>
            </a:r>
            <a:r>
              <a:rPr lang="vi-VN" b="1" i="1"/>
              <a:t>nghĩa </a:t>
            </a:r>
            <a:r>
              <a:rPr lang="vi-VN"/>
              <a:t>của 1 program trong ngôn ngữ ấy. Rõ </a:t>
            </a:r>
            <a:r>
              <a:rPr lang="vi-VN" smtClean="0"/>
              <a:t>ràng,</a:t>
            </a:r>
            <a:r>
              <a:rPr lang="en-US" smtClean="0"/>
              <a:t> </a:t>
            </a:r>
            <a:r>
              <a:rPr lang="vi-VN" smtClean="0"/>
              <a:t>nếu </a:t>
            </a:r>
            <a:r>
              <a:rPr lang="vi-VN"/>
              <a:t>không có semantics, 1 NNLT sẽ chỉ là 1 mớ </a:t>
            </a:r>
            <a:r>
              <a:rPr lang="vi-VN" smtClean="0"/>
              <a:t>các</a:t>
            </a:r>
            <a:r>
              <a:rPr lang="en-US" smtClean="0"/>
              <a:t> </a:t>
            </a:r>
            <a:r>
              <a:rPr lang="vi-VN" smtClean="0"/>
              <a:t>câu </a:t>
            </a:r>
            <a:r>
              <a:rPr lang="vi-VN"/>
              <a:t>văn vô nghĩa; như vậy semantics là 1 thành </a:t>
            </a:r>
            <a:r>
              <a:rPr lang="vi-VN" smtClean="0"/>
              <a:t>phần</a:t>
            </a:r>
            <a:r>
              <a:rPr lang="en-US" smtClean="0"/>
              <a:t> </a:t>
            </a:r>
            <a:r>
              <a:rPr lang="vi-VN" smtClean="0"/>
              <a:t>không </a:t>
            </a:r>
            <a:r>
              <a:rPr lang="vi-VN"/>
              <a:t>thể thiếu của 1 ngôn ngữ.</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25</a:t>
            </a:fld>
            <a:endParaRPr lang="en-US" dirty="0"/>
          </a:p>
        </p:txBody>
      </p:sp>
    </p:spTree>
    <p:extLst>
      <p:ext uri="{BB962C8B-B14F-4D97-AF65-F5344CB8AC3E}">
        <p14:creationId xmlns:p14="http://schemas.microsoft.com/office/powerpoint/2010/main" val="4289371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t>Ngôn</a:t>
            </a:r>
            <a:r>
              <a:rPr lang="en-US" altLang="en-US" dirty="0" smtClean="0"/>
              <a:t> </a:t>
            </a:r>
            <a:r>
              <a:rPr lang="en-US" altLang="en-US" dirty="0" err="1" smtClean="0"/>
              <a:t>ngữ</a:t>
            </a:r>
            <a:r>
              <a:rPr lang="en-US" altLang="en-US" dirty="0" smtClean="0"/>
              <a:t> </a:t>
            </a:r>
            <a:r>
              <a:rPr lang="en-US" altLang="en-US" dirty="0" err="1" smtClean="0"/>
              <a:t>lập</a:t>
            </a:r>
            <a:r>
              <a:rPr lang="en-US" altLang="en-US" dirty="0" smtClean="0"/>
              <a:t> </a:t>
            </a:r>
            <a:r>
              <a:rPr lang="en-US" altLang="en-US" dirty="0" err="1" smtClean="0"/>
              <a:t>trình</a:t>
            </a:r>
            <a:r>
              <a:rPr lang="en-US" altLang="en-US" dirty="0" smtClean="0"/>
              <a:t> (1/3)</a:t>
            </a:r>
            <a:endParaRPr lang="en-US" dirty="0"/>
          </a:p>
        </p:txBody>
      </p:sp>
      <p:sp>
        <p:nvSpPr>
          <p:cNvPr id="3" name="Content Placeholder 2"/>
          <p:cNvSpPr>
            <a:spLocks noGrp="1"/>
          </p:cNvSpPr>
          <p:nvPr>
            <p:ph idx="1"/>
          </p:nvPr>
        </p:nvSpPr>
        <p:spPr>
          <a:xfrm>
            <a:off x="304800" y="1447800"/>
            <a:ext cx="11582400" cy="5029199"/>
          </a:xfrm>
        </p:spPr>
        <p:txBody>
          <a:bodyPr/>
          <a:lstStyle/>
          <a:p>
            <a:r>
              <a:rPr lang="en-US" dirty="0" err="1" smtClean="0"/>
              <a:t>Ngôn</a:t>
            </a:r>
            <a:r>
              <a:rPr lang="en-US" dirty="0" smtClean="0"/>
              <a:t> </a:t>
            </a:r>
            <a:r>
              <a:rPr lang="en-US" dirty="0" err="1" smtClean="0"/>
              <a:t>ngữ</a:t>
            </a:r>
            <a:r>
              <a:rPr lang="en-US" dirty="0" smtClean="0"/>
              <a:t> </a:t>
            </a:r>
            <a:r>
              <a:rPr lang="en-US" dirty="0" err="1" smtClean="0"/>
              <a:t>máy</a:t>
            </a:r>
            <a:r>
              <a:rPr lang="en-US" dirty="0" smtClean="0"/>
              <a:t> </a:t>
            </a:r>
            <a:r>
              <a:rPr lang="en-US" dirty="0" err="1" smtClean="0"/>
              <a:t>là</a:t>
            </a:r>
            <a:r>
              <a:rPr lang="en-US" dirty="0" smtClean="0"/>
              <a:t> </a:t>
            </a:r>
            <a:r>
              <a:rPr lang="en-US" dirty="0" err="1" smtClean="0"/>
              <a:t>một</a:t>
            </a:r>
            <a:r>
              <a:rPr lang="en-US" dirty="0" smtClean="0"/>
              <a:t> </a:t>
            </a:r>
            <a:r>
              <a:rPr lang="en-US" dirty="0" err="1" smtClean="0"/>
              <a:t>tập</a:t>
            </a:r>
            <a:r>
              <a:rPr lang="en-US" dirty="0" smtClean="0"/>
              <a:t> </a:t>
            </a:r>
            <a:r>
              <a:rPr lang="en-US" dirty="0" err="1" smtClean="0"/>
              <a:t>hợp</a:t>
            </a:r>
            <a:r>
              <a:rPr lang="en-US" dirty="0" smtClean="0"/>
              <a:t> </a:t>
            </a:r>
            <a:r>
              <a:rPr lang="en-US" dirty="0" err="1" smtClean="0"/>
              <a:t>các</a:t>
            </a:r>
            <a:r>
              <a:rPr lang="en-US" dirty="0" smtClean="0"/>
              <a:t> </a:t>
            </a:r>
            <a:r>
              <a:rPr lang="en-US" dirty="0" err="1" smtClean="0"/>
              <a:t>chỉ</a:t>
            </a:r>
            <a:r>
              <a:rPr lang="en-US" dirty="0" smtClean="0"/>
              <a:t> </a:t>
            </a:r>
            <a:r>
              <a:rPr lang="en-US" dirty="0" err="1" smtClean="0"/>
              <a:t>dẫn</a:t>
            </a:r>
            <a:r>
              <a:rPr lang="en-US" dirty="0" smtClean="0"/>
              <a:t> </a:t>
            </a:r>
            <a:r>
              <a:rPr lang="en-US" dirty="0" err="1" smtClean="0"/>
              <a:t>sơ</a:t>
            </a:r>
            <a:r>
              <a:rPr lang="en-US" dirty="0" smtClean="0"/>
              <a:t> </a:t>
            </a:r>
            <a:r>
              <a:rPr lang="en-US" dirty="0" err="1" smtClean="0"/>
              <a:t>khai</a:t>
            </a:r>
            <a:r>
              <a:rPr lang="en-US" dirty="0" smtClean="0"/>
              <a:t> (primitive instructions</a:t>
            </a:r>
            <a:r>
              <a:rPr lang="en-US" dirty="0"/>
              <a:t>) </a:t>
            </a:r>
            <a:r>
              <a:rPr lang="en-US" dirty="0" err="1" smtClean="0"/>
              <a:t>được</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sẵn</a:t>
            </a:r>
            <a:r>
              <a:rPr lang="en-US" dirty="0" smtClean="0"/>
              <a:t> </a:t>
            </a:r>
            <a:r>
              <a:rPr lang="en-US" dirty="0" err="1" smtClean="0"/>
              <a:t>trong</a:t>
            </a:r>
            <a:r>
              <a:rPr lang="en-US" dirty="0" smtClean="0"/>
              <a:t> </a:t>
            </a:r>
            <a:r>
              <a:rPr lang="en-US" dirty="0" err="1" smtClean="0"/>
              <a:t>tất</a:t>
            </a:r>
            <a:r>
              <a:rPr lang="en-US" dirty="0" smtClean="0"/>
              <a:t> </a:t>
            </a:r>
            <a:r>
              <a:rPr lang="en-US" dirty="0" err="1" smtClean="0"/>
              <a:t>cả</a:t>
            </a:r>
            <a:r>
              <a:rPr lang="en-US" dirty="0" smtClean="0"/>
              <a:t> </a:t>
            </a:r>
            <a:r>
              <a:rPr lang="en-US" dirty="0" err="1" smtClean="0"/>
              <a:t>máy</a:t>
            </a:r>
            <a:r>
              <a:rPr lang="en-US" dirty="0" smtClean="0"/>
              <a:t> </a:t>
            </a:r>
            <a:r>
              <a:rPr lang="en-US" dirty="0" err="1" smtClean="0"/>
              <a:t>tính</a:t>
            </a:r>
            <a:r>
              <a:rPr lang="en-US" dirty="0" smtClean="0"/>
              <a:t>.</a:t>
            </a:r>
          </a:p>
          <a:p>
            <a:r>
              <a:rPr lang="en-US" dirty="0" err="1" smtClean="0"/>
              <a:t>Những</a:t>
            </a:r>
            <a:r>
              <a:rPr lang="en-US" dirty="0" smtClean="0"/>
              <a:t> </a:t>
            </a:r>
            <a:r>
              <a:rPr lang="en-US" dirty="0" err="1" smtClean="0"/>
              <a:t>chỉ</a:t>
            </a:r>
            <a:r>
              <a:rPr lang="en-US" dirty="0" smtClean="0"/>
              <a:t> </a:t>
            </a:r>
            <a:r>
              <a:rPr lang="en-US" dirty="0" err="1" smtClean="0"/>
              <a:t>dẫn</a:t>
            </a:r>
            <a:r>
              <a:rPr lang="en-US" dirty="0" smtClean="0"/>
              <a:t> </a:t>
            </a:r>
            <a:r>
              <a:rPr lang="en-US" dirty="0" err="1" smtClean="0"/>
              <a:t>này</a:t>
            </a:r>
            <a:r>
              <a:rPr lang="en-US" dirty="0" smtClean="0"/>
              <a:t> </a:t>
            </a:r>
            <a:r>
              <a:rPr lang="en-US" dirty="0" err="1" smtClean="0"/>
              <a:t>được</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dưới</a:t>
            </a:r>
            <a:r>
              <a:rPr lang="en-US" dirty="0" smtClean="0"/>
              <a:t> </a:t>
            </a:r>
            <a:r>
              <a:rPr lang="en-US" dirty="0" err="1" smtClean="0"/>
              <a:t>dạng</a:t>
            </a:r>
            <a:r>
              <a:rPr lang="en-US" dirty="0" smtClean="0"/>
              <a:t> </a:t>
            </a:r>
            <a:r>
              <a:rPr lang="en-US" dirty="0" err="1" smtClean="0"/>
              <a:t>mã</a:t>
            </a:r>
            <a:r>
              <a:rPr lang="en-US" dirty="0" smtClean="0"/>
              <a:t> </a:t>
            </a:r>
            <a:r>
              <a:rPr lang="en-US" dirty="0" err="1" smtClean="0"/>
              <a:t>nhị</a:t>
            </a:r>
            <a:r>
              <a:rPr lang="en-US" dirty="0" smtClean="0"/>
              <a:t> </a:t>
            </a:r>
            <a:r>
              <a:rPr lang="en-US" dirty="0" err="1" smtClean="0"/>
              <a:t>phân</a:t>
            </a:r>
            <a:r>
              <a:rPr lang="en-US" dirty="0" smtClean="0"/>
              <a:t>, </a:t>
            </a:r>
            <a:r>
              <a:rPr lang="en-US" dirty="0" err="1" smtClean="0"/>
              <a:t>vì</a:t>
            </a:r>
            <a:r>
              <a:rPr lang="en-US" dirty="0" smtClean="0"/>
              <a:t> </a:t>
            </a:r>
            <a:r>
              <a:rPr lang="en-US" dirty="0" err="1" smtClean="0"/>
              <a:t>vậy</a:t>
            </a:r>
            <a:r>
              <a:rPr lang="en-US" dirty="0" smtClean="0"/>
              <a:t> </a:t>
            </a:r>
            <a:r>
              <a:rPr lang="en-US" dirty="0" err="1" smtClean="0"/>
              <a:t>chúng</a:t>
            </a:r>
            <a:r>
              <a:rPr lang="en-US" dirty="0" smtClean="0"/>
              <a:t> ta </a:t>
            </a:r>
            <a:r>
              <a:rPr lang="en-US" dirty="0" err="1" smtClean="0"/>
              <a:t>phải</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mã</a:t>
            </a:r>
            <a:r>
              <a:rPr lang="en-US" dirty="0" smtClean="0"/>
              <a:t> </a:t>
            </a:r>
            <a:r>
              <a:rPr lang="en-US" dirty="0" err="1" smtClean="0"/>
              <a:t>nhị</a:t>
            </a:r>
            <a:r>
              <a:rPr lang="en-US" dirty="0" smtClean="0"/>
              <a:t> </a:t>
            </a:r>
            <a:r>
              <a:rPr lang="en-US" dirty="0" err="1" smtClean="0"/>
              <a:t>phân</a:t>
            </a:r>
            <a:r>
              <a:rPr lang="en-US" dirty="0" smtClean="0"/>
              <a:t> </a:t>
            </a:r>
            <a:r>
              <a:rPr lang="en-US" dirty="0" err="1" smtClean="0"/>
              <a:t>để</a:t>
            </a:r>
            <a:r>
              <a:rPr lang="en-US" dirty="0" smtClean="0"/>
              <a:t> </a:t>
            </a:r>
            <a:r>
              <a:rPr lang="en-US" dirty="0" err="1" smtClean="0"/>
              <a:t>lập</a:t>
            </a:r>
            <a:r>
              <a:rPr lang="en-US" dirty="0" smtClean="0"/>
              <a:t> </a:t>
            </a:r>
            <a:r>
              <a:rPr lang="en-US" dirty="0" err="1" smtClean="0"/>
              <a:t>trình</a:t>
            </a:r>
            <a:r>
              <a:rPr lang="en-US" dirty="0" smtClean="0"/>
              <a:t>.</a:t>
            </a:r>
          </a:p>
          <a:p>
            <a:r>
              <a:rPr lang="en-US" dirty="0" err="1" smtClean="0"/>
              <a:t>Lập</a:t>
            </a:r>
            <a:r>
              <a:rPr lang="en-US" dirty="0" smtClean="0"/>
              <a:t> </a:t>
            </a:r>
            <a:r>
              <a:rPr lang="en-US" dirty="0" err="1" smtClean="0"/>
              <a:t>trình</a:t>
            </a:r>
            <a:r>
              <a:rPr lang="en-US" dirty="0" smtClean="0"/>
              <a:t> </a:t>
            </a:r>
            <a:r>
              <a:rPr lang="en-US" dirty="0" err="1" smtClean="0"/>
              <a:t>với</a:t>
            </a:r>
            <a:r>
              <a:rPr lang="en-US" dirty="0" smtClean="0"/>
              <a:t> </a:t>
            </a:r>
            <a:r>
              <a:rPr lang="en-US" dirty="0" err="1" smtClean="0"/>
              <a:t>mã</a:t>
            </a:r>
            <a:r>
              <a:rPr lang="en-US" dirty="0" smtClean="0"/>
              <a:t> </a:t>
            </a:r>
            <a:r>
              <a:rPr lang="en-US" dirty="0" err="1" smtClean="0"/>
              <a:t>máy</a:t>
            </a:r>
            <a:r>
              <a:rPr lang="en-US" dirty="0" smtClean="0"/>
              <a:t> </a:t>
            </a:r>
            <a:r>
              <a:rPr lang="en-US" dirty="0" err="1" smtClean="0"/>
              <a:t>là</a:t>
            </a:r>
            <a:r>
              <a:rPr lang="en-US" dirty="0" smtClean="0"/>
              <a:t> </a:t>
            </a:r>
            <a:r>
              <a:rPr lang="en-US" dirty="0" err="1" smtClean="0"/>
              <a:t>một</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dễ</a:t>
            </a:r>
            <a:r>
              <a:rPr lang="en-US" dirty="0" smtClean="0"/>
              <a:t> </a:t>
            </a:r>
            <a:r>
              <a:rPr lang="en-US" dirty="0" err="1" smtClean="0"/>
              <a:t>làm</a:t>
            </a:r>
            <a:r>
              <a:rPr lang="en-US" dirty="0" smtClean="0"/>
              <a:t> </a:t>
            </a:r>
            <a:r>
              <a:rPr lang="en-US" dirty="0" err="1" smtClean="0"/>
              <a:t>chán</a:t>
            </a:r>
            <a:r>
              <a:rPr lang="en-US" dirty="0" smtClean="0"/>
              <a:t> </a:t>
            </a:r>
            <a:r>
              <a:rPr lang="en-US" dirty="0" err="1" smtClean="0"/>
              <a:t>nãn</a:t>
            </a:r>
            <a:r>
              <a:rPr lang="en-US" dirty="0" smtClean="0"/>
              <a:t>. </a:t>
            </a:r>
          </a:p>
          <a:p>
            <a:r>
              <a:rPr lang="en-US" dirty="0" err="1" smtClean="0"/>
              <a:t>Thêm</a:t>
            </a:r>
            <a:r>
              <a:rPr lang="en-US" dirty="0" smtClean="0"/>
              <a:t> </a:t>
            </a:r>
            <a:r>
              <a:rPr lang="en-US" dirty="0" err="1" smtClean="0"/>
              <a:t>vào</a:t>
            </a:r>
            <a:r>
              <a:rPr lang="en-US" dirty="0" smtClean="0"/>
              <a:t> </a:t>
            </a:r>
            <a:r>
              <a:rPr lang="en-US" dirty="0" err="1" smtClean="0"/>
              <a:t>đó</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được</a:t>
            </a:r>
            <a:r>
              <a:rPr lang="en-US" dirty="0" smtClean="0"/>
              <a:t> </a:t>
            </a:r>
            <a:r>
              <a:rPr lang="en-US" dirty="0" err="1" smtClean="0"/>
              <a:t>viết</a:t>
            </a:r>
            <a:r>
              <a:rPr lang="en-US" dirty="0" smtClean="0"/>
              <a:t> </a:t>
            </a:r>
            <a:r>
              <a:rPr lang="en-US" dirty="0" err="1" smtClean="0"/>
              <a:t>ra</a:t>
            </a:r>
            <a:r>
              <a:rPr lang="en-US" dirty="0" smtClean="0"/>
              <a:t> </a:t>
            </a:r>
            <a:r>
              <a:rPr lang="en-US" dirty="0" err="1" smtClean="0"/>
              <a:t>thường</a:t>
            </a:r>
            <a:r>
              <a:rPr lang="en-US" dirty="0" smtClean="0"/>
              <a:t> </a:t>
            </a:r>
            <a:r>
              <a:rPr lang="en-US" dirty="0" err="1" smtClean="0"/>
              <a:t>khó</a:t>
            </a:r>
            <a:r>
              <a:rPr lang="en-US" dirty="0" smtClean="0"/>
              <a:t> </a:t>
            </a:r>
            <a:r>
              <a:rPr lang="en-US" dirty="0" err="1" smtClean="0"/>
              <a:t>đọc</a:t>
            </a:r>
            <a:r>
              <a:rPr lang="en-US" dirty="0" smtClean="0"/>
              <a:t> </a:t>
            </a:r>
            <a:r>
              <a:rPr lang="en-US" dirty="0" err="1" smtClean="0"/>
              <a:t>và</a:t>
            </a:r>
            <a:r>
              <a:rPr lang="en-US" dirty="0" smtClean="0"/>
              <a:t> </a:t>
            </a:r>
            <a:r>
              <a:rPr lang="en-US" dirty="0" err="1" smtClean="0"/>
              <a:t>sửa</a:t>
            </a:r>
            <a:r>
              <a:rPr lang="en-US" dirty="0" smtClean="0"/>
              <a:t> </a:t>
            </a:r>
            <a:r>
              <a:rPr lang="en-US" dirty="0" err="1" smtClean="0"/>
              <a:t>đổi</a:t>
            </a:r>
            <a:r>
              <a:rPr lang="en-US" dirty="0" smtClean="0"/>
              <a:t>.</a:t>
            </a:r>
          </a:p>
          <a:p>
            <a:r>
              <a:rPr lang="en-US" dirty="0" err="1" smtClean="0"/>
              <a:t>Ví</a:t>
            </a:r>
            <a:r>
              <a:rPr lang="en-US" dirty="0" smtClean="0"/>
              <a:t> </a:t>
            </a:r>
            <a:r>
              <a:rPr lang="en-US" dirty="0" err="1" smtClean="0"/>
              <a:t>dụ</a:t>
            </a:r>
            <a:r>
              <a:rPr lang="en-US" dirty="0" smtClean="0"/>
              <a:t>, </a:t>
            </a:r>
            <a:r>
              <a:rPr lang="en-US" dirty="0" err="1" smtClean="0"/>
              <a:t>để</a:t>
            </a:r>
            <a:r>
              <a:rPr lang="en-US" dirty="0" smtClean="0"/>
              <a:t> </a:t>
            </a:r>
            <a:r>
              <a:rPr lang="en-US" dirty="0" err="1" smtClean="0"/>
              <a:t>cộng</a:t>
            </a:r>
            <a:r>
              <a:rPr lang="en-US" dirty="0" smtClean="0"/>
              <a:t> </a:t>
            </a:r>
            <a:r>
              <a:rPr lang="en-US" dirty="0" err="1" smtClean="0"/>
              <a:t>hai</a:t>
            </a:r>
            <a:r>
              <a:rPr lang="en-US" dirty="0" smtClean="0"/>
              <a:t> </a:t>
            </a:r>
            <a:r>
              <a:rPr lang="en-US" dirty="0" err="1" smtClean="0"/>
              <a:t>số</a:t>
            </a:r>
            <a:r>
              <a:rPr lang="en-US" dirty="0" smtClean="0"/>
              <a:t>, </a:t>
            </a:r>
            <a:r>
              <a:rPr lang="en-US" dirty="0" err="1" smtClean="0"/>
              <a:t>chúng</a:t>
            </a:r>
            <a:r>
              <a:rPr lang="en-US" dirty="0" smtClean="0"/>
              <a:t> ta </a:t>
            </a:r>
            <a:r>
              <a:rPr lang="en-US" dirty="0" err="1" smtClean="0"/>
              <a:t>viết</a:t>
            </a:r>
            <a:r>
              <a:rPr lang="en-US" dirty="0" smtClean="0"/>
              <a:t> </a:t>
            </a:r>
            <a:r>
              <a:rPr lang="en-US" dirty="0" err="1" smtClean="0"/>
              <a:t>một</a:t>
            </a:r>
            <a:r>
              <a:rPr lang="en-US" dirty="0" smtClean="0"/>
              <a:t> </a:t>
            </a:r>
            <a:r>
              <a:rPr lang="en-US" dirty="0" err="1" smtClean="0"/>
              <a:t>chỉ</a:t>
            </a:r>
            <a:r>
              <a:rPr lang="en-US" dirty="0" smtClean="0"/>
              <a:t> </a:t>
            </a:r>
            <a:r>
              <a:rPr lang="en-US" dirty="0" err="1" smtClean="0"/>
              <a:t>dẫn</a:t>
            </a:r>
            <a:r>
              <a:rPr lang="en-US" dirty="0" smtClean="0"/>
              <a:t> </a:t>
            </a:r>
            <a:r>
              <a:rPr lang="en-US" dirty="0" err="1" smtClean="0"/>
              <a:t>nhị</a:t>
            </a:r>
            <a:r>
              <a:rPr lang="en-US" dirty="0" smtClean="0"/>
              <a:t> </a:t>
            </a:r>
            <a:r>
              <a:rPr lang="en-US" dirty="0" err="1" smtClean="0"/>
              <a:t>phân</a:t>
            </a:r>
            <a:r>
              <a:rPr lang="en-US" dirty="0" smtClean="0"/>
              <a:t> </a:t>
            </a:r>
            <a:r>
              <a:rPr lang="en-US" dirty="0" err="1" smtClean="0"/>
              <a:t>như</a:t>
            </a:r>
            <a:r>
              <a:rPr lang="en-US" dirty="0" smtClean="0"/>
              <a:t> </a:t>
            </a:r>
            <a:r>
              <a:rPr lang="en-US" dirty="0" err="1" smtClean="0"/>
              <a:t>sau</a:t>
            </a:r>
            <a:r>
              <a:rPr lang="en-US" dirty="0" smtClean="0"/>
              <a:t>: </a:t>
            </a:r>
          </a:p>
          <a:p>
            <a:pPr marL="0" indent="0">
              <a:buNone/>
            </a:pPr>
            <a:r>
              <a:rPr lang="en-US" altLang="en-US" dirty="0" smtClean="0">
                <a:solidFill>
                  <a:schemeClr val="tx2"/>
                </a:solidFill>
                <a:latin typeface="Courier New" panose="02070309020205020404" pitchFamily="49" charset="0"/>
                <a:cs typeface="Times New Roman" panose="02020603050405020304" pitchFamily="18" charset="0"/>
              </a:rPr>
              <a:t>						1101101010011010</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26</a:t>
            </a:fld>
            <a:endParaRPr lang="en-US" dirty="0"/>
          </a:p>
        </p:txBody>
      </p:sp>
      <p:sp>
        <p:nvSpPr>
          <p:cNvPr id="6" name="Rectangle 1027"/>
          <p:cNvSpPr txBox="1">
            <a:spLocks noChangeArrowheads="1"/>
          </p:cNvSpPr>
          <p:nvPr/>
        </p:nvSpPr>
        <p:spPr bwMode="auto">
          <a:xfrm>
            <a:off x="1828800" y="812042"/>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just" rtl="0" eaLnBrk="0" fontAlgn="base" hangingPunct="0">
              <a:lnSpc>
                <a:spcPct val="140000"/>
              </a:lnSpc>
              <a:spcBef>
                <a:spcPts val="0"/>
              </a:spcBef>
              <a:spcAft>
                <a:spcPct val="0"/>
              </a:spcAft>
              <a:buChar char="•"/>
              <a:defRPr sz="3000">
                <a:solidFill>
                  <a:schemeClr val="tx1"/>
                </a:solidFill>
                <a:latin typeface="+mj-lt"/>
                <a:ea typeface="Tahoma" panose="020B0604030504040204" pitchFamily="34" charset="0"/>
                <a:cs typeface="Tahoma" panose="020B0604030504040204" pitchFamily="34" charset="0"/>
              </a:defRPr>
            </a:lvl1pPr>
            <a:lvl2pPr marL="742969" indent="-285757" algn="just" rtl="0" eaLnBrk="0" fontAlgn="base" hangingPunct="0">
              <a:lnSpc>
                <a:spcPct val="140000"/>
              </a:lnSpc>
              <a:spcBef>
                <a:spcPts val="0"/>
              </a:spcBef>
              <a:spcAft>
                <a:spcPct val="0"/>
              </a:spcAft>
              <a:buChar char="–"/>
              <a:defRPr sz="2400">
                <a:solidFill>
                  <a:schemeClr val="tx1"/>
                </a:solidFill>
                <a:latin typeface="+mj-lt"/>
                <a:ea typeface="Tahoma" panose="020B0604030504040204" pitchFamily="34" charset="0"/>
                <a:cs typeface="Tahoma" panose="020B0604030504040204" pitchFamily="34" charset="0"/>
              </a:defRPr>
            </a:lvl2pPr>
            <a:lvl3pPr marL="1143028" indent="-228606" algn="just" rtl="0" eaLnBrk="0" fontAlgn="base" hangingPunct="0">
              <a:lnSpc>
                <a:spcPct val="140000"/>
              </a:lnSpc>
              <a:spcBef>
                <a:spcPts val="0"/>
              </a:spcBef>
              <a:spcAft>
                <a:spcPct val="0"/>
              </a:spcAft>
              <a:buChar char="•"/>
              <a:defRPr sz="2000">
                <a:solidFill>
                  <a:schemeClr val="tx1"/>
                </a:solidFill>
                <a:latin typeface="+mj-lt"/>
                <a:ea typeface="Tahoma" panose="020B0604030504040204" pitchFamily="34" charset="0"/>
                <a:cs typeface="Tahoma" panose="020B0604030504040204" pitchFamily="34" charset="0"/>
              </a:defRPr>
            </a:lvl3pPr>
            <a:lvl4pPr marL="1600240"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4pPr>
            <a:lvl5pPr marL="2057452"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5pPr>
            <a:lvl6pPr marL="2514663" indent="-228606" algn="l" rtl="0" fontAlgn="base">
              <a:spcBef>
                <a:spcPct val="20000"/>
              </a:spcBef>
              <a:spcAft>
                <a:spcPct val="0"/>
              </a:spcAft>
              <a:buChar char="»"/>
              <a:defRPr sz="2000">
                <a:solidFill>
                  <a:schemeClr val="tx1"/>
                </a:solidFill>
                <a:latin typeface="+mn-lt"/>
              </a:defRPr>
            </a:lvl6pPr>
            <a:lvl7pPr marL="2971874" indent="-228606" algn="l" rtl="0" fontAlgn="base">
              <a:spcBef>
                <a:spcPct val="20000"/>
              </a:spcBef>
              <a:spcAft>
                <a:spcPct val="0"/>
              </a:spcAft>
              <a:buChar char="»"/>
              <a:defRPr sz="2000">
                <a:solidFill>
                  <a:schemeClr val="tx1"/>
                </a:solidFill>
                <a:latin typeface="+mn-lt"/>
              </a:defRPr>
            </a:lvl7pPr>
            <a:lvl8pPr marL="3429086" indent="-228606" algn="l" rtl="0" fontAlgn="base">
              <a:spcBef>
                <a:spcPct val="20000"/>
              </a:spcBef>
              <a:spcAft>
                <a:spcPct val="0"/>
              </a:spcAft>
              <a:buChar char="»"/>
              <a:defRPr sz="2000">
                <a:solidFill>
                  <a:schemeClr val="tx1"/>
                </a:solidFill>
                <a:latin typeface="+mn-lt"/>
              </a:defRPr>
            </a:lvl8pPr>
            <a:lvl9pPr marL="3886297" indent="-228606" algn="l" rtl="0" fontAlgn="base">
              <a:spcBef>
                <a:spcPct val="20000"/>
              </a:spcBef>
              <a:spcAft>
                <a:spcPct val="0"/>
              </a:spcAft>
              <a:buChar char="»"/>
              <a:defRPr sz="2000">
                <a:solidFill>
                  <a:schemeClr val="tx1"/>
                </a:solidFill>
                <a:latin typeface="+mn-lt"/>
              </a:defRPr>
            </a:lvl9pPr>
          </a:lstStyle>
          <a:p>
            <a:pPr marL="0" indent="0">
              <a:buFont typeface="Monotype Sorts" pitchFamily="2" charset="2"/>
              <a:buNone/>
            </a:pPr>
            <a:r>
              <a:rPr lang="en-US" altLang="en-US" sz="2400" kern="0" smtClean="0">
                <a:solidFill>
                  <a:srgbClr val="FF0000"/>
                </a:solidFill>
              </a:rPr>
              <a:t>Machine Language    </a:t>
            </a:r>
            <a:r>
              <a:rPr lang="en-US" altLang="en-US" sz="2400" kern="0" smtClean="0"/>
              <a:t>Assembly Language      High-Level Language</a:t>
            </a:r>
            <a:endParaRPr lang="en-US" altLang="en-US" sz="2400" kern="0" dirty="0" smtClean="0"/>
          </a:p>
        </p:txBody>
      </p:sp>
    </p:spTree>
    <p:extLst>
      <p:ext uri="{BB962C8B-B14F-4D97-AF65-F5344CB8AC3E}">
        <p14:creationId xmlns:p14="http://schemas.microsoft.com/office/powerpoint/2010/main" val="12843027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t>Ngôn</a:t>
            </a:r>
            <a:r>
              <a:rPr lang="en-US" altLang="en-US" dirty="0"/>
              <a:t> </a:t>
            </a:r>
            <a:r>
              <a:rPr lang="en-US" altLang="en-US" dirty="0" err="1"/>
              <a:t>ngữ</a:t>
            </a:r>
            <a:r>
              <a:rPr lang="en-US" altLang="en-US" dirty="0"/>
              <a:t> </a:t>
            </a:r>
            <a:r>
              <a:rPr lang="en-US" altLang="en-US" dirty="0" err="1"/>
              <a:t>lập</a:t>
            </a:r>
            <a:r>
              <a:rPr lang="en-US" altLang="en-US" dirty="0"/>
              <a:t> </a:t>
            </a:r>
            <a:r>
              <a:rPr lang="en-US" altLang="en-US" dirty="0" err="1" smtClean="0"/>
              <a:t>trình</a:t>
            </a:r>
            <a:r>
              <a:rPr lang="en-US" altLang="en-US" dirty="0" smtClean="0"/>
              <a:t> (2/3)</a:t>
            </a:r>
            <a:endParaRPr lang="en-US" dirty="0"/>
          </a:p>
        </p:txBody>
      </p:sp>
      <p:sp>
        <p:nvSpPr>
          <p:cNvPr id="3" name="Content Placeholder 2"/>
          <p:cNvSpPr>
            <a:spLocks noGrp="1"/>
          </p:cNvSpPr>
          <p:nvPr>
            <p:ph idx="1"/>
          </p:nvPr>
        </p:nvSpPr>
        <p:spPr>
          <a:xfrm>
            <a:off x="304800" y="1447800"/>
            <a:ext cx="11582400" cy="5029199"/>
          </a:xfrm>
        </p:spPr>
        <p:txBody>
          <a:bodyPr/>
          <a:lstStyle/>
          <a:p>
            <a:r>
              <a:rPr lang="en-US" dirty="0" err="1" smtClean="0"/>
              <a:t>Ngôn</a:t>
            </a:r>
            <a:r>
              <a:rPr lang="en-US" dirty="0" smtClean="0"/>
              <a:t> </a:t>
            </a:r>
            <a:r>
              <a:rPr lang="en-US" dirty="0" err="1" smtClean="0"/>
              <a:t>ngữ</a:t>
            </a:r>
            <a:r>
              <a:rPr lang="en-US" dirty="0" smtClean="0"/>
              <a:t> Assembly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để</a:t>
            </a:r>
            <a:r>
              <a:rPr lang="en-US" dirty="0" smtClean="0"/>
              <a:t> </a:t>
            </a:r>
            <a:r>
              <a:rPr lang="en-US" dirty="0" err="1" smtClean="0"/>
              <a:t>giúp</a:t>
            </a:r>
            <a:r>
              <a:rPr lang="en-US" dirty="0" smtClean="0"/>
              <a:t> </a:t>
            </a:r>
            <a:r>
              <a:rPr lang="en-US" dirty="0" err="1" smtClean="0"/>
              <a:t>việc</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dễ</a:t>
            </a:r>
            <a:r>
              <a:rPr lang="en-US" dirty="0" smtClean="0"/>
              <a:t> </a:t>
            </a:r>
            <a:r>
              <a:rPr lang="en-US" dirty="0" err="1" smtClean="0"/>
              <a:t>dàng</a:t>
            </a:r>
            <a:r>
              <a:rPr lang="en-US" dirty="0" smtClean="0"/>
              <a:t> </a:t>
            </a:r>
            <a:r>
              <a:rPr lang="en-US" dirty="0" err="1" smtClean="0"/>
              <a:t>hơn</a:t>
            </a:r>
            <a:r>
              <a:rPr lang="en-US" dirty="0" smtClean="0"/>
              <a:t>.</a:t>
            </a:r>
          </a:p>
          <a:p>
            <a:r>
              <a:rPr lang="en-US" dirty="0" err="1" smtClean="0"/>
              <a:t>Bởi</a:t>
            </a:r>
            <a:r>
              <a:rPr lang="en-US" dirty="0" smtClean="0"/>
              <a:t> </a:t>
            </a:r>
            <a:r>
              <a:rPr lang="en-US" dirty="0" err="1" smtClean="0"/>
              <a:t>vì</a:t>
            </a:r>
            <a:r>
              <a:rPr lang="en-US" dirty="0" smtClean="0"/>
              <a:t> </a:t>
            </a:r>
            <a:r>
              <a:rPr lang="en-US" dirty="0" err="1" smtClean="0"/>
              <a:t>máy</a:t>
            </a:r>
            <a:r>
              <a:rPr lang="en-US" dirty="0" smtClean="0"/>
              <a:t> </a:t>
            </a:r>
            <a:r>
              <a:rPr lang="en-US" dirty="0" err="1" smtClean="0"/>
              <a:t>tính</a:t>
            </a:r>
            <a:r>
              <a:rPr lang="en-US" dirty="0" smtClean="0"/>
              <a:t> </a:t>
            </a:r>
            <a:r>
              <a:rPr lang="en-US" dirty="0" err="1" smtClean="0"/>
              <a:t>không</a:t>
            </a:r>
            <a:r>
              <a:rPr lang="en-US" dirty="0" smtClean="0"/>
              <a:t> </a:t>
            </a:r>
            <a:r>
              <a:rPr lang="en-US" dirty="0" err="1" smtClean="0"/>
              <a:t>hiểu</a:t>
            </a:r>
            <a:r>
              <a:rPr lang="en-US" dirty="0" smtClean="0"/>
              <a:t> </a:t>
            </a:r>
            <a:r>
              <a:rPr lang="en-US" dirty="0" err="1" smtClean="0"/>
              <a:t>ngôn</a:t>
            </a:r>
            <a:r>
              <a:rPr lang="en-US" dirty="0" smtClean="0"/>
              <a:t> </a:t>
            </a:r>
            <a:r>
              <a:rPr lang="en-US" dirty="0" err="1" smtClean="0"/>
              <a:t>ngữ</a:t>
            </a:r>
            <a:r>
              <a:rPr lang="en-US" dirty="0" smtClean="0"/>
              <a:t> assembly </a:t>
            </a:r>
            <a:r>
              <a:rPr lang="en-US" dirty="0" err="1" smtClean="0"/>
              <a:t>nên</a:t>
            </a:r>
            <a:r>
              <a:rPr lang="en-US" dirty="0" smtClean="0"/>
              <a:t> </a:t>
            </a:r>
            <a:r>
              <a:rPr lang="en-US" dirty="0" err="1" smtClean="0"/>
              <a:t>một</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trung</a:t>
            </a:r>
            <a:r>
              <a:rPr lang="en-US" dirty="0" smtClean="0"/>
              <a:t> </a:t>
            </a:r>
            <a:r>
              <a:rPr lang="en-US" dirty="0" err="1" smtClean="0"/>
              <a:t>gian</a:t>
            </a:r>
            <a:r>
              <a:rPr lang="en-US" dirty="0" smtClean="0"/>
              <a:t> </a:t>
            </a:r>
            <a:r>
              <a:rPr lang="en-US" dirty="0" err="1" smtClean="0"/>
              <a:t>gọi</a:t>
            </a:r>
            <a:r>
              <a:rPr lang="en-US" dirty="0" smtClean="0"/>
              <a:t> </a:t>
            </a:r>
            <a:r>
              <a:rPr lang="en-US" dirty="0" err="1" smtClean="0"/>
              <a:t>là</a:t>
            </a:r>
            <a:r>
              <a:rPr lang="en-US" dirty="0" smtClean="0"/>
              <a:t> </a:t>
            </a:r>
            <a:r>
              <a:rPr lang="en-US" i="1" dirty="0" smtClean="0"/>
              <a:t>assembler</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chuyển</a:t>
            </a:r>
            <a:r>
              <a:rPr lang="en-US" dirty="0" smtClean="0"/>
              <a:t> </a:t>
            </a:r>
            <a:r>
              <a:rPr lang="en-US" dirty="0" err="1" smtClean="0"/>
              <a:t>đổi</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viết</a:t>
            </a:r>
            <a:r>
              <a:rPr lang="en-US" dirty="0" smtClean="0"/>
              <a:t> </a:t>
            </a:r>
            <a:r>
              <a:rPr lang="en-US" dirty="0" err="1" smtClean="0"/>
              <a:t>bằng</a:t>
            </a:r>
            <a:r>
              <a:rPr lang="en-US" dirty="0" smtClean="0"/>
              <a:t> </a:t>
            </a:r>
            <a:r>
              <a:rPr lang="en-US" dirty="0" err="1" smtClean="0"/>
              <a:t>ngôn</a:t>
            </a:r>
            <a:r>
              <a:rPr lang="en-US" dirty="0" smtClean="0"/>
              <a:t> </a:t>
            </a:r>
            <a:r>
              <a:rPr lang="en-US" dirty="0" err="1" smtClean="0"/>
              <a:t>ngữ</a:t>
            </a:r>
            <a:r>
              <a:rPr lang="en-US" dirty="0" smtClean="0"/>
              <a:t> assembly sang </a:t>
            </a:r>
            <a:r>
              <a:rPr lang="en-US" dirty="0" err="1" smtClean="0"/>
              <a:t>mã</a:t>
            </a:r>
            <a:r>
              <a:rPr lang="en-US" dirty="0" smtClean="0"/>
              <a:t> </a:t>
            </a:r>
            <a:r>
              <a:rPr lang="en-US" dirty="0" err="1" smtClean="0"/>
              <a:t>máy</a:t>
            </a:r>
            <a:r>
              <a:rPr lang="en-US" dirty="0" smtClean="0"/>
              <a:t>.</a:t>
            </a:r>
          </a:p>
          <a:p>
            <a:r>
              <a:rPr lang="en-US" dirty="0" err="1" smtClean="0"/>
              <a:t>Ví</a:t>
            </a:r>
            <a:r>
              <a:rPr lang="en-US" dirty="0" smtClean="0"/>
              <a:t> </a:t>
            </a:r>
            <a:r>
              <a:rPr lang="en-US" dirty="0" err="1" smtClean="0"/>
              <a:t>dụ</a:t>
            </a:r>
            <a:r>
              <a:rPr lang="en-US" dirty="0" smtClean="0"/>
              <a:t>, </a:t>
            </a:r>
            <a:r>
              <a:rPr lang="en-US" dirty="0" err="1" smtClean="0"/>
              <a:t>cộng</a:t>
            </a:r>
            <a:r>
              <a:rPr lang="en-US" dirty="0" smtClean="0"/>
              <a:t> </a:t>
            </a:r>
            <a:r>
              <a:rPr lang="en-US" dirty="0" err="1" smtClean="0"/>
              <a:t>hai</a:t>
            </a:r>
            <a:r>
              <a:rPr lang="en-US" dirty="0" smtClean="0"/>
              <a:t> </a:t>
            </a:r>
            <a:r>
              <a:rPr lang="en-US" dirty="0" err="1" smtClean="0"/>
              <a:t>số</a:t>
            </a:r>
            <a:r>
              <a:rPr lang="en-US" dirty="0" smtClean="0"/>
              <a:t>, </a:t>
            </a:r>
            <a:r>
              <a:rPr lang="en-US" dirty="0" err="1" smtClean="0"/>
              <a:t>chúng</a:t>
            </a:r>
            <a:r>
              <a:rPr lang="en-US" dirty="0" smtClean="0"/>
              <a:t> ta </a:t>
            </a:r>
            <a:r>
              <a:rPr lang="en-US" dirty="0" err="1" smtClean="0"/>
              <a:t>có</a:t>
            </a:r>
            <a:r>
              <a:rPr lang="en-US" dirty="0" smtClean="0"/>
              <a:t> </a:t>
            </a:r>
            <a:r>
              <a:rPr lang="en-US" dirty="0" err="1" smtClean="0"/>
              <a:t>thể</a:t>
            </a:r>
            <a:r>
              <a:rPr lang="en-US" dirty="0" smtClean="0"/>
              <a:t> </a:t>
            </a:r>
            <a:r>
              <a:rPr lang="en-US" dirty="0" err="1" smtClean="0"/>
              <a:t>viết</a:t>
            </a:r>
            <a:r>
              <a:rPr lang="en-US" dirty="0" smtClean="0"/>
              <a:t> </a:t>
            </a:r>
            <a:r>
              <a:rPr lang="en-US" dirty="0" err="1" smtClean="0"/>
              <a:t>một</a:t>
            </a:r>
            <a:r>
              <a:rPr lang="en-US" dirty="0" smtClean="0"/>
              <a:t> </a:t>
            </a:r>
            <a:r>
              <a:rPr lang="en-US" dirty="0" err="1" smtClean="0"/>
              <a:t>chỉ</a:t>
            </a:r>
            <a:r>
              <a:rPr lang="en-US" dirty="0" smtClean="0"/>
              <a:t> </a:t>
            </a:r>
            <a:r>
              <a:rPr lang="en-US" dirty="0" err="1" smtClean="0"/>
              <a:t>dẫn</a:t>
            </a:r>
            <a:r>
              <a:rPr lang="en-US" dirty="0" smtClean="0"/>
              <a:t> </a:t>
            </a:r>
            <a:r>
              <a:rPr lang="en-US" dirty="0" err="1" smtClean="0"/>
              <a:t>bằng</a:t>
            </a:r>
            <a:r>
              <a:rPr lang="en-US" dirty="0" smtClean="0"/>
              <a:t> assembly </a:t>
            </a:r>
            <a:r>
              <a:rPr lang="en-US" dirty="0" err="1" smtClean="0"/>
              <a:t>như</a:t>
            </a:r>
            <a:r>
              <a:rPr lang="en-US" dirty="0" smtClean="0"/>
              <a:t> </a:t>
            </a:r>
            <a:r>
              <a:rPr lang="en-US" dirty="0" err="1" smtClean="0"/>
              <a:t>sau</a:t>
            </a:r>
            <a:r>
              <a:rPr lang="en-US" dirty="0" smtClean="0"/>
              <a:t>: ADDF3 R1, R2 R3</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27</a:t>
            </a:fld>
            <a:endParaRPr lang="en-US" dirty="0"/>
          </a:p>
        </p:txBody>
      </p:sp>
      <p:sp>
        <p:nvSpPr>
          <p:cNvPr id="6" name="Rectangle 1027"/>
          <p:cNvSpPr txBox="1">
            <a:spLocks noChangeArrowheads="1"/>
          </p:cNvSpPr>
          <p:nvPr/>
        </p:nvSpPr>
        <p:spPr bwMode="auto">
          <a:xfrm>
            <a:off x="1828800" y="812042"/>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just" rtl="0" eaLnBrk="0" fontAlgn="base" hangingPunct="0">
              <a:lnSpc>
                <a:spcPct val="140000"/>
              </a:lnSpc>
              <a:spcBef>
                <a:spcPts val="0"/>
              </a:spcBef>
              <a:spcAft>
                <a:spcPct val="0"/>
              </a:spcAft>
              <a:buChar char="•"/>
              <a:defRPr sz="3000">
                <a:solidFill>
                  <a:schemeClr val="tx1"/>
                </a:solidFill>
                <a:latin typeface="+mj-lt"/>
                <a:ea typeface="Tahoma" panose="020B0604030504040204" pitchFamily="34" charset="0"/>
                <a:cs typeface="Tahoma" panose="020B0604030504040204" pitchFamily="34" charset="0"/>
              </a:defRPr>
            </a:lvl1pPr>
            <a:lvl2pPr marL="742969" indent="-285757" algn="just" rtl="0" eaLnBrk="0" fontAlgn="base" hangingPunct="0">
              <a:lnSpc>
                <a:spcPct val="140000"/>
              </a:lnSpc>
              <a:spcBef>
                <a:spcPts val="0"/>
              </a:spcBef>
              <a:spcAft>
                <a:spcPct val="0"/>
              </a:spcAft>
              <a:buChar char="–"/>
              <a:defRPr sz="2400">
                <a:solidFill>
                  <a:schemeClr val="tx1"/>
                </a:solidFill>
                <a:latin typeface="+mj-lt"/>
                <a:ea typeface="Tahoma" panose="020B0604030504040204" pitchFamily="34" charset="0"/>
                <a:cs typeface="Tahoma" panose="020B0604030504040204" pitchFamily="34" charset="0"/>
              </a:defRPr>
            </a:lvl2pPr>
            <a:lvl3pPr marL="1143028" indent="-228606" algn="just" rtl="0" eaLnBrk="0" fontAlgn="base" hangingPunct="0">
              <a:lnSpc>
                <a:spcPct val="140000"/>
              </a:lnSpc>
              <a:spcBef>
                <a:spcPts val="0"/>
              </a:spcBef>
              <a:spcAft>
                <a:spcPct val="0"/>
              </a:spcAft>
              <a:buChar char="•"/>
              <a:defRPr sz="2000">
                <a:solidFill>
                  <a:schemeClr val="tx1"/>
                </a:solidFill>
                <a:latin typeface="+mj-lt"/>
                <a:ea typeface="Tahoma" panose="020B0604030504040204" pitchFamily="34" charset="0"/>
                <a:cs typeface="Tahoma" panose="020B0604030504040204" pitchFamily="34" charset="0"/>
              </a:defRPr>
            </a:lvl3pPr>
            <a:lvl4pPr marL="1600240"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4pPr>
            <a:lvl5pPr marL="2057452"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5pPr>
            <a:lvl6pPr marL="2514663" indent="-228606" algn="l" rtl="0" fontAlgn="base">
              <a:spcBef>
                <a:spcPct val="20000"/>
              </a:spcBef>
              <a:spcAft>
                <a:spcPct val="0"/>
              </a:spcAft>
              <a:buChar char="»"/>
              <a:defRPr sz="2000">
                <a:solidFill>
                  <a:schemeClr val="tx1"/>
                </a:solidFill>
                <a:latin typeface="+mn-lt"/>
              </a:defRPr>
            </a:lvl6pPr>
            <a:lvl7pPr marL="2971874" indent="-228606" algn="l" rtl="0" fontAlgn="base">
              <a:spcBef>
                <a:spcPct val="20000"/>
              </a:spcBef>
              <a:spcAft>
                <a:spcPct val="0"/>
              </a:spcAft>
              <a:buChar char="»"/>
              <a:defRPr sz="2000">
                <a:solidFill>
                  <a:schemeClr val="tx1"/>
                </a:solidFill>
                <a:latin typeface="+mn-lt"/>
              </a:defRPr>
            </a:lvl7pPr>
            <a:lvl8pPr marL="3429086" indent="-228606" algn="l" rtl="0" fontAlgn="base">
              <a:spcBef>
                <a:spcPct val="20000"/>
              </a:spcBef>
              <a:spcAft>
                <a:spcPct val="0"/>
              </a:spcAft>
              <a:buChar char="»"/>
              <a:defRPr sz="2000">
                <a:solidFill>
                  <a:schemeClr val="tx1"/>
                </a:solidFill>
                <a:latin typeface="+mn-lt"/>
              </a:defRPr>
            </a:lvl8pPr>
            <a:lvl9pPr marL="3886297" indent="-228606" algn="l" rtl="0" fontAlgn="base">
              <a:spcBef>
                <a:spcPct val="20000"/>
              </a:spcBef>
              <a:spcAft>
                <a:spcPct val="0"/>
              </a:spcAft>
              <a:buChar char="»"/>
              <a:defRPr sz="2000">
                <a:solidFill>
                  <a:schemeClr val="tx1"/>
                </a:solidFill>
                <a:latin typeface="+mn-lt"/>
              </a:defRPr>
            </a:lvl9pPr>
          </a:lstStyle>
          <a:p>
            <a:pPr marL="0" indent="0">
              <a:buFont typeface="Monotype Sorts" pitchFamily="2" charset="2"/>
              <a:buNone/>
            </a:pPr>
            <a:r>
              <a:rPr lang="en-US" altLang="en-US" sz="2400" kern="0" dirty="0" smtClean="0"/>
              <a:t>Machine Language    </a:t>
            </a:r>
            <a:r>
              <a:rPr lang="en-US" altLang="en-US" sz="2400" kern="0" dirty="0" smtClean="0">
                <a:solidFill>
                  <a:srgbClr val="FF0000"/>
                </a:solidFill>
              </a:rPr>
              <a:t>Assembly Language</a:t>
            </a:r>
            <a:r>
              <a:rPr lang="en-US" altLang="en-US" sz="2400" kern="0" dirty="0" smtClean="0"/>
              <a:t>      High-Level Language</a:t>
            </a: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4713807"/>
            <a:ext cx="7232650" cy="1782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2104652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t>Ngôn</a:t>
            </a:r>
            <a:r>
              <a:rPr lang="en-US" altLang="en-US" dirty="0"/>
              <a:t> </a:t>
            </a:r>
            <a:r>
              <a:rPr lang="en-US" altLang="en-US" dirty="0" err="1"/>
              <a:t>ngữ</a:t>
            </a:r>
            <a:r>
              <a:rPr lang="en-US" altLang="en-US" dirty="0"/>
              <a:t> </a:t>
            </a:r>
            <a:r>
              <a:rPr lang="en-US" altLang="en-US" dirty="0" err="1"/>
              <a:t>lập</a:t>
            </a:r>
            <a:r>
              <a:rPr lang="en-US" altLang="en-US" dirty="0"/>
              <a:t> </a:t>
            </a:r>
            <a:r>
              <a:rPr lang="en-US" altLang="en-US" dirty="0" err="1" smtClean="0"/>
              <a:t>trình</a:t>
            </a:r>
            <a:r>
              <a:rPr lang="en-US" altLang="en-US" dirty="0" smtClean="0"/>
              <a:t> (3/3)</a:t>
            </a:r>
            <a:endParaRPr lang="en-US" dirty="0"/>
          </a:p>
        </p:txBody>
      </p:sp>
      <p:sp>
        <p:nvSpPr>
          <p:cNvPr id="3" name="Content Placeholder 2"/>
          <p:cNvSpPr>
            <a:spLocks noGrp="1"/>
          </p:cNvSpPr>
          <p:nvPr>
            <p:ph idx="1"/>
          </p:nvPr>
        </p:nvSpPr>
        <p:spPr>
          <a:xfrm>
            <a:off x="304800" y="1447800"/>
            <a:ext cx="11582400" cy="5029199"/>
          </a:xfrm>
        </p:spPr>
        <p:txBody>
          <a:bodyPr/>
          <a:lstStyle/>
          <a:p>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bậc</a:t>
            </a:r>
            <a:r>
              <a:rPr lang="en-US" dirty="0" smtClean="0"/>
              <a:t> </a:t>
            </a:r>
            <a:r>
              <a:rPr lang="en-US" dirty="0" err="1" smtClean="0"/>
              <a:t>cao</a:t>
            </a:r>
            <a:r>
              <a:rPr lang="en-US" dirty="0" smtClean="0"/>
              <a:t> </a:t>
            </a:r>
            <a:r>
              <a:rPr lang="en-US" dirty="0" err="1" smtClean="0"/>
              <a:t>giúp</a:t>
            </a:r>
            <a:r>
              <a:rPr lang="en-US" dirty="0" smtClean="0"/>
              <a:t> </a:t>
            </a:r>
            <a:r>
              <a:rPr lang="en-US" dirty="0" err="1" smtClean="0"/>
              <a:t>việc</a:t>
            </a:r>
            <a:r>
              <a:rPr lang="en-US" dirty="0" smtClean="0"/>
              <a:t> </a:t>
            </a:r>
            <a:r>
              <a:rPr lang="en-US" dirty="0" err="1" smtClean="0"/>
              <a:t>viết</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trở</a:t>
            </a:r>
            <a:r>
              <a:rPr lang="en-US" dirty="0" smtClean="0"/>
              <a:t> </a:t>
            </a:r>
            <a:r>
              <a:rPr lang="en-US" dirty="0" err="1" smtClean="0"/>
              <a:t>nên</a:t>
            </a:r>
            <a:r>
              <a:rPr lang="en-US" dirty="0" smtClean="0"/>
              <a:t> </a:t>
            </a:r>
            <a:r>
              <a:rPr lang="en-US" dirty="0" err="1" smtClean="0"/>
              <a:t>dễ</a:t>
            </a:r>
            <a:r>
              <a:rPr lang="en-US" dirty="0" smtClean="0"/>
              <a:t> </a:t>
            </a:r>
            <a:r>
              <a:rPr lang="en-US" dirty="0" err="1" smtClean="0"/>
              <a:t>dàng</a:t>
            </a:r>
            <a:r>
              <a:rPr lang="en-US" dirty="0" smtClean="0"/>
              <a:t> </a:t>
            </a:r>
            <a:r>
              <a:rPr lang="en-US" dirty="0" err="1" smtClean="0"/>
              <a:t>hơn</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việc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tiếng</a:t>
            </a:r>
            <a:r>
              <a:rPr lang="en-US" dirty="0" smtClean="0"/>
              <a:t> </a:t>
            </a:r>
            <a:r>
              <a:rPr lang="en-US" dirty="0" err="1" smtClean="0"/>
              <a:t>Anh</a:t>
            </a:r>
            <a:r>
              <a:rPr lang="en-US" dirty="0" smtClean="0"/>
              <a:t>).</a:t>
            </a:r>
          </a:p>
          <a:p>
            <a:endParaRPr lang="en-US" dirty="0" smtClean="0"/>
          </a:p>
          <a:p>
            <a:r>
              <a:rPr lang="en-US" dirty="0" err="1" smtClean="0"/>
              <a:t>Ví</a:t>
            </a:r>
            <a:r>
              <a:rPr lang="en-US" dirty="0" smtClean="0"/>
              <a:t> </a:t>
            </a:r>
            <a:r>
              <a:rPr lang="en-US" dirty="0" err="1" smtClean="0"/>
              <a:t>dụ</a:t>
            </a:r>
            <a:r>
              <a:rPr lang="en-US" dirty="0" smtClean="0"/>
              <a:t>, </a:t>
            </a:r>
            <a:r>
              <a:rPr lang="en-US" dirty="0" err="1" smtClean="0"/>
              <a:t>cộng</a:t>
            </a:r>
            <a:r>
              <a:rPr lang="en-US" dirty="0" smtClean="0"/>
              <a:t> </a:t>
            </a:r>
            <a:r>
              <a:rPr lang="en-US" dirty="0" err="1" smtClean="0"/>
              <a:t>hai</a:t>
            </a:r>
            <a:r>
              <a:rPr lang="en-US" dirty="0" smtClean="0"/>
              <a:t> </a:t>
            </a:r>
            <a:r>
              <a:rPr lang="en-US" dirty="0" err="1" smtClean="0"/>
              <a:t>số</a:t>
            </a:r>
            <a:r>
              <a:rPr lang="en-US" dirty="0" smtClean="0"/>
              <a:t>, </a:t>
            </a:r>
            <a:r>
              <a:rPr lang="en-US" dirty="0" err="1" smtClean="0"/>
              <a:t>chúng</a:t>
            </a:r>
            <a:r>
              <a:rPr lang="en-US" dirty="0" smtClean="0"/>
              <a:t> ta </a:t>
            </a:r>
            <a:r>
              <a:rPr lang="en-US" dirty="0" err="1" smtClean="0"/>
              <a:t>có</a:t>
            </a:r>
            <a:r>
              <a:rPr lang="en-US" dirty="0" smtClean="0"/>
              <a:t> </a:t>
            </a:r>
            <a:r>
              <a:rPr lang="en-US" dirty="0" err="1" smtClean="0"/>
              <a:t>thể</a:t>
            </a:r>
            <a:r>
              <a:rPr lang="en-US" dirty="0" smtClean="0"/>
              <a:t> </a:t>
            </a:r>
            <a:r>
              <a:rPr lang="en-US" dirty="0" err="1" smtClean="0"/>
              <a:t>viết</a:t>
            </a:r>
            <a:r>
              <a:rPr lang="en-US" dirty="0" smtClean="0"/>
              <a:t> </a:t>
            </a:r>
            <a:r>
              <a:rPr lang="en-US" dirty="0" err="1" smtClean="0"/>
              <a:t>một</a:t>
            </a:r>
            <a:r>
              <a:rPr lang="en-US" dirty="0" smtClean="0"/>
              <a:t> </a:t>
            </a:r>
            <a:r>
              <a:rPr lang="en-US" dirty="0" err="1" smtClean="0"/>
              <a:t>đoạn</a:t>
            </a:r>
            <a:r>
              <a:rPr lang="en-US" dirty="0" smtClean="0"/>
              <a:t> </a:t>
            </a:r>
            <a:r>
              <a:rPr lang="en-US" dirty="0" err="1" smtClean="0"/>
              <a:t>mã</a:t>
            </a:r>
            <a:r>
              <a:rPr lang="en-US" dirty="0" smtClean="0"/>
              <a:t> </a:t>
            </a:r>
            <a:r>
              <a:rPr lang="en-US" dirty="0" err="1" smtClean="0"/>
              <a:t>bằng</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bậc</a:t>
            </a:r>
            <a:r>
              <a:rPr lang="en-US" dirty="0" smtClean="0"/>
              <a:t> </a:t>
            </a:r>
            <a:r>
              <a:rPr lang="en-US" dirty="0" err="1" smtClean="0"/>
              <a:t>cao</a:t>
            </a:r>
            <a:r>
              <a:rPr lang="en-US" dirty="0"/>
              <a:t> </a:t>
            </a:r>
            <a:r>
              <a:rPr lang="en-US" dirty="0" err="1" smtClean="0"/>
              <a:t>để</a:t>
            </a:r>
            <a:r>
              <a:rPr lang="en-US" dirty="0" smtClean="0"/>
              <a:t> </a:t>
            </a:r>
            <a:r>
              <a:rPr lang="en-US" dirty="0" err="1" smtClean="0"/>
              <a:t>tính</a:t>
            </a:r>
            <a:r>
              <a:rPr lang="en-US" dirty="0" smtClean="0"/>
              <a:t> </a:t>
            </a:r>
            <a:r>
              <a:rPr lang="en-US" dirty="0" err="1" smtClean="0"/>
              <a:t>diện</a:t>
            </a:r>
            <a:r>
              <a:rPr lang="en-US" dirty="0" smtClean="0"/>
              <a:t> </a:t>
            </a:r>
            <a:r>
              <a:rPr lang="en-US" dirty="0" err="1" smtClean="0"/>
              <a:t>tích</a:t>
            </a:r>
            <a:r>
              <a:rPr lang="en-US" dirty="0" smtClean="0"/>
              <a:t> </a:t>
            </a:r>
            <a:r>
              <a:rPr lang="en-US" dirty="0" err="1" smtClean="0"/>
              <a:t>hình</a:t>
            </a:r>
            <a:r>
              <a:rPr lang="en-US" dirty="0" smtClean="0"/>
              <a:t> </a:t>
            </a:r>
            <a:r>
              <a:rPr lang="en-US" dirty="0" err="1" smtClean="0"/>
              <a:t>tròn</a:t>
            </a:r>
            <a:r>
              <a:rPr lang="en-US" dirty="0" smtClean="0"/>
              <a:t> </a:t>
            </a:r>
            <a:r>
              <a:rPr lang="en-US" dirty="0" err="1" smtClean="0"/>
              <a:t>với</a:t>
            </a:r>
            <a:r>
              <a:rPr lang="en-US" dirty="0" smtClean="0"/>
              <a:t> </a:t>
            </a:r>
            <a:r>
              <a:rPr lang="en-US" dirty="0" err="1" smtClean="0"/>
              <a:t>bán</a:t>
            </a:r>
            <a:r>
              <a:rPr lang="en-US" dirty="0" smtClean="0"/>
              <a:t> </a:t>
            </a:r>
            <a:r>
              <a:rPr lang="en-US" dirty="0" err="1" smtClean="0"/>
              <a:t>kính</a:t>
            </a:r>
            <a:r>
              <a:rPr lang="en-US" dirty="0" smtClean="0"/>
              <a:t> 5 </a:t>
            </a:r>
            <a:r>
              <a:rPr lang="en-US" dirty="0" err="1" smtClean="0"/>
              <a:t>như</a:t>
            </a:r>
            <a:r>
              <a:rPr lang="en-US" dirty="0" smtClean="0"/>
              <a:t> </a:t>
            </a:r>
            <a:r>
              <a:rPr lang="en-US" dirty="0" err="1" smtClean="0"/>
              <a:t>sau</a:t>
            </a:r>
            <a:r>
              <a:rPr lang="en-US" dirty="0" smtClean="0"/>
              <a:t>: </a:t>
            </a:r>
          </a:p>
          <a:p>
            <a:pPr marL="0" indent="0">
              <a:buNone/>
            </a:pPr>
            <a:r>
              <a:rPr lang="en-US" dirty="0" smtClean="0"/>
              <a:t>				area </a:t>
            </a:r>
            <a:r>
              <a:rPr lang="en-US" dirty="0"/>
              <a:t>= 5 * 5 * 3.1415</a:t>
            </a:r>
            <a:endParaRPr lang="en-US" dirty="0" smtClean="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28</a:t>
            </a:fld>
            <a:endParaRPr lang="en-US" dirty="0"/>
          </a:p>
        </p:txBody>
      </p:sp>
      <p:sp>
        <p:nvSpPr>
          <p:cNvPr id="6" name="Rectangle 1027"/>
          <p:cNvSpPr txBox="1">
            <a:spLocks noChangeArrowheads="1"/>
          </p:cNvSpPr>
          <p:nvPr/>
        </p:nvSpPr>
        <p:spPr bwMode="auto">
          <a:xfrm>
            <a:off x="1828800" y="812042"/>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just" rtl="0" eaLnBrk="0" fontAlgn="base" hangingPunct="0">
              <a:lnSpc>
                <a:spcPct val="140000"/>
              </a:lnSpc>
              <a:spcBef>
                <a:spcPts val="0"/>
              </a:spcBef>
              <a:spcAft>
                <a:spcPct val="0"/>
              </a:spcAft>
              <a:buChar char="•"/>
              <a:defRPr sz="3000">
                <a:solidFill>
                  <a:schemeClr val="tx1"/>
                </a:solidFill>
                <a:latin typeface="+mj-lt"/>
                <a:ea typeface="Tahoma" panose="020B0604030504040204" pitchFamily="34" charset="0"/>
                <a:cs typeface="Tahoma" panose="020B0604030504040204" pitchFamily="34" charset="0"/>
              </a:defRPr>
            </a:lvl1pPr>
            <a:lvl2pPr marL="742969" indent="-285757" algn="just" rtl="0" eaLnBrk="0" fontAlgn="base" hangingPunct="0">
              <a:lnSpc>
                <a:spcPct val="140000"/>
              </a:lnSpc>
              <a:spcBef>
                <a:spcPts val="0"/>
              </a:spcBef>
              <a:spcAft>
                <a:spcPct val="0"/>
              </a:spcAft>
              <a:buChar char="–"/>
              <a:defRPr sz="2400">
                <a:solidFill>
                  <a:schemeClr val="tx1"/>
                </a:solidFill>
                <a:latin typeface="+mj-lt"/>
                <a:ea typeface="Tahoma" panose="020B0604030504040204" pitchFamily="34" charset="0"/>
                <a:cs typeface="Tahoma" panose="020B0604030504040204" pitchFamily="34" charset="0"/>
              </a:defRPr>
            </a:lvl2pPr>
            <a:lvl3pPr marL="1143028" indent="-228606" algn="just" rtl="0" eaLnBrk="0" fontAlgn="base" hangingPunct="0">
              <a:lnSpc>
                <a:spcPct val="140000"/>
              </a:lnSpc>
              <a:spcBef>
                <a:spcPts val="0"/>
              </a:spcBef>
              <a:spcAft>
                <a:spcPct val="0"/>
              </a:spcAft>
              <a:buChar char="•"/>
              <a:defRPr sz="2000">
                <a:solidFill>
                  <a:schemeClr val="tx1"/>
                </a:solidFill>
                <a:latin typeface="+mj-lt"/>
                <a:ea typeface="Tahoma" panose="020B0604030504040204" pitchFamily="34" charset="0"/>
                <a:cs typeface="Tahoma" panose="020B0604030504040204" pitchFamily="34" charset="0"/>
              </a:defRPr>
            </a:lvl3pPr>
            <a:lvl4pPr marL="1600240"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4pPr>
            <a:lvl5pPr marL="2057452"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5pPr>
            <a:lvl6pPr marL="2514663" indent="-228606" algn="l" rtl="0" fontAlgn="base">
              <a:spcBef>
                <a:spcPct val="20000"/>
              </a:spcBef>
              <a:spcAft>
                <a:spcPct val="0"/>
              </a:spcAft>
              <a:buChar char="»"/>
              <a:defRPr sz="2000">
                <a:solidFill>
                  <a:schemeClr val="tx1"/>
                </a:solidFill>
                <a:latin typeface="+mn-lt"/>
              </a:defRPr>
            </a:lvl6pPr>
            <a:lvl7pPr marL="2971874" indent="-228606" algn="l" rtl="0" fontAlgn="base">
              <a:spcBef>
                <a:spcPct val="20000"/>
              </a:spcBef>
              <a:spcAft>
                <a:spcPct val="0"/>
              </a:spcAft>
              <a:buChar char="»"/>
              <a:defRPr sz="2000">
                <a:solidFill>
                  <a:schemeClr val="tx1"/>
                </a:solidFill>
                <a:latin typeface="+mn-lt"/>
              </a:defRPr>
            </a:lvl7pPr>
            <a:lvl8pPr marL="3429086" indent="-228606" algn="l" rtl="0" fontAlgn="base">
              <a:spcBef>
                <a:spcPct val="20000"/>
              </a:spcBef>
              <a:spcAft>
                <a:spcPct val="0"/>
              </a:spcAft>
              <a:buChar char="»"/>
              <a:defRPr sz="2000">
                <a:solidFill>
                  <a:schemeClr val="tx1"/>
                </a:solidFill>
                <a:latin typeface="+mn-lt"/>
              </a:defRPr>
            </a:lvl8pPr>
            <a:lvl9pPr marL="3886297" indent="-228606" algn="l" rtl="0" fontAlgn="base">
              <a:spcBef>
                <a:spcPct val="20000"/>
              </a:spcBef>
              <a:spcAft>
                <a:spcPct val="0"/>
              </a:spcAft>
              <a:buChar char="»"/>
              <a:defRPr sz="2000">
                <a:solidFill>
                  <a:schemeClr val="tx1"/>
                </a:solidFill>
                <a:latin typeface="+mn-lt"/>
              </a:defRPr>
            </a:lvl9pPr>
          </a:lstStyle>
          <a:p>
            <a:pPr marL="0" indent="0">
              <a:buFont typeface="Monotype Sorts" pitchFamily="2" charset="2"/>
              <a:buNone/>
            </a:pPr>
            <a:r>
              <a:rPr lang="en-US" altLang="en-US" sz="2400" kern="0" dirty="0" smtClean="0"/>
              <a:t>Machine Language    Assembly Language      </a:t>
            </a:r>
            <a:r>
              <a:rPr lang="en-US" altLang="en-US" sz="2400" kern="0" dirty="0" smtClean="0">
                <a:solidFill>
                  <a:srgbClr val="FF0000"/>
                </a:solidFill>
              </a:rPr>
              <a:t>High-Level Language</a:t>
            </a:r>
          </a:p>
        </p:txBody>
      </p:sp>
    </p:spTree>
    <p:extLst>
      <p:ext uri="{BB962C8B-B14F-4D97-AF65-F5344CB8AC3E}">
        <p14:creationId xmlns:p14="http://schemas.microsoft.com/office/powerpoint/2010/main" val="545478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Popular High-Level Languages</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29</a:t>
            </a:fld>
            <a:endParaRPr lang="en-US" dirty="0"/>
          </a:p>
        </p:txBody>
      </p:sp>
      <p:graphicFrame>
        <p:nvGraphicFramePr>
          <p:cNvPr id="5" name="Object 1029"/>
          <p:cNvGraphicFramePr>
            <a:graphicFrameLocks noGrp="1" noChangeAspect="1"/>
          </p:cNvGraphicFramePr>
          <p:nvPr>
            <p:ph idx="1"/>
            <p:extLst/>
          </p:nvPr>
        </p:nvGraphicFramePr>
        <p:xfrm>
          <a:off x="1447800" y="762000"/>
          <a:ext cx="9953625" cy="5867400"/>
        </p:xfrm>
        <a:graphic>
          <a:graphicData uri="http://schemas.openxmlformats.org/presentationml/2006/ole">
            <mc:AlternateContent xmlns:mc="http://schemas.openxmlformats.org/markup-compatibility/2006">
              <mc:Choice xmlns:v="urn:schemas-microsoft-com:vml" Requires="v">
                <p:oleObj spid="_x0000_s2121" name="Picture" r:id="rId3" imgW="4826160" imgH="2844720" progId="Word.Picture.8">
                  <p:embed/>
                </p:oleObj>
              </mc:Choice>
              <mc:Fallback>
                <p:oleObj name="Picture" r:id="rId3" imgW="4826160" imgH="2844720" progId="Word.Picture.8">
                  <p:embed/>
                  <p:pic>
                    <p:nvPicPr>
                      <p:cNvPr id="5" name="Object 1029"/>
                      <p:cNvPicPr>
                        <a:picLocks noChangeAspect="1" noChangeArrowheads="1"/>
                      </p:cNvPicPr>
                      <p:nvPr/>
                    </p:nvPicPr>
                    <p:blipFill>
                      <a:blip r:embed="rId4"/>
                      <a:srcRect/>
                      <a:stretch>
                        <a:fillRect/>
                      </a:stretch>
                    </p:blipFill>
                    <p:spPr bwMode="auto">
                      <a:xfrm>
                        <a:off x="1447800" y="762000"/>
                        <a:ext cx="9953625" cy="5867400"/>
                      </a:xfrm>
                      <a:prstGeom prst="rect">
                        <a:avLst/>
                      </a:prstGeom>
                      <a:noFill/>
                      <a:ln>
                        <a:noFill/>
                      </a:ln>
                    </p:spPr>
                  </p:pic>
                </p:oleObj>
              </mc:Fallback>
            </mc:AlternateContent>
          </a:graphicData>
        </a:graphic>
      </p:graphicFrame>
      <p:sp>
        <p:nvSpPr>
          <p:cNvPr id="3" name="Rectangle 2"/>
          <p:cNvSpPr/>
          <p:nvPr/>
        </p:nvSpPr>
        <p:spPr bwMode="auto">
          <a:xfrm>
            <a:off x="1524000" y="2590800"/>
            <a:ext cx="9525000" cy="9144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4152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MỤC TIÊU CỦA HỌC PHẦN</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latin typeface="+mj-lt"/>
              </a:rPr>
              <a:pPr>
                <a:defRPr/>
              </a:pPr>
              <a:t>3</a:t>
            </a:fld>
            <a:endParaRPr lang="en-US" dirty="0">
              <a:latin typeface="+mj-lt"/>
            </a:endParaRPr>
          </a:p>
        </p:txBody>
      </p:sp>
      <p:sp>
        <p:nvSpPr>
          <p:cNvPr id="5" name="Rectangle 3"/>
          <p:cNvSpPr txBox="1">
            <a:spLocks noChangeArrowheads="1"/>
          </p:cNvSpPr>
          <p:nvPr/>
        </p:nvSpPr>
        <p:spPr bwMode="auto">
          <a:xfrm>
            <a:off x="1606550" y="1143000"/>
            <a:ext cx="102044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l" rtl="0" eaLnBrk="0" fontAlgn="base" hangingPunct="0">
              <a:lnSpc>
                <a:spcPct val="140000"/>
              </a:lnSpc>
              <a:spcBef>
                <a:spcPts val="0"/>
              </a:spcBef>
              <a:spcAft>
                <a:spcPct val="0"/>
              </a:spcAft>
              <a:buChar char="•"/>
              <a:defRPr sz="3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69" indent="-285757" algn="l" rtl="0" eaLnBrk="0" fontAlgn="base" hangingPunct="0">
              <a:lnSpc>
                <a:spcPct val="140000"/>
              </a:lnSpc>
              <a:spcBef>
                <a:spcPts val="0"/>
              </a:spcBef>
              <a:spcAft>
                <a:spcPct val="0"/>
              </a:spcAft>
              <a:buChar char="–"/>
              <a:defRPr sz="24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28" indent="-228606" algn="l" rtl="0" eaLnBrk="0" fontAlgn="base" hangingPunct="0">
              <a:lnSpc>
                <a:spcPct val="140000"/>
              </a:lnSpc>
              <a:spcBef>
                <a:spcPts val="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40" indent="-228606" algn="l" rtl="0" eaLnBrk="0" fontAlgn="base" hangingPunct="0">
              <a:lnSpc>
                <a:spcPct val="140000"/>
              </a:lnSpc>
              <a:spcBef>
                <a:spcPts val="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52" indent="-228606" algn="l" rtl="0" eaLnBrk="0" fontAlgn="base" hangingPunct="0">
              <a:lnSpc>
                <a:spcPct val="140000"/>
              </a:lnSpc>
              <a:spcBef>
                <a:spcPts val="0"/>
              </a:spcBef>
              <a:spcAft>
                <a:spcPct val="0"/>
              </a:spcAft>
              <a:buChar char="»"/>
              <a:defRPr sz="18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63" indent="-228606" algn="l" rtl="0" fontAlgn="base">
              <a:spcBef>
                <a:spcPct val="20000"/>
              </a:spcBef>
              <a:spcAft>
                <a:spcPct val="0"/>
              </a:spcAft>
              <a:buChar char="»"/>
              <a:defRPr sz="2000">
                <a:solidFill>
                  <a:schemeClr val="tx1"/>
                </a:solidFill>
                <a:latin typeface="+mn-lt"/>
              </a:defRPr>
            </a:lvl6pPr>
            <a:lvl7pPr marL="2971874" indent="-228606" algn="l" rtl="0" fontAlgn="base">
              <a:spcBef>
                <a:spcPct val="20000"/>
              </a:spcBef>
              <a:spcAft>
                <a:spcPct val="0"/>
              </a:spcAft>
              <a:buChar char="»"/>
              <a:defRPr sz="2000">
                <a:solidFill>
                  <a:schemeClr val="tx1"/>
                </a:solidFill>
                <a:latin typeface="+mn-lt"/>
              </a:defRPr>
            </a:lvl7pPr>
            <a:lvl8pPr marL="3429086" indent="-228606" algn="l" rtl="0" fontAlgn="base">
              <a:spcBef>
                <a:spcPct val="20000"/>
              </a:spcBef>
              <a:spcAft>
                <a:spcPct val="0"/>
              </a:spcAft>
              <a:buChar char="»"/>
              <a:defRPr sz="2000">
                <a:solidFill>
                  <a:schemeClr val="tx1"/>
                </a:solidFill>
                <a:latin typeface="+mn-lt"/>
              </a:defRPr>
            </a:lvl8pPr>
            <a:lvl9pPr marL="3886297" indent="-228606" algn="l" rtl="0" fontAlgn="base">
              <a:spcBef>
                <a:spcPct val="20000"/>
              </a:spcBef>
              <a:spcAft>
                <a:spcPct val="0"/>
              </a:spcAft>
              <a:buChar char="»"/>
              <a:defRPr sz="2000">
                <a:solidFill>
                  <a:schemeClr val="tx1"/>
                </a:solidFill>
                <a:latin typeface="+mn-lt"/>
              </a:defRPr>
            </a:lvl9pPr>
          </a:lstStyle>
          <a:p>
            <a:pPr algn="just"/>
            <a:r>
              <a:rPr lang="en-US" sz="2400" b="1" kern="0" dirty="0" smtClean="0">
                <a:latin typeface="+mj-lt"/>
              </a:rPr>
              <a:t>G</a:t>
            </a:r>
            <a:r>
              <a:rPr lang="vi-VN" sz="2400" b="1" kern="0" dirty="0" smtClean="0">
                <a:latin typeface="+mj-lt"/>
              </a:rPr>
              <a:t>iới </a:t>
            </a:r>
            <a:r>
              <a:rPr lang="vi-VN" sz="2400" b="1" kern="0" dirty="0">
                <a:latin typeface="+mj-lt"/>
              </a:rPr>
              <a:t>thiệu về ngôn ngữ lập </a:t>
            </a:r>
            <a:r>
              <a:rPr lang="vi-VN" sz="2400" b="1" kern="0" dirty="0" smtClean="0">
                <a:latin typeface="+mj-lt"/>
              </a:rPr>
              <a:t>trình </a:t>
            </a:r>
            <a:r>
              <a:rPr lang="en-US" sz="2400" b="1" kern="0" smtClean="0">
                <a:latin typeface="+mj-lt"/>
              </a:rPr>
              <a:t>C/C++. </a:t>
            </a:r>
            <a:r>
              <a:rPr lang="vi-VN" sz="2400" b="1" kern="0" dirty="0">
                <a:latin typeface="+mj-lt"/>
              </a:rPr>
              <a:t>Tập trung giới thiệu cho sinh viên kỹ năng, kỹ thuật lập trình theo phương pháp </a:t>
            </a:r>
            <a:r>
              <a:rPr lang="en-US" sz="2400" b="1" kern="0" dirty="0" err="1" smtClean="0">
                <a:latin typeface="+mj-lt"/>
              </a:rPr>
              <a:t>hiện</a:t>
            </a:r>
            <a:r>
              <a:rPr lang="en-US" sz="2400" b="1" kern="0" dirty="0" smtClean="0">
                <a:latin typeface="+mj-lt"/>
              </a:rPr>
              <a:t> </a:t>
            </a:r>
            <a:r>
              <a:rPr lang="en-US" sz="2400" b="1" kern="0" dirty="0" err="1" smtClean="0">
                <a:latin typeface="+mj-lt"/>
              </a:rPr>
              <a:t>đại</a:t>
            </a:r>
            <a:endParaRPr lang="en-US" sz="2400" b="1" kern="0" dirty="0" smtClean="0">
              <a:latin typeface="+mj-lt"/>
            </a:endParaRPr>
          </a:p>
          <a:p>
            <a:pPr algn="just"/>
            <a:r>
              <a:rPr lang="vi-VN" sz="2400" b="1" kern="0" dirty="0">
                <a:latin typeface="+mj-lt"/>
              </a:rPr>
              <a:t>Học phần này trang bị cho sinh viên các kỹ </a:t>
            </a:r>
            <a:r>
              <a:rPr lang="vi-VN" sz="2400" b="1" kern="0" dirty="0" smtClean="0">
                <a:latin typeface="+mj-lt"/>
              </a:rPr>
              <a:t>thuật lập</a:t>
            </a:r>
            <a:r>
              <a:rPr lang="en-US" sz="2400" b="1" kern="0" dirty="0" smtClean="0">
                <a:latin typeface="+mj-lt"/>
              </a:rPr>
              <a:t> </a:t>
            </a:r>
            <a:r>
              <a:rPr lang="vi-VN" sz="2400" b="1" kern="0" dirty="0" smtClean="0">
                <a:latin typeface="+mj-lt"/>
              </a:rPr>
              <a:t>trình </a:t>
            </a:r>
            <a:r>
              <a:rPr lang="vi-VN" sz="2400" b="1" kern="0" dirty="0">
                <a:latin typeface="+mj-lt"/>
              </a:rPr>
              <a:t>quan trọng như quản lý bộ nhớ, hàm, kỹ thuật </a:t>
            </a:r>
            <a:r>
              <a:rPr lang="vi-VN" sz="2400" b="1" kern="0" dirty="0" smtClean="0">
                <a:latin typeface="+mj-lt"/>
              </a:rPr>
              <a:t>đệ</a:t>
            </a:r>
            <a:r>
              <a:rPr lang="en-US" sz="2400" b="1" kern="0" dirty="0" smtClean="0">
                <a:latin typeface="+mj-lt"/>
              </a:rPr>
              <a:t> </a:t>
            </a:r>
            <a:r>
              <a:rPr lang="vi-VN" sz="2400" b="1" kern="0" dirty="0" smtClean="0">
                <a:latin typeface="+mj-lt"/>
              </a:rPr>
              <a:t>quy</a:t>
            </a:r>
            <a:r>
              <a:rPr lang="vi-VN" sz="2400" b="1" kern="0" dirty="0">
                <a:latin typeface="+mj-lt"/>
              </a:rPr>
              <a:t>, kỹ thuật sử dụng các cấu trúc dữ liệu để giải </a:t>
            </a:r>
            <a:r>
              <a:rPr lang="vi-VN" sz="2400" b="1" kern="0" dirty="0" smtClean="0">
                <a:latin typeface="+mj-lt"/>
              </a:rPr>
              <a:t>quyết</a:t>
            </a:r>
            <a:r>
              <a:rPr lang="en-US" sz="2400" b="1" kern="0" dirty="0" smtClean="0">
                <a:latin typeface="+mj-lt"/>
              </a:rPr>
              <a:t> </a:t>
            </a:r>
            <a:r>
              <a:rPr lang="vi-VN" sz="2400" b="1" kern="0" dirty="0" smtClean="0">
                <a:latin typeface="+mj-lt"/>
              </a:rPr>
              <a:t>vấn </a:t>
            </a:r>
            <a:r>
              <a:rPr lang="vi-VN" sz="2400" b="1" kern="0" dirty="0">
                <a:latin typeface="+mj-lt"/>
              </a:rPr>
              <a:t>đề, kỹ thuật viết mã nguồn hiệu quả, kỹ thuật </a:t>
            </a:r>
            <a:r>
              <a:rPr lang="vi-VN" sz="2400" b="1" kern="0" dirty="0" smtClean="0">
                <a:latin typeface="+mj-lt"/>
              </a:rPr>
              <a:t>lập</a:t>
            </a:r>
            <a:r>
              <a:rPr lang="en-US" sz="2400" b="1" kern="0" dirty="0" smtClean="0">
                <a:latin typeface="+mj-lt"/>
              </a:rPr>
              <a:t> </a:t>
            </a:r>
            <a:r>
              <a:rPr lang="vi-VN" sz="2400" b="1" kern="0" dirty="0" smtClean="0">
                <a:latin typeface="+mj-lt"/>
              </a:rPr>
              <a:t>trình </a:t>
            </a:r>
            <a:r>
              <a:rPr lang="vi-VN" sz="2400" b="1" kern="0" dirty="0">
                <a:latin typeface="+mj-lt"/>
              </a:rPr>
              <a:t>phòng ngừa, kỹ thuật gỡ rối, tinh chỉnh mã </a:t>
            </a:r>
            <a:r>
              <a:rPr lang="vi-VN" sz="2400" b="1" kern="0" dirty="0" smtClean="0">
                <a:latin typeface="+mj-lt"/>
              </a:rPr>
              <a:t>nguồn,</a:t>
            </a:r>
            <a:r>
              <a:rPr lang="en-US" sz="2400" b="1" kern="0" dirty="0" smtClean="0">
                <a:latin typeface="+mj-lt"/>
              </a:rPr>
              <a:t> </a:t>
            </a:r>
            <a:r>
              <a:rPr lang="vi-VN" sz="2400" b="1" kern="0" dirty="0" smtClean="0">
                <a:latin typeface="+mj-lt"/>
              </a:rPr>
              <a:t>phong </a:t>
            </a:r>
            <a:r>
              <a:rPr lang="vi-VN" sz="2400" b="1" kern="0" dirty="0">
                <a:latin typeface="+mj-lt"/>
              </a:rPr>
              <a:t>cách lập trình. Học phần có các buổi thực </a:t>
            </a:r>
            <a:r>
              <a:rPr lang="vi-VN" sz="2400" b="1" kern="0" dirty="0" smtClean="0">
                <a:latin typeface="+mj-lt"/>
              </a:rPr>
              <a:t>hành</a:t>
            </a:r>
            <a:r>
              <a:rPr lang="en-US" sz="2400" b="1" kern="0" dirty="0" smtClean="0">
                <a:latin typeface="+mj-lt"/>
              </a:rPr>
              <a:t> </a:t>
            </a:r>
            <a:r>
              <a:rPr lang="vi-VN" sz="2400" b="1" kern="0" dirty="0" smtClean="0">
                <a:latin typeface="+mj-lt"/>
              </a:rPr>
              <a:t>nhằm </a:t>
            </a:r>
            <a:r>
              <a:rPr lang="vi-VN" sz="2400" b="1" kern="0" dirty="0">
                <a:latin typeface="+mj-lt"/>
              </a:rPr>
              <a:t>rèn luyện và nâng cao kỹ năng lập trình của </a:t>
            </a:r>
            <a:r>
              <a:rPr lang="vi-VN" sz="2400" b="1" kern="0" dirty="0" smtClean="0">
                <a:latin typeface="+mj-lt"/>
              </a:rPr>
              <a:t>sinh</a:t>
            </a:r>
            <a:r>
              <a:rPr lang="en-US" sz="2400" b="1" kern="0" dirty="0" smtClean="0">
                <a:latin typeface="+mj-lt"/>
              </a:rPr>
              <a:t> </a:t>
            </a:r>
            <a:r>
              <a:rPr lang="vi-VN" sz="2400" b="1" kern="0" dirty="0" smtClean="0">
                <a:latin typeface="+mj-lt"/>
              </a:rPr>
              <a:t>viên</a:t>
            </a:r>
            <a:endParaRPr lang="en-US" sz="2400" b="1" kern="0" dirty="0">
              <a:latin typeface="+mj-lt"/>
            </a:endParaRPr>
          </a:p>
        </p:txBody>
      </p:sp>
      <p:sp>
        <p:nvSpPr>
          <p:cNvPr id="7" name="Line 5"/>
          <p:cNvSpPr>
            <a:spLocks noChangeShapeType="1"/>
          </p:cNvSpPr>
          <p:nvPr/>
        </p:nvSpPr>
        <p:spPr bwMode="auto">
          <a:xfrm>
            <a:off x="1524000" y="1143000"/>
            <a:ext cx="6350" cy="464819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6"/>
          <p:cNvSpPr>
            <a:spLocks noChangeShapeType="1"/>
          </p:cNvSpPr>
          <p:nvPr/>
        </p:nvSpPr>
        <p:spPr bwMode="auto">
          <a:xfrm>
            <a:off x="914400" y="5334000"/>
            <a:ext cx="30861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9690239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khía</a:t>
            </a:r>
            <a:r>
              <a:rPr lang="en-US" dirty="0" smtClean="0"/>
              <a:t> </a:t>
            </a:r>
            <a:r>
              <a:rPr lang="en-US" dirty="0" err="1" smtClean="0"/>
              <a:t>cạnh</a:t>
            </a:r>
            <a:r>
              <a:rPr lang="en-US" dirty="0" smtClean="0"/>
              <a:t> </a:t>
            </a:r>
            <a:r>
              <a:rPr lang="en-US" dirty="0" err="1" smtClean="0"/>
              <a:t>của</a:t>
            </a:r>
            <a:r>
              <a:rPr lang="en-US" dirty="0" smtClean="0"/>
              <a:t> </a:t>
            </a:r>
            <a:r>
              <a:rPr lang="en-US" dirty="0" err="1" smtClean="0"/>
              <a:t>ngôn</a:t>
            </a:r>
            <a:r>
              <a:rPr lang="en-US" dirty="0" smtClean="0"/>
              <a:t> </a:t>
            </a:r>
            <a:r>
              <a:rPr lang="en-US" dirty="0" err="1" smtClean="0"/>
              <a:t>ngữ</a:t>
            </a:r>
            <a:endParaRPr lang="en-US" dirty="0"/>
          </a:p>
        </p:txBody>
      </p:sp>
      <p:sp>
        <p:nvSpPr>
          <p:cNvPr id="3" name="Content Placeholder 2"/>
          <p:cNvSpPr>
            <a:spLocks noGrp="1"/>
          </p:cNvSpPr>
          <p:nvPr>
            <p:ph idx="1"/>
          </p:nvPr>
        </p:nvSpPr>
        <p:spPr/>
        <p:txBody>
          <a:bodyPr/>
          <a:lstStyle/>
          <a:p>
            <a:r>
              <a:rPr lang="en-US" dirty="0" err="1" smtClean="0"/>
              <a:t>Cấu</a:t>
            </a:r>
            <a:r>
              <a:rPr lang="en-US" dirty="0" smtClean="0"/>
              <a:t> </a:t>
            </a:r>
            <a:r>
              <a:rPr lang="en-US" dirty="0" err="1" smtClean="0"/>
              <a:t>trúc</a:t>
            </a:r>
            <a:r>
              <a:rPr lang="en-US" dirty="0" smtClean="0"/>
              <a:t> </a:t>
            </a:r>
            <a:r>
              <a:rPr lang="en-US" dirty="0" err="1" smtClean="0"/>
              <a:t>nguyên</a:t>
            </a:r>
            <a:r>
              <a:rPr lang="en-US" dirty="0" smtClean="0"/>
              <a:t> </a:t>
            </a:r>
            <a:r>
              <a:rPr lang="en-US" dirty="0" err="1" smtClean="0"/>
              <a:t>thủy</a:t>
            </a:r>
            <a:r>
              <a:rPr lang="en-US" dirty="0" smtClean="0"/>
              <a:t> </a:t>
            </a:r>
            <a:r>
              <a:rPr lang="en-US" dirty="0" err="1" smtClean="0"/>
              <a:t>của</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a:t>
            </a:r>
          </a:p>
          <a:p>
            <a:pPr lvl="1"/>
            <a:r>
              <a:rPr lang="en-US" dirty="0" err="1" smtClean="0"/>
              <a:t>Tiếng</a:t>
            </a:r>
            <a:r>
              <a:rPr lang="en-US" dirty="0" smtClean="0"/>
              <a:t> </a:t>
            </a:r>
            <a:r>
              <a:rPr lang="en-US" dirty="0" err="1" smtClean="0"/>
              <a:t>anh</a:t>
            </a:r>
            <a:endParaRPr lang="en-US" dirty="0" smtClean="0"/>
          </a:p>
          <a:p>
            <a:pPr lvl="1"/>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 Con </a:t>
            </a:r>
            <a:r>
              <a:rPr lang="en-US" dirty="0" err="1" smtClean="0"/>
              <a:t>số</a:t>
            </a:r>
            <a:r>
              <a:rPr lang="en-US" dirty="0" smtClean="0"/>
              <a:t>, </a:t>
            </a:r>
            <a:r>
              <a:rPr lang="en-US" dirty="0" err="1" smtClean="0"/>
              <a:t>chuỗi</a:t>
            </a:r>
            <a:r>
              <a:rPr lang="en-US" dirty="0" smtClean="0"/>
              <a:t> </a:t>
            </a:r>
            <a:r>
              <a:rPr lang="en-US" dirty="0" err="1" smtClean="0"/>
              <a:t>ký</a:t>
            </a:r>
            <a:r>
              <a:rPr lang="en-US" dirty="0" smtClean="0"/>
              <a:t> </a:t>
            </a:r>
            <a:r>
              <a:rPr lang="en-US" dirty="0" err="1" smtClean="0"/>
              <a:t>tự</a:t>
            </a:r>
            <a:r>
              <a:rPr lang="en-US" dirty="0" smtClean="0"/>
              <a:t>, </a:t>
            </a:r>
            <a:r>
              <a:rPr lang="en-US" dirty="0" err="1" smtClean="0"/>
              <a:t>các</a:t>
            </a:r>
            <a:r>
              <a:rPr lang="en-US" dirty="0" smtClean="0"/>
              <a:t> </a:t>
            </a:r>
            <a:r>
              <a:rPr lang="en-US" dirty="0" err="1" smtClean="0"/>
              <a:t>toán</a:t>
            </a:r>
            <a:r>
              <a:rPr lang="en-US" dirty="0" smtClean="0"/>
              <a:t> </a:t>
            </a:r>
            <a:r>
              <a:rPr lang="en-US" dirty="0" err="1" smtClean="0"/>
              <a:t>tử</a:t>
            </a:r>
            <a:r>
              <a:rPr lang="en-US" dirty="0" smtClean="0"/>
              <a:t> </a:t>
            </a:r>
            <a:r>
              <a:rPr lang="en-US" dirty="0" err="1" smtClean="0"/>
              <a:t>số</a:t>
            </a:r>
            <a:r>
              <a:rPr lang="en-US" dirty="0" smtClean="0"/>
              <a:t> </a:t>
            </a:r>
            <a:r>
              <a:rPr lang="en-US" dirty="0" err="1" smtClean="0"/>
              <a:t>học</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30</a:t>
            </a:fld>
            <a:endParaRPr lang="en-US" dirty="0"/>
          </a:p>
        </p:txBody>
      </p:sp>
      <p:pic>
        <p:nvPicPr>
          <p:cNvPr id="11266" name="Picture 2" descr="http://1.bp.blogspot.com/-JG9yJyFtVJ8/TklEax76aCI/AAAAAAAAB6I/jviw0P9nJsI/s1600/Screen%2Bshot%2B2011-07-24%2Bat%2B12.24.01%2B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52471"/>
            <a:ext cx="6271054" cy="35222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7821827" y="2952471"/>
            <a:ext cx="3733800" cy="3496482"/>
          </a:xfrm>
          <a:prstGeom prst="rect">
            <a:avLst/>
          </a:prstGeom>
        </p:spPr>
      </p:pic>
    </p:spTree>
    <p:extLst>
      <p:ext uri="{BB962C8B-B14F-4D97-AF65-F5344CB8AC3E}">
        <p14:creationId xmlns:p14="http://schemas.microsoft.com/office/powerpoint/2010/main" val="25441948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t>Thông</a:t>
            </a:r>
            <a:r>
              <a:rPr lang="en-US" altLang="en-US" dirty="0" smtClean="0"/>
              <a:t> </a:t>
            </a:r>
            <a:r>
              <a:rPr lang="en-US" altLang="en-US" dirty="0" err="1" smtClean="0"/>
              <a:t>dịch</a:t>
            </a:r>
            <a:r>
              <a:rPr lang="en-US" altLang="en-US" dirty="0" smtClean="0"/>
              <a:t>/ </a:t>
            </a:r>
            <a:r>
              <a:rPr lang="en-US" altLang="en-US" dirty="0" err="1" smtClean="0"/>
              <a:t>biên</a:t>
            </a:r>
            <a:r>
              <a:rPr lang="en-US" altLang="en-US" dirty="0" smtClean="0"/>
              <a:t> </a:t>
            </a:r>
            <a:r>
              <a:rPr lang="en-US" altLang="en-US" dirty="0" err="1" smtClean="0"/>
              <a:t>dịch</a:t>
            </a:r>
            <a:r>
              <a:rPr lang="en-US" altLang="en-US" dirty="0" smtClean="0"/>
              <a:t> </a:t>
            </a:r>
            <a:r>
              <a:rPr lang="en-US" altLang="en-US" dirty="0" err="1" smtClean="0"/>
              <a:t>mã</a:t>
            </a:r>
            <a:r>
              <a:rPr lang="en-US" altLang="en-US" dirty="0" smtClean="0"/>
              <a:t> </a:t>
            </a:r>
            <a:r>
              <a:rPr lang="en-US" altLang="en-US" dirty="0" err="1" smtClean="0"/>
              <a:t>nguồn</a:t>
            </a:r>
            <a:endParaRPr lang="en-US" dirty="0"/>
          </a:p>
        </p:txBody>
      </p:sp>
      <p:sp>
        <p:nvSpPr>
          <p:cNvPr id="3" name="Content Placeholder 2"/>
          <p:cNvSpPr>
            <a:spLocks noGrp="1"/>
          </p:cNvSpPr>
          <p:nvPr>
            <p:ph idx="1"/>
          </p:nvPr>
        </p:nvSpPr>
        <p:spPr/>
        <p:txBody>
          <a:bodyPr/>
          <a:lstStyle/>
          <a:p>
            <a:r>
              <a:rPr lang="en-US" dirty="0" err="1" smtClean="0"/>
              <a:t>Chương</a:t>
            </a:r>
            <a:r>
              <a:rPr lang="en-US" dirty="0" smtClean="0"/>
              <a:t> </a:t>
            </a:r>
            <a:r>
              <a:rPr lang="en-US" dirty="0" err="1" smtClean="0"/>
              <a:t>trình</a:t>
            </a:r>
            <a:r>
              <a:rPr lang="en-US" dirty="0" smtClean="0"/>
              <a:t> </a:t>
            </a:r>
            <a:r>
              <a:rPr lang="en-US" dirty="0" err="1" smtClean="0"/>
              <a:t>máy</a:t>
            </a:r>
            <a:r>
              <a:rPr lang="en-US" dirty="0" smtClean="0"/>
              <a:t> </a:t>
            </a:r>
            <a:r>
              <a:rPr lang="en-US" dirty="0" err="1" smtClean="0"/>
              <a:t>tính</a:t>
            </a:r>
            <a:r>
              <a:rPr lang="en-US" dirty="0" smtClean="0"/>
              <a:t> </a:t>
            </a:r>
            <a:r>
              <a:rPr lang="en-US" dirty="0" err="1" smtClean="0"/>
              <a:t>được</a:t>
            </a:r>
            <a:r>
              <a:rPr lang="en-US" dirty="0" smtClean="0"/>
              <a:t> </a:t>
            </a:r>
            <a:r>
              <a:rPr lang="en-US" dirty="0" err="1" smtClean="0"/>
              <a:t>viết</a:t>
            </a:r>
            <a:r>
              <a:rPr lang="en-US" dirty="0" smtClean="0"/>
              <a:t> </a:t>
            </a:r>
            <a:r>
              <a:rPr lang="en-US" dirty="0" err="1" smtClean="0"/>
              <a:t>bằng</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bậc</a:t>
            </a:r>
            <a:r>
              <a:rPr lang="en-US" dirty="0" smtClean="0"/>
              <a:t> </a:t>
            </a:r>
            <a:r>
              <a:rPr lang="en-US" dirty="0" err="1" smtClean="0"/>
              <a:t>cao</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nguồn</a:t>
            </a:r>
            <a:r>
              <a:rPr lang="en-US" dirty="0" smtClean="0"/>
              <a:t>” hay “</a:t>
            </a:r>
            <a:r>
              <a:rPr lang="en-US" dirty="0" err="1" smtClean="0"/>
              <a:t>mã</a:t>
            </a:r>
            <a:r>
              <a:rPr lang="en-US" dirty="0" smtClean="0"/>
              <a:t> </a:t>
            </a:r>
            <a:r>
              <a:rPr lang="en-US" dirty="0" err="1" smtClean="0"/>
              <a:t>nguồn</a:t>
            </a:r>
            <a:r>
              <a:rPr lang="en-US" dirty="0" smtClean="0"/>
              <a:t>”. </a:t>
            </a:r>
          </a:p>
          <a:p>
            <a:r>
              <a:rPr lang="en-US" dirty="0" err="1" smtClean="0"/>
              <a:t>Vì</a:t>
            </a:r>
            <a:r>
              <a:rPr lang="en-US" dirty="0" smtClean="0"/>
              <a:t> </a:t>
            </a:r>
            <a:r>
              <a:rPr lang="en-US" dirty="0" err="1" smtClean="0"/>
              <a:t>máy</a:t>
            </a:r>
            <a:r>
              <a:rPr lang="en-US" dirty="0" smtClean="0"/>
              <a:t> </a:t>
            </a:r>
            <a:r>
              <a:rPr lang="en-US" dirty="0" err="1" smtClean="0"/>
              <a:t>tính</a:t>
            </a:r>
            <a:r>
              <a:rPr lang="en-US" dirty="0" smtClean="0"/>
              <a:t> </a:t>
            </a:r>
            <a:r>
              <a:rPr lang="en-US" dirty="0" err="1" smtClean="0"/>
              <a:t>không</a:t>
            </a:r>
            <a:r>
              <a:rPr lang="en-US" dirty="0" smtClean="0"/>
              <a:t> </a:t>
            </a:r>
            <a:r>
              <a:rPr lang="en-US" dirty="0" err="1" smtClean="0"/>
              <a:t>hiểu</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chúng</a:t>
            </a:r>
            <a:r>
              <a:rPr lang="en-US" dirty="0" smtClean="0"/>
              <a:t> </a:t>
            </a:r>
            <a:r>
              <a:rPr lang="en-US" dirty="0" err="1" smtClean="0"/>
              <a:t>cần</a:t>
            </a:r>
            <a:r>
              <a:rPr lang="en-US" dirty="0" smtClean="0"/>
              <a:t> </a:t>
            </a:r>
            <a:r>
              <a:rPr lang="en-US" dirty="0" err="1" smtClean="0"/>
              <a:t>phải</a:t>
            </a:r>
            <a:r>
              <a:rPr lang="en-US" dirty="0" smtClean="0"/>
              <a:t> </a:t>
            </a:r>
            <a:r>
              <a:rPr lang="en-US" dirty="0" err="1" smtClean="0"/>
              <a:t>được</a:t>
            </a:r>
            <a:r>
              <a:rPr lang="en-US" dirty="0" smtClean="0"/>
              <a:t> </a:t>
            </a:r>
            <a:r>
              <a:rPr lang="en-US" dirty="0" err="1" smtClean="0"/>
              <a:t>dịch</a:t>
            </a:r>
            <a:r>
              <a:rPr lang="en-US" dirty="0" smtClean="0"/>
              <a:t> </a:t>
            </a:r>
            <a:r>
              <a:rPr lang="en-US" dirty="0" err="1" smtClean="0"/>
              <a:t>ra</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máy</a:t>
            </a:r>
            <a:r>
              <a:rPr lang="en-US" dirty="0" smtClean="0"/>
              <a:t> </a:t>
            </a:r>
            <a:r>
              <a:rPr lang="en-US" dirty="0" err="1" smtClean="0"/>
              <a:t>để</a:t>
            </a:r>
            <a:r>
              <a:rPr lang="en-US" dirty="0" smtClean="0"/>
              <a:t> </a:t>
            </a:r>
            <a:r>
              <a:rPr lang="en-US" dirty="0" err="1" smtClean="0"/>
              <a:t>được</a:t>
            </a:r>
            <a:r>
              <a:rPr lang="en-US" dirty="0" smtClean="0"/>
              <a:t> </a:t>
            </a:r>
            <a:r>
              <a:rPr lang="en-US" dirty="0" err="1" smtClean="0"/>
              <a:t>thực</a:t>
            </a:r>
            <a:r>
              <a:rPr lang="en-US" dirty="0" smtClean="0"/>
              <a:t> </a:t>
            </a:r>
            <a:r>
              <a:rPr lang="en-US" dirty="0" err="1" smtClean="0"/>
              <a:t>thi</a:t>
            </a:r>
            <a:r>
              <a:rPr lang="en-US" dirty="0" smtClean="0"/>
              <a:t>.</a:t>
            </a:r>
          </a:p>
          <a:p>
            <a:r>
              <a:rPr lang="en-US" dirty="0" err="1" smtClean="0"/>
              <a:t>Việc</a:t>
            </a:r>
            <a:r>
              <a:rPr lang="en-US" dirty="0" smtClean="0"/>
              <a:t> </a:t>
            </a:r>
            <a:r>
              <a:rPr lang="en-US" dirty="0" err="1" smtClean="0"/>
              <a:t>biên</a:t>
            </a:r>
            <a:r>
              <a:rPr lang="en-US" dirty="0" smtClean="0"/>
              <a:t> </a:t>
            </a:r>
            <a:r>
              <a:rPr lang="en-US" dirty="0" err="1" smtClean="0"/>
              <a:t>dịch</a:t>
            </a:r>
            <a:r>
              <a:rPr lang="en-US" dirty="0" smtClean="0"/>
              <a:t> </a:t>
            </a:r>
            <a:r>
              <a:rPr lang="en-US" dirty="0" err="1" smtClean="0"/>
              <a:t>được</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thông</a:t>
            </a:r>
            <a:r>
              <a:rPr lang="en-US" dirty="0" smtClean="0"/>
              <a:t> qua </a:t>
            </a:r>
            <a:r>
              <a:rPr lang="en-US" dirty="0" err="1" smtClean="0"/>
              <a:t>những</a:t>
            </a:r>
            <a:r>
              <a:rPr lang="en-US" dirty="0" smtClean="0"/>
              <a:t> </a:t>
            </a:r>
            <a:r>
              <a:rPr lang="en-US" dirty="0" err="1" smtClean="0"/>
              <a:t>công</a:t>
            </a:r>
            <a:r>
              <a:rPr lang="en-US" dirty="0" smtClean="0"/>
              <a:t> </a:t>
            </a:r>
            <a:r>
              <a:rPr lang="en-US" dirty="0" err="1" smtClean="0"/>
              <a:t>cụ</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như</a:t>
            </a:r>
            <a:r>
              <a:rPr lang="en-US" dirty="0" smtClean="0"/>
              <a:t> </a:t>
            </a:r>
            <a:r>
              <a:rPr lang="en-US" dirty="0" err="1" smtClean="0"/>
              <a:t>trình</a:t>
            </a:r>
            <a:r>
              <a:rPr lang="en-US" dirty="0" smtClean="0"/>
              <a:t> </a:t>
            </a:r>
            <a:r>
              <a:rPr lang="en-US" dirty="0" err="1" smtClean="0"/>
              <a:t>thông</a:t>
            </a:r>
            <a:r>
              <a:rPr lang="en-US" dirty="0" smtClean="0"/>
              <a:t> </a:t>
            </a:r>
            <a:r>
              <a:rPr lang="en-US" dirty="0" err="1" smtClean="0"/>
              <a:t>dịch</a:t>
            </a:r>
            <a:r>
              <a:rPr lang="en-US" dirty="0" smtClean="0"/>
              <a:t> (interpreter) </a:t>
            </a:r>
            <a:r>
              <a:rPr lang="en-US" dirty="0" err="1" smtClean="0"/>
              <a:t>hoặc</a:t>
            </a:r>
            <a:r>
              <a:rPr lang="en-US" dirty="0" smtClean="0"/>
              <a:t> </a:t>
            </a:r>
            <a:r>
              <a:rPr lang="en-US" dirty="0" err="1" smtClean="0"/>
              <a:t>biên</a:t>
            </a:r>
            <a:r>
              <a:rPr lang="en-US" dirty="0" smtClean="0"/>
              <a:t> </a:t>
            </a:r>
            <a:r>
              <a:rPr lang="en-US" dirty="0" err="1" smtClean="0"/>
              <a:t>dịch</a:t>
            </a:r>
            <a:r>
              <a:rPr lang="en-US" dirty="0" smtClean="0"/>
              <a:t> (complier).</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31</a:t>
            </a:fld>
            <a:endParaRPr lang="en-US" dirty="0"/>
          </a:p>
        </p:txBody>
      </p:sp>
    </p:spTree>
    <p:extLst>
      <p:ext uri="{BB962C8B-B14F-4D97-AF65-F5344CB8AC3E}">
        <p14:creationId xmlns:p14="http://schemas.microsoft.com/office/powerpoint/2010/main" val="33887165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t>Thông</a:t>
            </a:r>
            <a:r>
              <a:rPr lang="en-US" altLang="en-US" dirty="0" smtClean="0"/>
              <a:t> </a:t>
            </a:r>
            <a:r>
              <a:rPr lang="en-US" altLang="en-US" dirty="0" err="1" smtClean="0"/>
              <a:t>dịch</a:t>
            </a:r>
            <a:r>
              <a:rPr lang="en-US" altLang="en-US" dirty="0" smtClean="0"/>
              <a:t> </a:t>
            </a:r>
            <a:r>
              <a:rPr lang="en-US" altLang="en-US" dirty="0" err="1"/>
              <a:t>mã</a:t>
            </a:r>
            <a:r>
              <a:rPr lang="en-US" altLang="en-US" dirty="0"/>
              <a:t> </a:t>
            </a:r>
            <a:r>
              <a:rPr lang="en-US" altLang="en-US" dirty="0" err="1"/>
              <a:t>nguồn</a:t>
            </a:r>
            <a:endParaRPr lang="en-US" dirty="0"/>
          </a:p>
        </p:txBody>
      </p:sp>
      <p:sp>
        <p:nvSpPr>
          <p:cNvPr id="3" name="Content Placeholder 2"/>
          <p:cNvSpPr>
            <a:spLocks noGrp="1"/>
          </p:cNvSpPr>
          <p:nvPr>
            <p:ph idx="1"/>
          </p:nvPr>
        </p:nvSpPr>
        <p:spPr/>
        <p:txBody>
          <a:bodyPr/>
          <a:lstStyle/>
          <a:p>
            <a:r>
              <a:rPr lang="en-US" dirty="0" err="1" smtClean="0"/>
              <a:t>Trình</a:t>
            </a:r>
            <a:r>
              <a:rPr lang="en-US" dirty="0" smtClean="0"/>
              <a:t> </a:t>
            </a:r>
            <a:r>
              <a:rPr lang="en-US" dirty="0" err="1" smtClean="0"/>
              <a:t>thông</a:t>
            </a:r>
            <a:r>
              <a:rPr lang="en-US" dirty="0" smtClean="0"/>
              <a:t> </a:t>
            </a:r>
            <a:r>
              <a:rPr lang="en-US" dirty="0" err="1" smtClean="0"/>
              <a:t>dịch</a:t>
            </a:r>
            <a:r>
              <a:rPr lang="en-US" dirty="0" smtClean="0"/>
              <a:t> </a:t>
            </a:r>
            <a:r>
              <a:rPr lang="en-US" dirty="0" err="1" smtClean="0"/>
              <a:t>đọc</a:t>
            </a:r>
            <a:r>
              <a:rPr lang="en-US" dirty="0" smtClean="0"/>
              <a:t> </a:t>
            </a:r>
            <a:r>
              <a:rPr lang="en-US" dirty="0" err="1" smtClean="0"/>
              <a:t>một</a:t>
            </a:r>
            <a:r>
              <a:rPr lang="en-US" dirty="0" smtClean="0"/>
              <a:t> </a:t>
            </a:r>
            <a:r>
              <a:rPr lang="en-US" dirty="0" err="1" smtClean="0"/>
              <a:t>dòng</a:t>
            </a:r>
            <a:r>
              <a:rPr lang="en-US" dirty="0" smtClean="0"/>
              <a:t> </a:t>
            </a:r>
            <a:r>
              <a:rPr lang="en-US" dirty="0" err="1" smtClean="0"/>
              <a:t>lệnh</a:t>
            </a:r>
            <a:r>
              <a:rPr lang="en-US" dirty="0" smtClean="0"/>
              <a:t> </a:t>
            </a:r>
            <a:r>
              <a:rPr lang="en-US" dirty="0" err="1" smtClean="0"/>
              <a:t>trong</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dịch</a:t>
            </a:r>
            <a:r>
              <a:rPr lang="en-US" dirty="0" smtClean="0"/>
              <a:t> </a:t>
            </a:r>
            <a:r>
              <a:rPr lang="en-US" dirty="0" err="1" smtClean="0"/>
              <a:t>nó</a:t>
            </a:r>
            <a:r>
              <a:rPr lang="en-US" dirty="0" smtClean="0"/>
              <a:t> </a:t>
            </a:r>
            <a:r>
              <a:rPr lang="en-US" dirty="0" err="1" smtClean="0"/>
              <a:t>thành</a:t>
            </a:r>
            <a:r>
              <a:rPr lang="en-US" dirty="0" smtClean="0"/>
              <a:t> </a:t>
            </a:r>
            <a:r>
              <a:rPr lang="en-US" dirty="0" err="1" smtClean="0"/>
              <a:t>mã</a:t>
            </a:r>
            <a:r>
              <a:rPr lang="en-US" dirty="0" smtClean="0"/>
              <a:t> </a:t>
            </a:r>
            <a:r>
              <a:rPr lang="en-US" dirty="0" err="1" smtClean="0"/>
              <a:t>máy</a:t>
            </a:r>
            <a:r>
              <a:rPr lang="en-US" dirty="0" smtClean="0"/>
              <a:t>, </a:t>
            </a:r>
            <a:r>
              <a:rPr lang="en-US" dirty="0" err="1" smtClean="0"/>
              <a:t>sau</a:t>
            </a:r>
            <a:r>
              <a:rPr lang="en-US" dirty="0" smtClean="0"/>
              <a:t> </a:t>
            </a:r>
            <a:r>
              <a:rPr lang="en-US" dirty="0" err="1" smtClean="0"/>
              <a:t>đó</a:t>
            </a:r>
            <a:r>
              <a:rPr lang="en-US" dirty="0" smtClean="0"/>
              <a:t> </a:t>
            </a:r>
            <a:r>
              <a:rPr lang="en-US" dirty="0" err="1" smtClean="0"/>
              <a:t>thực</a:t>
            </a:r>
            <a:r>
              <a:rPr lang="en-US" dirty="0" smtClean="0"/>
              <a:t> </a:t>
            </a:r>
            <a:r>
              <a:rPr lang="en-US" dirty="0" err="1" smtClean="0"/>
              <a:t>thi</a:t>
            </a:r>
            <a:r>
              <a:rPr lang="en-US" dirty="0" smtClean="0"/>
              <a:t> </a:t>
            </a:r>
            <a:r>
              <a:rPr lang="en-US" dirty="0" err="1" smtClean="0"/>
              <a:t>lệnh</a:t>
            </a:r>
            <a:r>
              <a:rPr lang="en-US" dirty="0" smtClean="0"/>
              <a:t> </a:t>
            </a:r>
            <a:r>
              <a:rPr lang="en-US" dirty="0" err="1" smtClean="0"/>
              <a:t>đó</a:t>
            </a:r>
            <a:r>
              <a:rPr lang="en-US" dirty="0" smtClean="0"/>
              <a:t> </a:t>
            </a:r>
            <a:r>
              <a:rPr lang="en-US" dirty="0" err="1" smtClean="0"/>
              <a:t>ngay</a:t>
            </a:r>
            <a:r>
              <a:rPr lang="en-US" dirty="0" smtClean="0"/>
              <a:t> </a:t>
            </a:r>
            <a:r>
              <a:rPr lang="en-US" dirty="0" err="1" smtClean="0"/>
              <a:t>lập</a:t>
            </a:r>
            <a:r>
              <a:rPr lang="en-US" dirty="0" smtClean="0"/>
              <a:t> </a:t>
            </a:r>
            <a:r>
              <a:rPr lang="en-US" dirty="0" err="1" smtClean="0"/>
              <a:t>tức</a:t>
            </a:r>
            <a:r>
              <a:rPr lang="en-US" dirty="0" smtClean="0"/>
              <a:t> (</a:t>
            </a:r>
            <a:r>
              <a:rPr lang="en-US" dirty="0" err="1" smtClean="0"/>
              <a:t>xem</a:t>
            </a:r>
            <a:r>
              <a:rPr lang="en-US" dirty="0" smtClean="0"/>
              <a:t> </a:t>
            </a:r>
            <a:r>
              <a:rPr lang="en-US" dirty="0" err="1" smtClean="0"/>
              <a:t>hình</a:t>
            </a:r>
            <a:r>
              <a:rPr lang="en-US" dirty="0" smtClean="0"/>
              <a:t> </a:t>
            </a:r>
            <a:r>
              <a:rPr lang="en-US" dirty="0" err="1" smtClean="0"/>
              <a:t>vẽ</a:t>
            </a:r>
            <a:r>
              <a:rPr lang="en-US" dirty="0" smtClean="0"/>
              <a:t>).</a:t>
            </a:r>
          </a:p>
          <a:p>
            <a:r>
              <a:rPr lang="en-US" dirty="0" err="1" smtClean="0"/>
              <a:t>Lưu</a:t>
            </a:r>
            <a:r>
              <a:rPr lang="en-US" dirty="0" smtClean="0"/>
              <a:t> ý </a:t>
            </a:r>
            <a:r>
              <a:rPr lang="en-US" dirty="0" err="1" smtClean="0"/>
              <a:t>rằng</a:t>
            </a:r>
            <a:r>
              <a:rPr lang="en-US" dirty="0" smtClean="0"/>
              <a:t> </a:t>
            </a:r>
            <a:r>
              <a:rPr lang="en-US" dirty="0" err="1" smtClean="0"/>
              <a:t>một</a:t>
            </a:r>
            <a:r>
              <a:rPr lang="en-US" dirty="0" smtClean="0"/>
              <a:t> </a:t>
            </a:r>
            <a:r>
              <a:rPr lang="en-US" dirty="0" err="1" smtClean="0"/>
              <a:t>dòng</a:t>
            </a:r>
            <a:r>
              <a:rPr lang="en-US" dirty="0" smtClean="0"/>
              <a:t> </a:t>
            </a:r>
            <a:r>
              <a:rPr lang="en-US" dirty="0" err="1" smtClean="0"/>
              <a:t>lệnh</a:t>
            </a:r>
            <a:r>
              <a:rPr lang="en-US" dirty="0" smtClean="0"/>
              <a:t> ở </a:t>
            </a:r>
            <a:r>
              <a:rPr lang="en-US" dirty="0" err="1" smtClean="0"/>
              <a:t>mã</a:t>
            </a:r>
            <a:r>
              <a:rPr lang="en-US" dirty="0" smtClean="0"/>
              <a:t> </a:t>
            </a:r>
            <a:r>
              <a:rPr lang="en-US" dirty="0" err="1" smtClean="0"/>
              <a:t>nguồn</a:t>
            </a:r>
            <a:r>
              <a:rPr lang="en-US" dirty="0" smtClean="0"/>
              <a:t> </a:t>
            </a:r>
            <a:r>
              <a:rPr lang="en-US" dirty="0" err="1" smtClean="0"/>
              <a:t>có</a:t>
            </a:r>
            <a:r>
              <a:rPr lang="en-US" dirty="0" smtClean="0"/>
              <a:t> </a:t>
            </a:r>
            <a:r>
              <a:rPr lang="en-US" dirty="0" err="1" smtClean="0"/>
              <a:t>thể</a:t>
            </a:r>
            <a:r>
              <a:rPr lang="en-US" dirty="0" smtClean="0"/>
              <a:t> </a:t>
            </a:r>
            <a:r>
              <a:rPr lang="en-US" dirty="0" err="1" smtClean="0"/>
              <a:t>được</a:t>
            </a:r>
            <a:r>
              <a:rPr lang="en-US" dirty="0" smtClean="0"/>
              <a:t> </a:t>
            </a:r>
            <a:r>
              <a:rPr lang="en-US" dirty="0" err="1" smtClean="0"/>
              <a:t>dịch</a:t>
            </a:r>
            <a:r>
              <a:rPr lang="en-US" dirty="0" smtClean="0"/>
              <a:t> </a:t>
            </a:r>
            <a:r>
              <a:rPr lang="en-US" dirty="0" err="1" smtClean="0"/>
              <a:t>ra</a:t>
            </a:r>
            <a:r>
              <a:rPr lang="en-US" dirty="0" smtClean="0"/>
              <a:t> </a:t>
            </a:r>
            <a:r>
              <a:rPr lang="en-US" dirty="0" err="1" smtClean="0"/>
              <a:t>nhiều</a:t>
            </a:r>
            <a:r>
              <a:rPr lang="en-US" dirty="0" smtClean="0"/>
              <a:t> </a:t>
            </a:r>
            <a:r>
              <a:rPr lang="en-US" dirty="0" err="1" smtClean="0"/>
              <a:t>chỉ</a:t>
            </a:r>
            <a:r>
              <a:rPr lang="en-US" dirty="0" smtClean="0"/>
              <a:t> </a:t>
            </a:r>
            <a:r>
              <a:rPr lang="en-US" dirty="0" err="1" smtClean="0"/>
              <a:t>dẫn</a:t>
            </a:r>
            <a:r>
              <a:rPr lang="en-US" dirty="0" smtClean="0"/>
              <a:t> </a:t>
            </a:r>
            <a:r>
              <a:rPr lang="en-US" dirty="0" err="1" smtClean="0"/>
              <a:t>cho</a:t>
            </a:r>
            <a:r>
              <a:rPr lang="en-US" dirty="0" smtClean="0"/>
              <a:t> </a:t>
            </a:r>
            <a:r>
              <a:rPr lang="en-US" dirty="0" err="1" smtClean="0"/>
              <a:t>máy</a:t>
            </a:r>
            <a:r>
              <a:rPr lang="en-US" dirty="0" smtClean="0"/>
              <a:t> </a:t>
            </a:r>
            <a:r>
              <a:rPr lang="en-US" dirty="0" err="1" smtClean="0"/>
              <a:t>tính</a:t>
            </a:r>
            <a:r>
              <a:rPr lang="en-US" dirty="0" smtClean="0"/>
              <a:t>.</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32</a:t>
            </a:fld>
            <a:endParaRPr lang="en-US" dirty="0"/>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4175574"/>
            <a:ext cx="7867650"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13272284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t>Biên</a:t>
            </a:r>
            <a:r>
              <a:rPr lang="en-US" altLang="en-US" dirty="0" smtClean="0"/>
              <a:t> </a:t>
            </a:r>
            <a:r>
              <a:rPr lang="en-US" altLang="en-US" dirty="0" err="1" smtClean="0"/>
              <a:t>dịch</a:t>
            </a:r>
            <a:r>
              <a:rPr lang="en-US" altLang="en-US" dirty="0" smtClean="0"/>
              <a:t> </a:t>
            </a:r>
            <a:r>
              <a:rPr lang="en-US" altLang="en-US" dirty="0" err="1"/>
              <a:t>mã</a:t>
            </a:r>
            <a:r>
              <a:rPr lang="en-US" altLang="en-US" dirty="0"/>
              <a:t> </a:t>
            </a:r>
            <a:r>
              <a:rPr lang="en-US" altLang="en-US" dirty="0" err="1"/>
              <a:t>nguồn</a:t>
            </a:r>
            <a:endParaRPr lang="en-US" dirty="0"/>
          </a:p>
        </p:txBody>
      </p:sp>
      <p:sp>
        <p:nvSpPr>
          <p:cNvPr id="3" name="Content Placeholder 2"/>
          <p:cNvSpPr>
            <a:spLocks noGrp="1"/>
          </p:cNvSpPr>
          <p:nvPr>
            <p:ph idx="1"/>
          </p:nvPr>
        </p:nvSpPr>
        <p:spPr/>
        <p:txBody>
          <a:bodyPr/>
          <a:lstStyle/>
          <a:p>
            <a:r>
              <a:rPr lang="en-US" dirty="0" err="1" smtClean="0"/>
              <a:t>Trình</a:t>
            </a:r>
            <a:r>
              <a:rPr lang="en-US" dirty="0" smtClean="0"/>
              <a:t> </a:t>
            </a:r>
            <a:r>
              <a:rPr lang="en-US" dirty="0" err="1" smtClean="0"/>
              <a:t>biên</a:t>
            </a:r>
            <a:r>
              <a:rPr lang="en-US" dirty="0" smtClean="0"/>
              <a:t> </a:t>
            </a:r>
            <a:r>
              <a:rPr lang="en-US" dirty="0" err="1" smtClean="0"/>
              <a:t>dịch</a:t>
            </a:r>
            <a:r>
              <a:rPr lang="en-US" dirty="0" smtClean="0"/>
              <a:t> </a:t>
            </a:r>
            <a:r>
              <a:rPr lang="en-US" dirty="0" err="1" smtClean="0"/>
              <a:t>chuyển</a:t>
            </a:r>
            <a:r>
              <a:rPr lang="en-US" dirty="0" smtClean="0"/>
              <a:t> </a:t>
            </a:r>
            <a:r>
              <a:rPr lang="en-US" dirty="0" err="1" smtClean="0"/>
              <a:t>đổi</a:t>
            </a:r>
            <a:r>
              <a:rPr lang="en-US" dirty="0" smtClean="0"/>
              <a:t> </a:t>
            </a:r>
            <a:r>
              <a:rPr lang="en-US" dirty="0" err="1" smtClean="0"/>
              <a:t>toàn</a:t>
            </a:r>
            <a:r>
              <a:rPr lang="en-US" dirty="0" smtClean="0"/>
              <a:t> </a:t>
            </a:r>
            <a:r>
              <a:rPr lang="en-US" dirty="0" err="1" smtClean="0"/>
              <a:t>bộ</a:t>
            </a:r>
            <a:r>
              <a:rPr lang="en-US" dirty="0" smtClean="0"/>
              <a:t> </a:t>
            </a:r>
            <a:r>
              <a:rPr lang="en-US" dirty="0" err="1" smtClean="0"/>
              <a:t>mã</a:t>
            </a:r>
            <a:r>
              <a:rPr lang="en-US" dirty="0" smtClean="0"/>
              <a:t> </a:t>
            </a:r>
            <a:r>
              <a:rPr lang="en-US" dirty="0" err="1" smtClean="0"/>
              <a:t>nguồn</a:t>
            </a:r>
            <a:r>
              <a:rPr lang="en-US" dirty="0" smtClean="0"/>
              <a:t> sang </a:t>
            </a:r>
            <a:r>
              <a:rPr lang="en-US" dirty="0" err="1" smtClean="0"/>
              <a:t>một</a:t>
            </a:r>
            <a:r>
              <a:rPr lang="en-US" dirty="0" smtClean="0"/>
              <a:t> </a:t>
            </a:r>
            <a:r>
              <a:rPr lang="en-US" dirty="0" err="1" smtClean="0"/>
              <a:t>tệp</a:t>
            </a:r>
            <a:r>
              <a:rPr lang="en-US" dirty="0" smtClean="0"/>
              <a:t> </a:t>
            </a:r>
            <a:r>
              <a:rPr lang="en-US" dirty="0" err="1" smtClean="0"/>
              <a:t>mã</a:t>
            </a:r>
            <a:r>
              <a:rPr lang="en-US" dirty="0" smtClean="0"/>
              <a:t> </a:t>
            </a:r>
            <a:r>
              <a:rPr lang="en-US" dirty="0" err="1" smtClean="0"/>
              <a:t>máy</a:t>
            </a:r>
            <a:r>
              <a:rPr lang="en-US" dirty="0" smtClean="0"/>
              <a:t>.</a:t>
            </a:r>
          </a:p>
          <a:p>
            <a:r>
              <a:rPr lang="en-US" dirty="0" err="1" smtClean="0"/>
              <a:t>Sau</a:t>
            </a:r>
            <a:r>
              <a:rPr lang="en-US" dirty="0" smtClean="0"/>
              <a:t> </a:t>
            </a:r>
            <a:r>
              <a:rPr lang="en-US" dirty="0" err="1" smtClean="0"/>
              <a:t>đó</a:t>
            </a:r>
            <a:r>
              <a:rPr lang="en-US" dirty="0" smtClean="0"/>
              <a:t> </a:t>
            </a:r>
            <a:r>
              <a:rPr lang="en-US" dirty="0" err="1" smtClean="0"/>
              <a:t>tệp</a:t>
            </a:r>
            <a:r>
              <a:rPr lang="en-US" dirty="0" smtClean="0"/>
              <a:t> </a:t>
            </a:r>
            <a:r>
              <a:rPr lang="en-US" dirty="0" err="1" smtClean="0"/>
              <a:t>này</a:t>
            </a:r>
            <a:r>
              <a:rPr lang="en-US" dirty="0" smtClean="0"/>
              <a:t> </a:t>
            </a:r>
            <a:r>
              <a:rPr lang="en-US" dirty="0" err="1" smtClean="0"/>
              <a:t>được</a:t>
            </a:r>
            <a:r>
              <a:rPr lang="en-US" dirty="0" smtClean="0"/>
              <a:t> </a:t>
            </a:r>
            <a:r>
              <a:rPr lang="en-US" dirty="0" err="1" smtClean="0"/>
              <a:t>thực</a:t>
            </a:r>
            <a:r>
              <a:rPr lang="en-US" dirty="0" smtClean="0"/>
              <a:t> </a:t>
            </a:r>
            <a:r>
              <a:rPr lang="en-US" dirty="0" err="1" smtClean="0"/>
              <a:t>thi</a:t>
            </a:r>
            <a:r>
              <a:rPr lang="en-US" dirty="0"/>
              <a:t> </a:t>
            </a:r>
            <a:r>
              <a:rPr lang="en-US" dirty="0" smtClean="0"/>
              <a:t>(</a:t>
            </a:r>
            <a:r>
              <a:rPr lang="en-US" dirty="0" err="1" smtClean="0"/>
              <a:t>xem</a:t>
            </a:r>
            <a:r>
              <a:rPr lang="en-US" dirty="0" smtClean="0"/>
              <a:t> </a:t>
            </a:r>
            <a:r>
              <a:rPr lang="en-US" dirty="0" err="1" smtClean="0"/>
              <a:t>hình</a:t>
            </a:r>
            <a:r>
              <a:rPr lang="en-US" dirty="0" smtClean="0"/>
              <a:t> </a:t>
            </a:r>
            <a:r>
              <a:rPr lang="en-US" dirty="0" err="1" smtClean="0"/>
              <a:t>vẽ</a:t>
            </a:r>
            <a:r>
              <a:rPr lang="en-US" dirty="0" smtClean="0"/>
              <a:t>)</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33</a:t>
            </a:fld>
            <a:endParaRPr lang="en-US" dirty="0"/>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18" y="3581400"/>
            <a:ext cx="1113461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3044053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t>Hệ</a:t>
            </a:r>
            <a:r>
              <a:rPr lang="en-US" altLang="en-US" dirty="0" smtClean="0"/>
              <a:t> </a:t>
            </a:r>
            <a:r>
              <a:rPr lang="en-US" altLang="en-US" dirty="0" err="1" smtClean="0"/>
              <a:t>điều</a:t>
            </a:r>
            <a:r>
              <a:rPr lang="en-US" altLang="en-US" dirty="0" smtClean="0"/>
              <a:t> </a:t>
            </a:r>
            <a:r>
              <a:rPr lang="en-US" altLang="en-US" dirty="0" err="1" smtClean="0"/>
              <a:t>hành</a:t>
            </a:r>
            <a:r>
              <a:rPr lang="en-US" altLang="en-US" dirty="0" smtClean="0"/>
              <a:t> - Operating </a:t>
            </a:r>
            <a:r>
              <a:rPr lang="en-US" altLang="en-US" dirty="0"/>
              <a:t>Systems</a:t>
            </a:r>
            <a:endParaRPr lang="en-US" dirty="0"/>
          </a:p>
        </p:txBody>
      </p:sp>
      <p:sp>
        <p:nvSpPr>
          <p:cNvPr id="3" name="Content Placeholder 2"/>
          <p:cNvSpPr>
            <a:spLocks noGrp="1"/>
          </p:cNvSpPr>
          <p:nvPr>
            <p:ph idx="1"/>
          </p:nvPr>
        </p:nvSpPr>
        <p:spPr>
          <a:xfrm>
            <a:off x="304800" y="1143000"/>
            <a:ext cx="7848600" cy="5333999"/>
          </a:xfrm>
        </p:spPr>
        <p:txBody>
          <a:bodyPr/>
          <a:lstStyle/>
          <a:p>
            <a:r>
              <a:rPr lang="en-US" sz="2800" dirty="0" err="1" smtClean="0"/>
              <a:t>Hệ</a:t>
            </a:r>
            <a:r>
              <a:rPr lang="en-US" sz="2800" dirty="0" smtClean="0"/>
              <a:t> </a:t>
            </a:r>
            <a:r>
              <a:rPr lang="en-US" sz="2800" dirty="0" err="1" smtClean="0"/>
              <a:t>điều</a:t>
            </a:r>
            <a:r>
              <a:rPr lang="en-US" sz="2800" dirty="0" smtClean="0"/>
              <a:t> </a:t>
            </a:r>
            <a:r>
              <a:rPr lang="en-US" sz="2800" dirty="0" err="1" smtClean="0"/>
              <a:t>hành</a:t>
            </a:r>
            <a:r>
              <a:rPr lang="en-US" sz="2800" dirty="0" smtClean="0"/>
              <a:t> (Operating System) </a:t>
            </a:r>
            <a:r>
              <a:rPr lang="en-US" sz="2800" dirty="0" err="1" smtClean="0"/>
              <a:t>là</a:t>
            </a:r>
            <a:r>
              <a:rPr lang="en-US" sz="2800" dirty="0" smtClean="0"/>
              <a:t> </a:t>
            </a:r>
            <a:r>
              <a:rPr lang="en-US" sz="2800" dirty="0" err="1" smtClean="0"/>
              <a:t>một</a:t>
            </a:r>
            <a:r>
              <a:rPr lang="en-US" sz="2800" dirty="0" smtClean="0"/>
              <a:t> </a:t>
            </a:r>
            <a:r>
              <a:rPr lang="en-US" sz="2800" dirty="0" err="1" smtClean="0"/>
              <a:t>chương</a:t>
            </a:r>
            <a:r>
              <a:rPr lang="en-US" sz="2800" dirty="0" smtClean="0"/>
              <a:t> </a:t>
            </a:r>
            <a:r>
              <a:rPr lang="en-US" sz="2800" dirty="0" err="1" smtClean="0"/>
              <a:t>trình</a:t>
            </a:r>
            <a:r>
              <a:rPr lang="en-US" sz="2800" dirty="0" smtClean="0"/>
              <a:t> </a:t>
            </a:r>
            <a:r>
              <a:rPr lang="en-US" sz="2800" dirty="0" err="1" smtClean="0"/>
              <a:t>được</a:t>
            </a:r>
            <a:r>
              <a:rPr lang="en-US" sz="2800" dirty="0" smtClean="0"/>
              <a:t> </a:t>
            </a:r>
            <a:r>
              <a:rPr lang="en-US" sz="2800" dirty="0" err="1" smtClean="0"/>
              <a:t>sử</a:t>
            </a:r>
            <a:r>
              <a:rPr lang="en-US" sz="2800" dirty="0" smtClean="0"/>
              <a:t> </a:t>
            </a:r>
            <a:r>
              <a:rPr lang="en-US" sz="2800" dirty="0" err="1" smtClean="0"/>
              <a:t>dụng</a:t>
            </a:r>
            <a:r>
              <a:rPr lang="en-US" sz="2800" dirty="0" smtClean="0"/>
              <a:t> </a:t>
            </a:r>
            <a:r>
              <a:rPr lang="en-US" sz="2800" dirty="0" err="1" smtClean="0"/>
              <a:t>để</a:t>
            </a:r>
            <a:r>
              <a:rPr lang="en-US" sz="2800" dirty="0" smtClean="0"/>
              <a:t> </a:t>
            </a:r>
            <a:r>
              <a:rPr lang="en-US" sz="2800" dirty="0" err="1" smtClean="0"/>
              <a:t>quản</a:t>
            </a:r>
            <a:r>
              <a:rPr lang="en-US" sz="2800" dirty="0" smtClean="0"/>
              <a:t> </a:t>
            </a:r>
            <a:r>
              <a:rPr lang="en-US" sz="2800" dirty="0" err="1" smtClean="0"/>
              <a:t>lý</a:t>
            </a:r>
            <a:r>
              <a:rPr lang="en-US" sz="2800" dirty="0" smtClean="0"/>
              <a:t> </a:t>
            </a:r>
            <a:r>
              <a:rPr lang="en-US" sz="2800" dirty="0" err="1" smtClean="0"/>
              <a:t>và</a:t>
            </a:r>
            <a:r>
              <a:rPr lang="en-US" sz="2800" dirty="0" smtClean="0"/>
              <a:t> </a:t>
            </a:r>
            <a:r>
              <a:rPr lang="en-US" sz="2800" dirty="0" err="1" smtClean="0"/>
              <a:t>điều</a:t>
            </a:r>
            <a:r>
              <a:rPr lang="en-US" sz="2800" dirty="0" smtClean="0"/>
              <a:t> </a:t>
            </a:r>
            <a:r>
              <a:rPr lang="en-US" sz="2800" dirty="0" err="1" smtClean="0"/>
              <a:t>khiển</a:t>
            </a:r>
            <a:r>
              <a:rPr lang="en-US" sz="2800" dirty="0" smtClean="0"/>
              <a:t> </a:t>
            </a:r>
            <a:r>
              <a:rPr lang="en-US" sz="2800" dirty="0" err="1" smtClean="0"/>
              <a:t>những</a:t>
            </a:r>
            <a:r>
              <a:rPr lang="en-US" sz="2800" dirty="0" smtClean="0"/>
              <a:t> </a:t>
            </a:r>
            <a:r>
              <a:rPr lang="en-US" sz="2800" dirty="0" err="1" smtClean="0"/>
              <a:t>hoạt</a:t>
            </a:r>
            <a:r>
              <a:rPr lang="en-US" sz="2800" dirty="0" smtClean="0"/>
              <a:t> </a:t>
            </a:r>
            <a:r>
              <a:rPr lang="en-US" sz="2800" dirty="0" err="1" smtClean="0"/>
              <a:t>động</a:t>
            </a:r>
            <a:r>
              <a:rPr lang="en-US" sz="2800" dirty="0" smtClean="0"/>
              <a:t> </a:t>
            </a:r>
            <a:r>
              <a:rPr lang="en-US" sz="2800" dirty="0" err="1" smtClean="0"/>
              <a:t>của</a:t>
            </a:r>
            <a:r>
              <a:rPr lang="en-US" sz="2800" dirty="0" smtClean="0"/>
              <a:t> </a:t>
            </a:r>
            <a:r>
              <a:rPr lang="en-US" sz="2800" dirty="0" err="1" smtClean="0"/>
              <a:t>máy</a:t>
            </a:r>
            <a:r>
              <a:rPr lang="en-US" sz="2800" dirty="0" smtClean="0"/>
              <a:t> </a:t>
            </a:r>
            <a:r>
              <a:rPr lang="en-US" sz="2800" dirty="0" err="1" smtClean="0"/>
              <a:t>tính</a:t>
            </a:r>
            <a:r>
              <a:rPr lang="en-US" sz="2800" dirty="0" smtClean="0"/>
              <a:t>.</a:t>
            </a:r>
          </a:p>
          <a:p>
            <a:r>
              <a:rPr lang="en-US" sz="2800" dirty="0" err="1" smtClean="0"/>
              <a:t>Hệ</a:t>
            </a:r>
            <a:r>
              <a:rPr lang="en-US" sz="2800" dirty="0" smtClean="0"/>
              <a:t> </a:t>
            </a:r>
            <a:r>
              <a:rPr lang="en-US" sz="2800" dirty="0" err="1" smtClean="0"/>
              <a:t>điều</a:t>
            </a:r>
            <a:r>
              <a:rPr lang="en-US" sz="2800" dirty="0" smtClean="0"/>
              <a:t> </a:t>
            </a:r>
            <a:r>
              <a:rPr lang="en-US" sz="2800" dirty="0" err="1" smtClean="0"/>
              <a:t>hành</a:t>
            </a:r>
            <a:r>
              <a:rPr lang="en-US" sz="2800" dirty="0" smtClean="0"/>
              <a:t> </a:t>
            </a:r>
            <a:r>
              <a:rPr lang="en-US" sz="2800" dirty="0" err="1" smtClean="0"/>
              <a:t>thông</a:t>
            </a:r>
            <a:r>
              <a:rPr lang="en-US" sz="2800" dirty="0" smtClean="0"/>
              <a:t> </a:t>
            </a:r>
            <a:r>
              <a:rPr lang="en-US" sz="2800" dirty="0" err="1" smtClean="0"/>
              <a:t>dụng</a:t>
            </a:r>
            <a:r>
              <a:rPr lang="en-US" sz="2800" dirty="0" smtClean="0"/>
              <a:t> </a:t>
            </a:r>
            <a:r>
              <a:rPr lang="en-US" sz="2800" dirty="0" err="1" smtClean="0"/>
              <a:t>nhất</a:t>
            </a:r>
            <a:r>
              <a:rPr lang="en-US" sz="2800" dirty="0" smtClean="0"/>
              <a:t> </a:t>
            </a:r>
            <a:r>
              <a:rPr lang="en-US" sz="2800" dirty="0" err="1" smtClean="0"/>
              <a:t>cho</a:t>
            </a:r>
            <a:r>
              <a:rPr lang="en-US" sz="2800" dirty="0" smtClean="0"/>
              <a:t> </a:t>
            </a:r>
            <a:r>
              <a:rPr lang="en-US" sz="2800" dirty="0" err="1" smtClean="0"/>
              <a:t>máy</a:t>
            </a:r>
            <a:r>
              <a:rPr lang="en-US" sz="2800" dirty="0" smtClean="0"/>
              <a:t> </a:t>
            </a:r>
            <a:r>
              <a:rPr lang="en-US" sz="2800" dirty="0" err="1" smtClean="0"/>
              <a:t>tính</a:t>
            </a:r>
            <a:r>
              <a:rPr lang="en-US" sz="2800" dirty="0" smtClean="0"/>
              <a:t> </a:t>
            </a:r>
            <a:r>
              <a:rPr lang="en-US" sz="2800" dirty="0" err="1" smtClean="0"/>
              <a:t>thông</a:t>
            </a:r>
            <a:r>
              <a:rPr lang="en-US" sz="2800" dirty="0" smtClean="0"/>
              <a:t> </a:t>
            </a:r>
            <a:r>
              <a:rPr lang="en-US" sz="2800" dirty="0" err="1" smtClean="0"/>
              <a:t>thường</a:t>
            </a:r>
            <a:r>
              <a:rPr lang="en-US" sz="2800" dirty="0" smtClean="0"/>
              <a:t> </a:t>
            </a:r>
            <a:r>
              <a:rPr lang="en-US" sz="2800" dirty="0" err="1" smtClean="0"/>
              <a:t>là</a:t>
            </a:r>
            <a:r>
              <a:rPr lang="en-US" sz="2800" dirty="0" smtClean="0"/>
              <a:t> Microsoft Windows, Mac OS, </a:t>
            </a:r>
            <a:r>
              <a:rPr lang="en-US" sz="2800" dirty="0" err="1" smtClean="0"/>
              <a:t>và</a:t>
            </a:r>
            <a:r>
              <a:rPr lang="en-US" sz="2800" dirty="0" smtClean="0"/>
              <a:t> Linux.</a:t>
            </a:r>
          </a:p>
          <a:p>
            <a:r>
              <a:rPr lang="en-US" sz="2800" dirty="0" err="1" smtClean="0"/>
              <a:t>Chương</a:t>
            </a:r>
            <a:r>
              <a:rPr lang="en-US" sz="2800" dirty="0" smtClean="0"/>
              <a:t> </a:t>
            </a:r>
            <a:r>
              <a:rPr lang="en-US" sz="2800" dirty="0" err="1" smtClean="0"/>
              <a:t>trình</a:t>
            </a:r>
            <a:r>
              <a:rPr lang="en-US" sz="2800" dirty="0" smtClean="0"/>
              <a:t> </a:t>
            </a:r>
            <a:r>
              <a:rPr lang="en-US" sz="2800" dirty="0" err="1" smtClean="0"/>
              <a:t>ứng</a:t>
            </a:r>
            <a:r>
              <a:rPr lang="en-US" sz="2800" dirty="0" smtClean="0"/>
              <a:t> </a:t>
            </a:r>
            <a:r>
              <a:rPr lang="en-US" sz="2800" dirty="0" err="1" smtClean="0"/>
              <a:t>dụng</a:t>
            </a:r>
            <a:r>
              <a:rPr lang="en-US" sz="2800" dirty="0" smtClean="0"/>
              <a:t>, </a:t>
            </a:r>
            <a:r>
              <a:rPr lang="en-US" sz="2800" dirty="0" err="1" smtClean="0"/>
              <a:t>như</a:t>
            </a:r>
            <a:r>
              <a:rPr lang="en-US" sz="2800" dirty="0" smtClean="0"/>
              <a:t> </a:t>
            </a:r>
            <a:r>
              <a:rPr lang="en-US" sz="2800" dirty="0" err="1" smtClean="0"/>
              <a:t>trình</a:t>
            </a:r>
            <a:r>
              <a:rPr lang="en-US" sz="2800" dirty="0" smtClean="0"/>
              <a:t> </a:t>
            </a:r>
            <a:r>
              <a:rPr lang="en-US" sz="2800" dirty="0" err="1" smtClean="0"/>
              <a:t>duyệt</a:t>
            </a:r>
            <a:r>
              <a:rPr lang="en-US" sz="2800" dirty="0" smtClean="0"/>
              <a:t> web, </a:t>
            </a:r>
            <a:r>
              <a:rPr lang="en-US" sz="2800" dirty="0" err="1" smtClean="0"/>
              <a:t>hoặc</a:t>
            </a:r>
            <a:r>
              <a:rPr lang="en-US" sz="2800" dirty="0" smtClean="0"/>
              <a:t> </a:t>
            </a:r>
            <a:r>
              <a:rPr lang="en-US" sz="2800" dirty="0" err="1" smtClean="0"/>
              <a:t>trình</a:t>
            </a:r>
            <a:r>
              <a:rPr lang="en-US" sz="2800" dirty="0" smtClean="0"/>
              <a:t> </a:t>
            </a:r>
            <a:r>
              <a:rPr lang="en-US" sz="2800" dirty="0" err="1" smtClean="0"/>
              <a:t>soạn</a:t>
            </a:r>
            <a:r>
              <a:rPr lang="en-US" sz="2800" dirty="0" smtClean="0"/>
              <a:t> </a:t>
            </a:r>
            <a:r>
              <a:rPr lang="en-US" sz="2800" dirty="0" err="1" smtClean="0"/>
              <a:t>thảo</a:t>
            </a:r>
            <a:r>
              <a:rPr lang="en-US" sz="2800" dirty="0" smtClean="0"/>
              <a:t> </a:t>
            </a:r>
            <a:r>
              <a:rPr lang="en-US" sz="2800" dirty="0" err="1" smtClean="0"/>
              <a:t>văn</a:t>
            </a:r>
            <a:r>
              <a:rPr lang="en-US" sz="2800" dirty="0" smtClean="0"/>
              <a:t> </a:t>
            </a:r>
            <a:r>
              <a:rPr lang="en-US" sz="2800" dirty="0" err="1" smtClean="0"/>
              <a:t>bản</a:t>
            </a:r>
            <a:r>
              <a:rPr lang="en-US" sz="2800" dirty="0" smtClean="0"/>
              <a:t> </a:t>
            </a:r>
            <a:r>
              <a:rPr lang="en-US" sz="2800" dirty="0" err="1" smtClean="0"/>
              <a:t>không</a:t>
            </a:r>
            <a:r>
              <a:rPr lang="en-US" sz="2800" dirty="0" smtClean="0"/>
              <a:t> </a:t>
            </a:r>
            <a:r>
              <a:rPr lang="en-US" sz="2800" dirty="0" err="1" smtClean="0"/>
              <a:t>thể</a:t>
            </a:r>
            <a:r>
              <a:rPr lang="en-US" sz="2800" dirty="0" smtClean="0"/>
              <a:t> </a:t>
            </a:r>
            <a:r>
              <a:rPr lang="en-US" sz="2800" dirty="0" err="1" smtClean="0"/>
              <a:t>chạy</a:t>
            </a:r>
            <a:r>
              <a:rPr lang="en-US" sz="2800" dirty="0" smtClean="0"/>
              <a:t> </a:t>
            </a:r>
            <a:r>
              <a:rPr lang="en-US" sz="2800" dirty="0" err="1" smtClean="0"/>
              <a:t>nếu</a:t>
            </a:r>
            <a:r>
              <a:rPr lang="en-US" sz="2800" dirty="0" smtClean="0"/>
              <a:t> </a:t>
            </a:r>
            <a:r>
              <a:rPr lang="en-US" sz="2800" dirty="0" err="1" smtClean="0"/>
              <a:t>không</a:t>
            </a:r>
            <a:r>
              <a:rPr lang="en-US" sz="2800" dirty="0" smtClean="0"/>
              <a:t> </a:t>
            </a:r>
            <a:r>
              <a:rPr lang="en-US" sz="2800" dirty="0" err="1" smtClean="0"/>
              <a:t>có</a:t>
            </a:r>
            <a:r>
              <a:rPr lang="en-US" sz="2800" dirty="0" smtClean="0"/>
              <a:t> </a:t>
            </a:r>
            <a:r>
              <a:rPr lang="en-US" sz="2800" dirty="0" err="1" smtClean="0"/>
              <a:t>hệ</a:t>
            </a:r>
            <a:r>
              <a:rPr lang="en-US" sz="2800" dirty="0" smtClean="0"/>
              <a:t> </a:t>
            </a:r>
            <a:r>
              <a:rPr lang="en-US" sz="2800" dirty="0" err="1" smtClean="0"/>
              <a:t>điều</a:t>
            </a:r>
            <a:r>
              <a:rPr lang="en-US" sz="2800" dirty="0" smtClean="0"/>
              <a:t> </a:t>
            </a:r>
            <a:r>
              <a:rPr lang="en-US" sz="2800" dirty="0" err="1" smtClean="0"/>
              <a:t>hành</a:t>
            </a:r>
            <a:r>
              <a:rPr lang="en-US" sz="2800" dirty="0" smtClean="0"/>
              <a:t> </a:t>
            </a:r>
            <a:r>
              <a:rPr lang="en-US" sz="2800" dirty="0" err="1" smtClean="0"/>
              <a:t>được</a:t>
            </a:r>
            <a:r>
              <a:rPr lang="en-US" sz="2800" dirty="0" smtClean="0"/>
              <a:t> </a:t>
            </a:r>
            <a:r>
              <a:rPr lang="en-US" sz="2800" dirty="0" err="1" smtClean="0"/>
              <a:t>cài</a:t>
            </a:r>
            <a:r>
              <a:rPr lang="en-US" sz="2800" dirty="0" smtClean="0"/>
              <a:t> </a:t>
            </a:r>
            <a:r>
              <a:rPr lang="en-US" sz="2800" dirty="0" err="1" smtClean="0"/>
              <a:t>đặt</a:t>
            </a:r>
            <a:r>
              <a:rPr lang="en-US" sz="2800" dirty="0" smtClean="0"/>
              <a:t> </a:t>
            </a:r>
            <a:r>
              <a:rPr lang="en-US" sz="2800" dirty="0" err="1" smtClean="0"/>
              <a:t>sẵn</a:t>
            </a:r>
            <a:r>
              <a:rPr lang="en-US" sz="2800" dirty="0" smtClean="0"/>
              <a:t>.</a:t>
            </a: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34</a:t>
            </a:fld>
            <a:endParaRPr lang="en-US" dirty="0"/>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1371600"/>
            <a:ext cx="3571875" cy="446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33680445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mtClean="0"/>
              <a:t>Các Mô Thức Lập Trình</a:t>
            </a:r>
            <a:endParaRPr lang="en-US" dirty="0"/>
          </a:p>
        </p:txBody>
      </p:sp>
      <p:sp>
        <p:nvSpPr>
          <p:cNvPr id="4" name="Slide Number Placeholder 3"/>
          <p:cNvSpPr>
            <a:spLocks noGrp="1"/>
          </p:cNvSpPr>
          <p:nvPr>
            <p:ph type="sldNum" sz="quarter" idx="4294967295"/>
          </p:nvPr>
        </p:nvSpPr>
        <p:spPr>
          <a:xfrm>
            <a:off x="9347200" y="6553200"/>
            <a:ext cx="2844800" cy="228600"/>
          </a:xfrm>
        </p:spPr>
        <p:txBody>
          <a:bodyPr/>
          <a:lstStyle/>
          <a:p>
            <a:pPr>
              <a:defRPr/>
            </a:pPr>
            <a:fld id="{AFBBEA1A-F0B0-4CBD-A42D-EA28856EED03}" type="slidenum">
              <a:rPr lang="en-US" smtClean="0"/>
              <a:pPr>
                <a:defRPr/>
              </a:pPr>
              <a:t>35</a:t>
            </a:fld>
            <a:endParaRPr lang="en-US" dirty="0"/>
          </a:p>
        </p:txBody>
      </p:sp>
      <p:pic>
        <p:nvPicPr>
          <p:cNvPr id="1026" name="Picture 2" descr="C++ Newbie Tour: Getting Started with C++ on Mac OSX"/>
          <p:cNvPicPr>
            <a:picLocks noChangeAspect="1" noChangeArrowheads="1"/>
          </p:cNvPicPr>
          <p:nvPr/>
        </p:nvPicPr>
        <p:blipFill rotWithShape="1">
          <a:blip r:embed="rId2">
            <a:extLst>
              <a:ext uri="{28A0092B-C50C-407E-A947-70E740481C1C}">
                <a14:useLocalDpi xmlns:a14="http://schemas.microsoft.com/office/drawing/2010/main" val="0"/>
              </a:ext>
            </a:extLst>
          </a:blip>
          <a:srcRect b="16847"/>
          <a:stretch/>
        </p:blipFill>
        <p:spPr bwMode="auto">
          <a:xfrm>
            <a:off x="2392412" y="762000"/>
            <a:ext cx="7330975" cy="243840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08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Ngôn ngữ lập trình bậc cao</a:t>
            </a:r>
            <a:endParaRPr lang="en-US"/>
          </a:p>
        </p:txBody>
      </p:sp>
      <p:sp>
        <p:nvSpPr>
          <p:cNvPr id="3" name="Content Placeholder 2"/>
          <p:cNvSpPr>
            <a:spLocks noGrp="1"/>
          </p:cNvSpPr>
          <p:nvPr>
            <p:ph idx="1"/>
          </p:nvPr>
        </p:nvSpPr>
        <p:spPr/>
        <p:txBody>
          <a:bodyPr/>
          <a:lstStyle/>
          <a:p>
            <a:r>
              <a:rPr lang="en-US" sz="2800" b="1"/>
              <a:t>Imperative </a:t>
            </a:r>
            <a:r>
              <a:rPr lang="en-US" sz="2800" b="1" smtClean="0"/>
              <a:t>paradigm </a:t>
            </a:r>
            <a:r>
              <a:rPr lang="en-US" sz="2800" smtClean="0"/>
              <a:t>(Mô thức Lập trình mệnh lệnh/ câu lệnh)</a:t>
            </a:r>
            <a:endParaRPr lang="en-US" sz="2800"/>
          </a:p>
          <a:p>
            <a:r>
              <a:rPr lang="en-US" sz="2800" b="1" smtClean="0"/>
              <a:t>Functional paradigm </a:t>
            </a:r>
            <a:r>
              <a:rPr lang="en-US" sz="2800" smtClean="0"/>
              <a:t>(</a:t>
            </a:r>
            <a:r>
              <a:rPr lang="en-US" sz="2800"/>
              <a:t>Mô thức </a:t>
            </a:r>
            <a:r>
              <a:rPr lang="en-US" sz="2800" smtClean="0"/>
              <a:t>Lập trình chức năng)</a:t>
            </a:r>
            <a:endParaRPr lang="en-US" sz="2800"/>
          </a:p>
          <a:p>
            <a:r>
              <a:rPr lang="en-US" sz="2800" b="1" smtClean="0"/>
              <a:t>Logical paradigm (</a:t>
            </a:r>
            <a:r>
              <a:rPr lang="en-US" sz="2800"/>
              <a:t>Mô thức </a:t>
            </a:r>
            <a:r>
              <a:rPr lang="en-US" sz="2800" smtClean="0"/>
              <a:t>Lập trình logic/ suy luận)</a:t>
            </a:r>
            <a:endParaRPr lang="en-US" sz="2800"/>
          </a:p>
          <a:p>
            <a:r>
              <a:rPr lang="en-US" sz="2800" b="1" smtClean="0"/>
              <a:t>Object-oriented paradigm </a:t>
            </a:r>
            <a:r>
              <a:rPr lang="en-US" sz="2800" smtClean="0"/>
              <a:t>(Mô thức Lập trình hướng đối tượng)</a:t>
            </a:r>
            <a:endParaRPr lang="en-US" sz="2800"/>
          </a:p>
          <a:p>
            <a:r>
              <a:rPr lang="en-US" sz="2800" smtClean="0"/>
              <a:t>Visual </a:t>
            </a:r>
            <a:r>
              <a:rPr lang="en-US" sz="2800"/>
              <a:t>paradigm</a:t>
            </a:r>
          </a:p>
          <a:p>
            <a:r>
              <a:rPr lang="en-US" sz="2800" smtClean="0"/>
              <a:t>Parallel </a:t>
            </a:r>
            <a:r>
              <a:rPr lang="en-US" sz="2800"/>
              <a:t>paradigm</a:t>
            </a:r>
          </a:p>
          <a:p>
            <a:r>
              <a:rPr lang="en-US" sz="2800" smtClean="0"/>
              <a:t>Concurrent </a:t>
            </a:r>
            <a:r>
              <a:rPr lang="en-US" sz="2800"/>
              <a:t>paradigm</a:t>
            </a:r>
          </a:p>
          <a:p>
            <a:r>
              <a:rPr lang="en-US" sz="2800" smtClean="0"/>
              <a:t>Distributed </a:t>
            </a:r>
            <a:r>
              <a:rPr lang="en-US" sz="2800"/>
              <a:t>paradigm</a:t>
            </a:r>
          </a:p>
          <a:p>
            <a:r>
              <a:rPr lang="en-US" sz="2800" smtClean="0"/>
              <a:t>Service-oriented </a:t>
            </a:r>
            <a:r>
              <a:rPr lang="en-US" sz="2800"/>
              <a:t>paradigm</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36</a:t>
            </a:fld>
            <a:endParaRPr lang="en-US" dirty="0"/>
          </a:p>
        </p:txBody>
      </p:sp>
    </p:spTree>
    <p:extLst>
      <p:ext uri="{BB962C8B-B14F-4D97-AF65-F5344CB8AC3E}">
        <p14:creationId xmlns:p14="http://schemas.microsoft.com/office/powerpoint/2010/main" val="1450507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Imperative </a:t>
            </a:r>
            <a:r>
              <a:rPr lang="en-US" smtClean="0"/>
              <a:t>paradigm – Hướng mệnh lệnh</a:t>
            </a:r>
            <a:endParaRPr lang="en-US"/>
          </a:p>
        </p:txBody>
      </p:sp>
      <p:sp>
        <p:nvSpPr>
          <p:cNvPr id="3" name="Content Placeholder 2"/>
          <p:cNvSpPr>
            <a:spLocks noGrp="1"/>
          </p:cNvSpPr>
          <p:nvPr>
            <p:ph idx="1"/>
          </p:nvPr>
        </p:nvSpPr>
        <p:spPr/>
        <p:txBody>
          <a:bodyPr/>
          <a:lstStyle/>
          <a:p>
            <a:pPr marL="0" indent="0" algn="ctr">
              <a:buNone/>
            </a:pPr>
            <a:r>
              <a:rPr lang="vi-VN" b="1"/>
              <a:t>first </a:t>
            </a:r>
            <a:r>
              <a:rPr lang="vi-VN" b="1">
                <a:solidFill>
                  <a:srgbClr val="FF0000"/>
                </a:solidFill>
              </a:rPr>
              <a:t>do this </a:t>
            </a:r>
            <a:r>
              <a:rPr lang="vi-VN" b="1"/>
              <a:t>and next </a:t>
            </a:r>
            <a:r>
              <a:rPr lang="vi-VN" b="1">
                <a:solidFill>
                  <a:srgbClr val="FF0000"/>
                </a:solidFill>
              </a:rPr>
              <a:t>do that</a:t>
            </a:r>
          </a:p>
          <a:p>
            <a:r>
              <a:rPr lang="vi-VN" b="1"/>
              <a:t>Thành phần:</a:t>
            </a:r>
          </a:p>
          <a:p>
            <a:pPr lvl="1"/>
            <a:r>
              <a:rPr lang="vi-VN" sz="2800" b="1" i="1" smtClean="0"/>
              <a:t>Declarative </a:t>
            </a:r>
            <a:r>
              <a:rPr lang="vi-VN" sz="2800" b="1" i="1"/>
              <a:t>statements</a:t>
            </a:r>
            <a:r>
              <a:rPr lang="vi-VN" sz="2800"/>
              <a:t>, các lệnh khai báo: cung </a:t>
            </a:r>
            <a:r>
              <a:rPr lang="vi-VN" sz="2800" smtClean="0"/>
              <a:t>cấp</a:t>
            </a:r>
            <a:r>
              <a:rPr lang="en-US" sz="2800" smtClean="0"/>
              <a:t> </a:t>
            </a:r>
            <a:r>
              <a:rPr lang="vi-VN" sz="2800" smtClean="0"/>
              <a:t>các </a:t>
            </a:r>
            <a:r>
              <a:rPr lang="vi-VN" sz="2800"/>
              <a:t>tên cho biến. Các biến này có thể thay đổi giá </a:t>
            </a:r>
            <a:r>
              <a:rPr lang="vi-VN" sz="2800" smtClean="0"/>
              <a:t>trị</a:t>
            </a:r>
            <a:r>
              <a:rPr lang="en-US" sz="2800" smtClean="0"/>
              <a:t> </a:t>
            </a:r>
            <a:r>
              <a:rPr lang="vi-VN" sz="2800" smtClean="0"/>
              <a:t>trong </a:t>
            </a:r>
            <a:r>
              <a:rPr lang="vi-VN" sz="2800"/>
              <a:t>quá trình thực hiện Chương trình.</a:t>
            </a:r>
          </a:p>
          <a:p>
            <a:pPr lvl="1"/>
            <a:r>
              <a:rPr lang="vi-VN" sz="2800" b="1" i="1" smtClean="0"/>
              <a:t>Assigment </a:t>
            </a:r>
            <a:r>
              <a:rPr lang="vi-VN" sz="2800" b="1" i="1"/>
              <a:t>statements</a:t>
            </a:r>
            <a:r>
              <a:rPr lang="vi-VN" sz="2800"/>
              <a:t>, lệnh gán: gán giá trị mới </a:t>
            </a:r>
            <a:r>
              <a:rPr lang="vi-VN" sz="2800" smtClean="0"/>
              <a:t>cho</a:t>
            </a:r>
            <a:r>
              <a:rPr lang="en-US" sz="2800" smtClean="0"/>
              <a:t> </a:t>
            </a:r>
            <a:r>
              <a:rPr lang="vi-VN" sz="2800" smtClean="0"/>
              <a:t>biến</a:t>
            </a:r>
            <a:endParaRPr lang="vi-VN" sz="2800"/>
          </a:p>
          <a:p>
            <a:pPr lvl="1"/>
            <a:r>
              <a:rPr lang="vi-VN" sz="2800" b="1" i="1" smtClean="0"/>
              <a:t>Program </a:t>
            </a:r>
            <a:r>
              <a:rPr lang="vi-VN" sz="2800" b="1" i="1"/>
              <a:t>flow control statements</a:t>
            </a:r>
            <a:r>
              <a:rPr lang="vi-VN" sz="2800"/>
              <a:t>, các lệnh </a:t>
            </a:r>
            <a:r>
              <a:rPr lang="vi-VN" sz="2800" smtClean="0"/>
              <a:t>điều</a:t>
            </a:r>
            <a:r>
              <a:rPr lang="en-US" sz="2800" smtClean="0"/>
              <a:t> </a:t>
            </a:r>
            <a:r>
              <a:rPr lang="vi-VN" sz="2800" smtClean="0"/>
              <a:t>khiển </a:t>
            </a:r>
            <a:r>
              <a:rPr lang="vi-VN" sz="2800"/>
              <a:t>cấu trúc chương trình: Xác định trình tự </a:t>
            </a:r>
            <a:r>
              <a:rPr lang="vi-VN" sz="2800" smtClean="0"/>
              <a:t>thực</a:t>
            </a:r>
            <a:r>
              <a:rPr lang="en-US" sz="2800" smtClean="0"/>
              <a:t> </a:t>
            </a:r>
            <a:r>
              <a:rPr lang="vi-VN" sz="2800" smtClean="0"/>
              <a:t>hiện </a:t>
            </a:r>
            <a:r>
              <a:rPr lang="vi-VN" sz="2800"/>
              <a:t>các lệnh trong chương trình.</a:t>
            </a:r>
          </a:p>
          <a:p>
            <a:pPr lvl="1"/>
            <a:r>
              <a:rPr lang="vi-VN" sz="2800" b="1" i="1" smtClean="0"/>
              <a:t>Module</a:t>
            </a:r>
            <a:r>
              <a:rPr lang="vi-VN" sz="2800"/>
              <a:t>: chia chương trình thành các chương </a:t>
            </a:r>
            <a:r>
              <a:rPr lang="vi-VN" sz="2800" smtClean="0"/>
              <a:t>trình</a:t>
            </a:r>
            <a:r>
              <a:rPr lang="en-US" sz="2800" smtClean="0"/>
              <a:t> </a:t>
            </a:r>
            <a:r>
              <a:rPr lang="vi-VN" sz="2800" smtClean="0"/>
              <a:t>con</a:t>
            </a:r>
            <a:r>
              <a:rPr lang="vi-VN" sz="2800"/>
              <a:t>: Functions &amp; Procedures</a:t>
            </a:r>
            <a:endParaRPr lang="en-US" sz="280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37</a:t>
            </a:fld>
            <a:endParaRPr lang="en-US" dirty="0"/>
          </a:p>
        </p:txBody>
      </p:sp>
    </p:spTree>
    <p:extLst>
      <p:ext uri="{BB962C8B-B14F-4D97-AF65-F5344CB8AC3E}">
        <p14:creationId xmlns:p14="http://schemas.microsoft.com/office/powerpoint/2010/main" val="12915185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Functional </a:t>
            </a:r>
            <a:r>
              <a:rPr lang="en-US" smtClean="0"/>
              <a:t>paradigm – Hướng chức năng</a:t>
            </a:r>
            <a:endParaRPr lang="en-US"/>
          </a:p>
        </p:txBody>
      </p:sp>
      <p:sp>
        <p:nvSpPr>
          <p:cNvPr id="3" name="Content Placeholder 2"/>
          <p:cNvSpPr>
            <a:spLocks noGrp="1"/>
          </p:cNvSpPr>
          <p:nvPr>
            <p:ph idx="1"/>
          </p:nvPr>
        </p:nvSpPr>
        <p:spPr>
          <a:xfrm>
            <a:off x="76200" y="1143000"/>
            <a:ext cx="11963400" cy="5333999"/>
          </a:xfrm>
        </p:spPr>
        <p:txBody>
          <a:bodyPr/>
          <a:lstStyle/>
          <a:p>
            <a:pPr>
              <a:lnSpc>
                <a:spcPct val="130000"/>
              </a:lnSpc>
            </a:pPr>
            <a:r>
              <a:rPr lang="vi-VN" b="1"/>
              <a:t>Thành phần</a:t>
            </a:r>
          </a:p>
          <a:p>
            <a:pPr lvl="1">
              <a:lnSpc>
                <a:spcPct val="130000"/>
              </a:lnSpc>
            </a:pPr>
            <a:r>
              <a:rPr lang="vi-VN" smtClean="0"/>
              <a:t>Tập </a:t>
            </a:r>
            <a:r>
              <a:rPr lang="vi-VN"/>
              <a:t>hợp các cấu trúc dữ liệu và các hàm liên quan</a:t>
            </a:r>
          </a:p>
          <a:p>
            <a:pPr lvl="1">
              <a:lnSpc>
                <a:spcPct val="130000"/>
              </a:lnSpc>
            </a:pPr>
            <a:r>
              <a:rPr lang="vi-VN" smtClean="0"/>
              <a:t>Tập </a:t>
            </a:r>
            <a:r>
              <a:rPr lang="vi-VN"/>
              <a:t>hợp các hàm cơ sở</a:t>
            </a:r>
          </a:p>
          <a:p>
            <a:pPr lvl="1">
              <a:lnSpc>
                <a:spcPct val="130000"/>
              </a:lnSpc>
            </a:pPr>
            <a:r>
              <a:rPr lang="vi-VN" smtClean="0"/>
              <a:t>Tập </a:t>
            </a:r>
            <a:r>
              <a:rPr lang="vi-VN"/>
              <a:t>hợp các toán tử</a:t>
            </a:r>
          </a:p>
          <a:p>
            <a:pPr>
              <a:lnSpc>
                <a:spcPct val="130000"/>
              </a:lnSpc>
            </a:pPr>
            <a:r>
              <a:rPr lang="vi-VN" b="1"/>
              <a:t>Đặc trưng cơ bản</a:t>
            </a:r>
            <a:r>
              <a:rPr lang="vi-VN"/>
              <a:t>: </a:t>
            </a:r>
            <a:r>
              <a:rPr lang="vi-VN" b="1" i="1">
                <a:solidFill>
                  <a:srgbClr val="FF0000"/>
                </a:solidFill>
              </a:rPr>
              <a:t>module hóa chương trình</a:t>
            </a:r>
          </a:p>
          <a:p>
            <a:pPr lvl="1">
              <a:lnSpc>
                <a:spcPct val="130000"/>
              </a:lnSpc>
            </a:pPr>
            <a:r>
              <a:rPr lang="vi-VN" smtClean="0"/>
              <a:t>Chức </a:t>
            </a:r>
            <a:r>
              <a:rPr lang="vi-VN"/>
              <a:t>năng là biểu diễn của một biểu thức</a:t>
            </a:r>
          </a:p>
          <a:p>
            <a:pPr lvl="1">
              <a:lnSpc>
                <a:spcPct val="130000"/>
              </a:lnSpc>
            </a:pPr>
            <a:r>
              <a:rPr lang="vi-VN" smtClean="0"/>
              <a:t>Giải </a:t>
            </a:r>
            <a:r>
              <a:rPr lang="vi-VN"/>
              <a:t>thuật thực hiện theo từng bước</a:t>
            </a:r>
          </a:p>
          <a:p>
            <a:pPr lvl="1">
              <a:lnSpc>
                <a:spcPct val="130000"/>
              </a:lnSpc>
            </a:pPr>
            <a:r>
              <a:rPr lang="vi-VN" smtClean="0"/>
              <a:t>Giá </a:t>
            </a:r>
            <a:r>
              <a:rPr lang="vi-VN"/>
              <a:t>trị trả về là không thể biến đổi</a:t>
            </a:r>
          </a:p>
          <a:p>
            <a:pPr lvl="1">
              <a:lnSpc>
                <a:spcPct val="130000"/>
              </a:lnSpc>
            </a:pPr>
            <a:r>
              <a:rPr lang="vi-VN" smtClean="0"/>
              <a:t>Không </a:t>
            </a:r>
            <a:r>
              <a:rPr lang="vi-VN"/>
              <a:t>thể thay đổi CTDL của giá trị nhưng có thể </a:t>
            </a:r>
            <a:r>
              <a:rPr lang="en-US" smtClean="0"/>
              <a:t>copy </a:t>
            </a:r>
            <a:r>
              <a:rPr lang="vi-VN" smtClean="0"/>
              <a:t>các </a:t>
            </a:r>
            <a:r>
              <a:rPr lang="vi-VN"/>
              <a:t>thành phần tạo nên giá trị đó</a:t>
            </a:r>
          </a:p>
          <a:p>
            <a:pPr lvl="1">
              <a:lnSpc>
                <a:spcPct val="130000"/>
              </a:lnSpc>
            </a:pPr>
            <a:r>
              <a:rPr lang="vi-VN" smtClean="0"/>
              <a:t>Tính </a:t>
            </a:r>
            <a:r>
              <a:rPr lang="vi-VN"/>
              <a:t>toán bằng cách gọi các chức năng</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38</a:t>
            </a:fld>
            <a:endParaRPr lang="en-US" dirty="0"/>
          </a:p>
        </p:txBody>
      </p:sp>
    </p:spTree>
    <p:extLst>
      <p:ext uri="{BB962C8B-B14F-4D97-AF65-F5344CB8AC3E}">
        <p14:creationId xmlns:p14="http://schemas.microsoft.com/office/powerpoint/2010/main" val="26143783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Logic paradigm – </a:t>
            </a:r>
            <a:r>
              <a:rPr lang="en-US" smtClean="0"/>
              <a:t>H</a:t>
            </a:r>
            <a:r>
              <a:rPr lang="vi-VN" smtClean="0"/>
              <a:t>ướng </a:t>
            </a:r>
            <a:r>
              <a:rPr lang="vi-VN"/>
              <a:t>logic</a:t>
            </a:r>
            <a:endParaRPr lang="en-US"/>
          </a:p>
        </p:txBody>
      </p:sp>
      <p:sp>
        <p:nvSpPr>
          <p:cNvPr id="3" name="Content Placeholder 2"/>
          <p:cNvSpPr>
            <a:spLocks noGrp="1"/>
          </p:cNvSpPr>
          <p:nvPr>
            <p:ph idx="1"/>
          </p:nvPr>
        </p:nvSpPr>
        <p:spPr/>
        <p:txBody>
          <a:bodyPr/>
          <a:lstStyle/>
          <a:p>
            <a:pPr marL="0" indent="0" algn="ctr">
              <a:buNone/>
            </a:pPr>
            <a:r>
              <a:rPr lang="vi-VN"/>
              <a:t>answer a </a:t>
            </a:r>
            <a:r>
              <a:rPr lang="vi-VN" b="1" i="1"/>
              <a:t>question</a:t>
            </a:r>
            <a:r>
              <a:rPr lang="vi-VN"/>
              <a:t> via searching for a </a:t>
            </a:r>
            <a:r>
              <a:rPr lang="vi-VN" b="1" i="1" smtClean="0"/>
              <a:t>solution</a:t>
            </a:r>
            <a:endParaRPr lang="en-US" b="1" i="1" smtClean="0"/>
          </a:p>
          <a:p>
            <a:pPr marL="0" indent="0" algn="ctr">
              <a:buNone/>
            </a:pPr>
            <a:endParaRPr lang="vi-VN" b="1" i="1"/>
          </a:p>
          <a:p>
            <a:r>
              <a:rPr lang="vi-VN" b="1" smtClean="0"/>
              <a:t>Ý </a:t>
            </a:r>
            <a:r>
              <a:rPr lang="vi-VN" b="1"/>
              <a:t>tưởng</a:t>
            </a:r>
            <a:r>
              <a:rPr lang="vi-VN"/>
              <a:t>: Tự động kiểm chứng trong trí tuệ nhân tạo</a:t>
            </a:r>
          </a:p>
          <a:p>
            <a:r>
              <a:rPr lang="vi-VN" b="1" smtClean="0"/>
              <a:t>Dựa </a:t>
            </a:r>
            <a:r>
              <a:rPr lang="vi-VN" b="1"/>
              <a:t>trên các tiên đề </a:t>
            </a:r>
            <a:r>
              <a:rPr lang="vi-VN"/>
              <a:t>- axioms, các quy luật suy diễn </a:t>
            </a:r>
            <a:r>
              <a:rPr lang="vi-VN" smtClean="0"/>
              <a:t>-</a:t>
            </a:r>
            <a:r>
              <a:rPr lang="en-US" smtClean="0"/>
              <a:t> </a:t>
            </a:r>
            <a:r>
              <a:rPr lang="vi-VN" smtClean="0"/>
              <a:t>inference </a:t>
            </a:r>
            <a:r>
              <a:rPr lang="vi-VN"/>
              <a:t>rules, và các truy vấn - queries</a:t>
            </a:r>
          </a:p>
          <a:p>
            <a:r>
              <a:rPr lang="vi-VN" smtClean="0"/>
              <a:t>Chương </a:t>
            </a:r>
            <a:r>
              <a:rPr lang="vi-VN"/>
              <a:t>trình thực hiện từ việc tìm kiếm có hệ </a:t>
            </a:r>
            <a:r>
              <a:rPr lang="vi-VN" smtClean="0"/>
              <a:t>thống</a:t>
            </a:r>
            <a:r>
              <a:rPr lang="en-US" smtClean="0"/>
              <a:t> </a:t>
            </a:r>
            <a:r>
              <a:rPr lang="vi-VN" smtClean="0"/>
              <a:t>trong </a:t>
            </a:r>
            <a:r>
              <a:rPr lang="vi-VN"/>
              <a:t>1 tập các sự kiện, sử dụng 1 tập các luật để </a:t>
            </a:r>
            <a:r>
              <a:rPr lang="vi-VN" smtClean="0"/>
              <a:t>đưa</a:t>
            </a:r>
            <a:r>
              <a:rPr lang="en-US" smtClean="0"/>
              <a:t> </a:t>
            </a:r>
            <a:r>
              <a:rPr lang="vi-VN" smtClean="0"/>
              <a:t>ra </a:t>
            </a:r>
            <a:r>
              <a:rPr lang="vi-VN"/>
              <a:t>kết luận</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39</a:t>
            </a:fld>
            <a:endParaRPr lang="en-US" dirty="0"/>
          </a:p>
        </p:txBody>
      </p:sp>
    </p:spTree>
    <p:extLst>
      <p:ext uri="{BB962C8B-B14F-4D97-AF65-F5344CB8AC3E}">
        <p14:creationId xmlns:p14="http://schemas.microsoft.com/office/powerpoint/2010/main" val="2884901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TIÊU CHUẨN ĐÁNH GIÁ SINH VIÊN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91705994"/>
              </p:ext>
            </p:extLst>
          </p:nvPr>
        </p:nvGraphicFramePr>
        <p:xfrm>
          <a:off x="2362200" y="1673930"/>
          <a:ext cx="6629400" cy="3364992"/>
        </p:xfrm>
        <a:graphic>
          <a:graphicData uri="http://schemas.openxmlformats.org/drawingml/2006/table">
            <a:tbl>
              <a:tblPr firstRow="1" firstCol="1" bandRow="1"/>
              <a:tblGrid>
                <a:gridCol w="4724400">
                  <a:extLst>
                    <a:ext uri="{9D8B030D-6E8A-4147-A177-3AD203B41FA5}">
                      <a16:colId xmlns:a16="http://schemas.microsoft.com/office/drawing/2014/main" val="399677579"/>
                    </a:ext>
                  </a:extLst>
                </a:gridCol>
                <a:gridCol w="1905000">
                  <a:extLst>
                    <a:ext uri="{9D8B030D-6E8A-4147-A177-3AD203B41FA5}">
                      <a16:colId xmlns:a16="http://schemas.microsoft.com/office/drawing/2014/main" val="2618000251"/>
                    </a:ext>
                  </a:extLst>
                </a:gridCol>
              </a:tblGrid>
              <a:tr h="386483">
                <a:tc>
                  <a:txBody>
                    <a:bodyPr/>
                    <a:lstStyle/>
                    <a:p>
                      <a:pPr algn="ctr">
                        <a:lnSpc>
                          <a:spcPct val="115000"/>
                        </a:lnSpc>
                        <a:spcAft>
                          <a:spcPts val="0"/>
                        </a:spcAft>
                      </a:pPr>
                      <a:r>
                        <a:rPr lang="en-US" sz="2800" b="1" dirty="0" err="1">
                          <a:solidFill>
                            <a:schemeClr val="tx1"/>
                          </a:solidFill>
                          <a:effectLst/>
                          <a:latin typeface="+mj-lt"/>
                          <a:ea typeface="Tahoma" panose="020B0604030504040204" pitchFamily="34" charset="0"/>
                          <a:cs typeface="Tahoma" panose="020B0604030504040204" pitchFamily="34" charset="0"/>
                        </a:rPr>
                        <a:t>Hình</a:t>
                      </a:r>
                      <a:r>
                        <a:rPr lang="en-US" sz="2800" b="1" dirty="0">
                          <a:solidFill>
                            <a:schemeClr val="tx1"/>
                          </a:solidFill>
                          <a:effectLst/>
                          <a:latin typeface="+mj-lt"/>
                          <a:ea typeface="Tahoma" panose="020B0604030504040204" pitchFamily="34" charset="0"/>
                          <a:cs typeface="Tahoma" panose="020B0604030504040204" pitchFamily="34" charset="0"/>
                        </a:rPr>
                        <a:t> </a:t>
                      </a:r>
                      <a:r>
                        <a:rPr lang="en-US" sz="2800" b="1" dirty="0" err="1">
                          <a:solidFill>
                            <a:schemeClr val="tx1"/>
                          </a:solidFill>
                          <a:effectLst/>
                          <a:latin typeface="+mj-lt"/>
                          <a:ea typeface="Tahoma" panose="020B0604030504040204" pitchFamily="34" charset="0"/>
                          <a:cs typeface="Tahoma" panose="020B0604030504040204" pitchFamily="34" charset="0"/>
                        </a:rPr>
                        <a:t>thức</a:t>
                      </a:r>
                      <a:r>
                        <a:rPr lang="en-US" sz="2800" b="1" dirty="0">
                          <a:solidFill>
                            <a:schemeClr val="tx1"/>
                          </a:solidFill>
                          <a:effectLst/>
                          <a:latin typeface="+mj-lt"/>
                          <a:ea typeface="Tahoma" panose="020B0604030504040204" pitchFamily="34" charset="0"/>
                          <a:cs typeface="Tahoma" panose="020B0604030504040204" pitchFamily="34" charset="0"/>
                        </a:rPr>
                        <a:t> </a:t>
                      </a:r>
                      <a:r>
                        <a:rPr lang="en-US" sz="2800" b="1" dirty="0" err="1">
                          <a:solidFill>
                            <a:schemeClr val="tx1"/>
                          </a:solidFill>
                          <a:effectLst/>
                          <a:latin typeface="+mj-lt"/>
                          <a:ea typeface="Tahoma" panose="020B0604030504040204" pitchFamily="34" charset="0"/>
                          <a:cs typeface="Tahoma" panose="020B0604030504040204" pitchFamily="34" charset="0"/>
                        </a:rPr>
                        <a:t>Đánh</a:t>
                      </a:r>
                      <a:r>
                        <a:rPr lang="en-US" sz="2800" b="1" dirty="0">
                          <a:solidFill>
                            <a:schemeClr val="tx1"/>
                          </a:solidFill>
                          <a:effectLst/>
                          <a:latin typeface="+mj-lt"/>
                          <a:ea typeface="Tahoma" panose="020B0604030504040204" pitchFamily="34" charset="0"/>
                          <a:cs typeface="Tahoma" panose="020B0604030504040204" pitchFamily="34" charset="0"/>
                        </a:rPr>
                        <a:t> </a:t>
                      </a:r>
                      <a:r>
                        <a:rPr lang="en-US" sz="2800" b="1" dirty="0" err="1">
                          <a:solidFill>
                            <a:schemeClr val="tx1"/>
                          </a:solidFill>
                          <a:effectLst/>
                          <a:latin typeface="+mj-lt"/>
                          <a:ea typeface="Tahoma" panose="020B0604030504040204" pitchFamily="34" charset="0"/>
                          <a:cs typeface="Tahoma" panose="020B0604030504040204" pitchFamily="34" charset="0"/>
                        </a:rPr>
                        <a:t>giá</a:t>
                      </a:r>
                      <a:endParaRPr lang="en-US" sz="2800" dirty="0">
                        <a:solidFill>
                          <a:schemeClr val="tx1"/>
                        </a:solidFill>
                        <a:effectLst/>
                        <a:latin typeface="+mj-lt"/>
                        <a:ea typeface="Tahoma" panose="020B0604030504040204" pitchFamily="34" charset="0"/>
                        <a:cs typeface="Tahoma" panose="020B060403050404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800" b="1">
                          <a:solidFill>
                            <a:schemeClr val="tx1"/>
                          </a:solidFill>
                          <a:effectLst/>
                          <a:latin typeface="+mj-lt"/>
                          <a:ea typeface="Tahoma" panose="020B0604030504040204" pitchFamily="34" charset="0"/>
                          <a:cs typeface="Tahoma" panose="020B0604030504040204" pitchFamily="34" charset="0"/>
                        </a:rPr>
                        <a:t>% Điểm</a:t>
                      </a:r>
                      <a:endParaRPr lang="en-US" sz="2800">
                        <a:solidFill>
                          <a:schemeClr val="tx1"/>
                        </a:solidFill>
                        <a:effectLst/>
                        <a:latin typeface="+mj-lt"/>
                        <a:ea typeface="Tahoma" panose="020B0604030504040204" pitchFamily="34" charset="0"/>
                        <a:cs typeface="Tahoma" panose="020B060403050404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2035157"/>
                  </a:ext>
                </a:extLst>
              </a:tr>
              <a:tr h="386483">
                <a:tc>
                  <a:txBody>
                    <a:bodyPr/>
                    <a:lstStyle/>
                    <a:p>
                      <a:pPr>
                        <a:lnSpc>
                          <a:spcPct val="115000"/>
                        </a:lnSpc>
                        <a:spcAft>
                          <a:spcPts val="0"/>
                        </a:spcAft>
                      </a:pPr>
                      <a:r>
                        <a:rPr lang="en-US" sz="2800" b="0" dirty="0" err="1" smtClean="0">
                          <a:solidFill>
                            <a:schemeClr val="tx1"/>
                          </a:solidFill>
                          <a:effectLst/>
                          <a:latin typeface="+mj-lt"/>
                          <a:ea typeface="Tahoma" panose="020B0604030504040204" pitchFamily="34" charset="0"/>
                          <a:cs typeface="Tahoma" panose="020B0604030504040204" pitchFamily="34" charset="0"/>
                        </a:rPr>
                        <a:t>Điểm</a:t>
                      </a:r>
                      <a:r>
                        <a:rPr lang="en-US" sz="2800" b="0" baseline="0" dirty="0" smtClean="0">
                          <a:solidFill>
                            <a:schemeClr val="tx1"/>
                          </a:solidFill>
                          <a:effectLst/>
                          <a:latin typeface="+mj-lt"/>
                          <a:ea typeface="Tahoma" panose="020B0604030504040204" pitchFamily="34" charset="0"/>
                          <a:cs typeface="Tahoma" panose="020B0604030504040204" pitchFamily="34" charset="0"/>
                        </a:rPr>
                        <a:t> </a:t>
                      </a:r>
                      <a:r>
                        <a:rPr lang="en-US" sz="2800" b="0" baseline="0" dirty="0" err="1" smtClean="0">
                          <a:solidFill>
                            <a:schemeClr val="tx1"/>
                          </a:solidFill>
                          <a:effectLst/>
                          <a:latin typeface="+mj-lt"/>
                          <a:ea typeface="Tahoma" panose="020B0604030504040204" pitchFamily="34" charset="0"/>
                          <a:cs typeface="Tahoma" panose="020B0604030504040204" pitchFamily="34" charset="0"/>
                        </a:rPr>
                        <a:t>danh</a:t>
                      </a:r>
                      <a:endParaRPr lang="en-US" sz="2800" b="0" dirty="0">
                        <a:solidFill>
                          <a:schemeClr val="tx1"/>
                        </a:solidFill>
                        <a:effectLst/>
                        <a:latin typeface="+mj-lt"/>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800" dirty="0" smtClean="0">
                          <a:solidFill>
                            <a:schemeClr val="tx1"/>
                          </a:solidFill>
                          <a:effectLst/>
                          <a:latin typeface="+mj-lt"/>
                          <a:ea typeface="Tahoma" panose="020B0604030504040204" pitchFamily="34" charset="0"/>
                          <a:cs typeface="Tahoma" panose="020B0604030504040204" pitchFamily="34" charset="0"/>
                        </a:rPr>
                        <a:t>10%</a:t>
                      </a:r>
                      <a:endParaRPr lang="en-US" sz="2800" dirty="0">
                        <a:solidFill>
                          <a:schemeClr val="tx1"/>
                        </a:solidFill>
                        <a:effectLst/>
                        <a:latin typeface="+mj-lt"/>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3198770"/>
                  </a:ext>
                </a:extLst>
              </a:tr>
              <a:tr h="386483">
                <a:tc>
                  <a:txBody>
                    <a:bodyPr/>
                    <a:lstStyle/>
                    <a:p>
                      <a:pPr>
                        <a:lnSpc>
                          <a:spcPct val="115000"/>
                        </a:lnSpc>
                        <a:spcAft>
                          <a:spcPts val="0"/>
                        </a:spcAft>
                      </a:pPr>
                      <a:r>
                        <a:rPr lang="en-US" sz="2800" b="0" dirty="0" err="1" smtClean="0">
                          <a:solidFill>
                            <a:schemeClr val="tx1"/>
                          </a:solidFill>
                          <a:effectLst/>
                          <a:latin typeface="+mj-lt"/>
                          <a:ea typeface="Tahoma" panose="020B0604030504040204" pitchFamily="34" charset="0"/>
                          <a:cs typeface="Tahoma" panose="020B0604030504040204" pitchFamily="34" charset="0"/>
                        </a:rPr>
                        <a:t>Kiểm</a:t>
                      </a:r>
                      <a:r>
                        <a:rPr lang="en-US" sz="2800" b="0" baseline="0" dirty="0" smtClean="0">
                          <a:solidFill>
                            <a:schemeClr val="tx1"/>
                          </a:solidFill>
                          <a:effectLst/>
                          <a:latin typeface="+mj-lt"/>
                          <a:ea typeface="Tahoma" panose="020B0604030504040204" pitchFamily="34" charset="0"/>
                          <a:cs typeface="Tahoma" panose="020B0604030504040204" pitchFamily="34" charset="0"/>
                        </a:rPr>
                        <a:t> </a:t>
                      </a:r>
                      <a:r>
                        <a:rPr lang="en-US" sz="2800" b="0" baseline="0" dirty="0" err="1" smtClean="0">
                          <a:solidFill>
                            <a:schemeClr val="tx1"/>
                          </a:solidFill>
                          <a:effectLst/>
                          <a:latin typeface="+mj-lt"/>
                          <a:ea typeface="Tahoma" panose="020B0604030504040204" pitchFamily="34" charset="0"/>
                          <a:cs typeface="Tahoma" panose="020B0604030504040204" pitchFamily="34" charset="0"/>
                        </a:rPr>
                        <a:t>tra</a:t>
                      </a:r>
                      <a:r>
                        <a:rPr lang="en-US" sz="2800" b="0" baseline="0" dirty="0" smtClean="0">
                          <a:solidFill>
                            <a:schemeClr val="tx1"/>
                          </a:solidFill>
                          <a:effectLst/>
                          <a:latin typeface="+mj-lt"/>
                          <a:ea typeface="Tahoma" panose="020B0604030504040204" pitchFamily="34" charset="0"/>
                          <a:cs typeface="Tahoma" panose="020B0604030504040204" pitchFamily="34" charset="0"/>
                        </a:rPr>
                        <a:t> </a:t>
                      </a:r>
                      <a:r>
                        <a:rPr lang="en-US" sz="2800" b="0" baseline="0" dirty="0" err="1" smtClean="0">
                          <a:solidFill>
                            <a:schemeClr val="tx1"/>
                          </a:solidFill>
                          <a:effectLst/>
                          <a:latin typeface="+mj-lt"/>
                          <a:ea typeface="Tahoma" panose="020B0604030504040204" pitchFamily="34" charset="0"/>
                          <a:cs typeface="Tahoma" panose="020B0604030504040204" pitchFamily="34" charset="0"/>
                        </a:rPr>
                        <a:t>trên</a:t>
                      </a:r>
                      <a:r>
                        <a:rPr lang="en-US" sz="2800" b="0" baseline="0" dirty="0" smtClean="0">
                          <a:solidFill>
                            <a:schemeClr val="tx1"/>
                          </a:solidFill>
                          <a:effectLst/>
                          <a:latin typeface="+mj-lt"/>
                          <a:ea typeface="Tahoma" panose="020B0604030504040204" pitchFamily="34" charset="0"/>
                          <a:cs typeface="Tahoma" panose="020B0604030504040204" pitchFamily="34" charset="0"/>
                        </a:rPr>
                        <a:t> </a:t>
                      </a:r>
                      <a:r>
                        <a:rPr lang="en-US" sz="2800" b="0" baseline="0" dirty="0" err="1" smtClean="0">
                          <a:solidFill>
                            <a:schemeClr val="tx1"/>
                          </a:solidFill>
                          <a:effectLst/>
                          <a:latin typeface="+mj-lt"/>
                          <a:ea typeface="Tahoma" panose="020B0604030504040204" pitchFamily="34" charset="0"/>
                          <a:cs typeface="Tahoma" panose="020B0604030504040204" pitchFamily="34" charset="0"/>
                        </a:rPr>
                        <a:t>máy</a:t>
                      </a:r>
                      <a:r>
                        <a:rPr lang="en-US" sz="2800" b="0" baseline="0" dirty="0" smtClean="0">
                          <a:solidFill>
                            <a:schemeClr val="tx1"/>
                          </a:solidFill>
                          <a:effectLst/>
                          <a:latin typeface="+mj-lt"/>
                          <a:ea typeface="Tahoma" panose="020B0604030504040204" pitchFamily="34" charset="0"/>
                          <a:cs typeface="Tahoma" panose="020B0604030504040204" pitchFamily="34" charset="0"/>
                        </a:rPr>
                        <a:t> </a:t>
                      </a:r>
                      <a:r>
                        <a:rPr lang="en-US" sz="2800" b="0" baseline="0" dirty="0" err="1" smtClean="0">
                          <a:solidFill>
                            <a:schemeClr val="tx1"/>
                          </a:solidFill>
                          <a:effectLst/>
                          <a:latin typeface="+mj-lt"/>
                          <a:ea typeface="Tahoma" panose="020B0604030504040204" pitchFamily="34" charset="0"/>
                          <a:cs typeface="Tahoma" panose="020B0604030504040204" pitchFamily="34" charset="0"/>
                        </a:rPr>
                        <a:t>tính</a:t>
                      </a:r>
                      <a:r>
                        <a:rPr lang="en-US" sz="2800" b="0" baseline="0" dirty="0" smtClean="0">
                          <a:solidFill>
                            <a:schemeClr val="tx1"/>
                          </a:solidFill>
                          <a:effectLst/>
                          <a:latin typeface="+mj-lt"/>
                          <a:ea typeface="Tahoma" panose="020B0604030504040204" pitchFamily="34" charset="0"/>
                          <a:cs typeface="Tahoma" panose="020B0604030504040204" pitchFamily="34" charset="0"/>
                        </a:rPr>
                        <a:t> 1</a:t>
                      </a:r>
                      <a:endParaRPr lang="en-US" sz="2800" b="0" dirty="0">
                        <a:solidFill>
                          <a:schemeClr val="tx1"/>
                        </a:solidFill>
                        <a:effectLst/>
                        <a:latin typeface="+mj-lt"/>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800" smtClean="0">
                          <a:solidFill>
                            <a:schemeClr val="tx1"/>
                          </a:solidFill>
                          <a:effectLst/>
                          <a:latin typeface="+mj-lt"/>
                          <a:ea typeface="Tahoma" panose="020B0604030504040204" pitchFamily="34" charset="0"/>
                          <a:cs typeface="Tahoma" panose="020B0604030504040204" pitchFamily="34" charset="0"/>
                        </a:rPr>
                        <a:t>15%</a:t>
                      </a:r>
                      <a:endParaRPr lang="en-US" sz="2800" dirty="0">
                        <a:solidFill>
                          <a:schemeClr val="tx1"/>
                        </a:solidFill>
                        <a:effectLst/>
                        <a:latin typeface="+mj-lt"/>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09043"/>
                  </a:ext>
                </a:extLst>
              </a:tr>
              <a:tr h="386483">
                <a:tc>
                  <a:txBody>
                    <a:bodyPr/>
                    <a:lstStyle/>
                    <a:p>
                      <a:pPr>
                        <a:lnSpc>
                          <a:spcPct val="115000"/>
                        </a:lnSpc>
                        <a:spcAft>
                          <a:spcPts val="0"/>
                        </a:spcAft>
                      </a:pPr>
                      <a:r>
                        <a:rPr lang="en-US" sz="2800" b="0" dirty="0" err="1" smtClean="0">
                          <a:solidFill>
                            <a:schemeClr val="tx1"/>
                          </a:solidFill>
                          <a:effectLst/>
                          <a:latin typeface="+mj-lt"/>
                          <a:ea typeface="Tahoma" panose="020B0604030504040204" pitchFamily="34" charset="0"/>
                          <a:cs typeface="Tahoma" panose="020B0604030504040204" pitchFamily="34" charset="0"/>
                        </a:rPr>
                        <a:t>Kiểm</a:t>
                      </a:r>
                      <a:r>
                        <a:rPr lang="en-US" sz="2800" b="0" baseline="0" dirty="0" smtClean="0">
                          <a:solidFill>
                            <a:schemeClr val="tx1"/>
                          </a:solidFill>
                          <a:effectLst/>
                          <a:latin typeface="+mj-lt"/>
                          <a:ea typeface="Tahoma" panose="020B0604030504040204" pitchFamily="34" charset="0"/>
                          <a:cs typeface="Tahoma" panose="020B0604030504040204" pitchFamily="34" charset="0"/>
                        </a:rPr>
                        <a:t> </a:t>
                      </a:r>
                      <a:r>
                        <a:rPr lang="en-US" sz="2800" b="0" baseline="0" dirty="0" err="1" smtClean="0">
                          <a:solidFill>
                            <a:schemeClr val="tx1"/>
                          </a:solidFill>
                          <a:effectLst/>
                          <a:latin typeface="+mj-lt"/>
                          <a:ea typeface="Tahoma" panose="020B0604030504040204" pitchFamily="34" charset="0"/>
                          <a:cs typeface="Tahoma" panose="020B0604030504040204" pitchFamily="34" charset="0"/>
                        </a:rPr>
                        <a:t>tra</a:t>
                      </a:r>
                      <a:r>
                        <a:rPr lang="en-US" sz="2800" b="0" baseline="0" dirty="0" smtClean="0">
                          <a:solidFill>
                            <a:schemeClr val="tx1"/>
                          </a:solidFill>
                          <a:effectLst/>
                          <a:latin typeface="+mj-lt"/>
                          <a:ea typeface="Tahoma" panose="020B0604030504040204" pitchFamily="34" charset="0"/>
                          <a:cs typeface="Tahoma" panose="020B0604030504040204" pitchFamily="34" charset="0"/>
                        </a:rPr>
                        <a:t> </a:t>
                      </a:r>
                      <a:r>
                        <a:rPr lang="en-US" sz="2800" b="0" baseline="0" dirty="0" err="1" smtClean="0">
                          <a:solidFill>
                            <a:schemeClr val="tx1"/>
                          </a:solidFill>
                          <a:effectLst/>
                          <a:latin typeface="+mj-lt"/>
                          <a:ea typeface="Tahoma" panose="020B0604030504040204" pitchFamily="34" charset="0"/>
                          <a:cs typeface="Tahoma" panose="020B0604030504040204" pitchFamily="34" charset="0"/>
                        </a:rPr>
                        <a:t>trên</a:t>
                      </a:r>
                      <a:r>
                        <a:rPr lang="en-US" sz="2800" b="0" baseline="0" dirty="0" smtClean="0">
                          <a:solidFill>
                            <a:schemeClr val="tx1"/>
                          </a:solidFill>
                          <a:effectLst/>
                          <a:latin typeface="+mj-lt"/>
                          <a:ea typeface="Tahoma" panose="020B0604030504040204" pitchFamily="34" charset="0"/>
                          <a:cs typeface="Tahoma" panose="020B0604030504040204" pitchFamily="34" charset="0"/>
                        </a:rPr>
                        <a:t> </a:t>
                      </a:r>
                      <a:r>
                        <a:rPr lang="en-US" sz="2800" b="0" baseline="0" dirty="0" err="1" smtClean="0">
                          <a:solidFill>
                            <a:schemeClr val="tx1"/>
                          </a:solidFill>
                          <a:effectLst/>
                          <a:latin typeface="+mj-lt"/>
                          <a:ea typeface="Tahoma" panose="020B0604030504040204" pitchFamily="34" charset="0"/>
                          <a:cs typeface="Tahoma" panose="020B0604030504040204" pitchFamily="34" charset="0"/>
                        </a:rPr>
                        <a:t>máy</a:t>
                      </a:r>
                      <a:r>
                        <a:rPr lang="en-US" sz="2800" b="0" baseline="0" dirty="0" smtClean="0">
                          <a:solidFill>
                            <a:schemeClr val="tx1"/>
                          </a:solidFill>
                          <a:effectLst/>
                          <a:latin typeface="+mj-lt"/>
                          <a:ea typeface="Tahoma" panose="020B0604030504040204" pitchFamily="34" charset="0"/>
                          <a:cs typeface="Tahoma" panose="020B0604030504040204" pitchFamily="34" charset="0"/>
                        </a:rPr>
                        <a:t> </a:t>
                      </a:r>
                      <a:r>
                        <a:rPr lang="en-US" sz="2800" b="0" baseline="0" dirty="0" err="1" smtClean="0">
                          <a:solidFill>
                            <a:schemeClr val="tx1"/>
                          </a:solidFill>
                          <a:effectLst/>
                          <a:latin typeface="+mj-lt"/>
                          <a:ea typeface="Tahoma" panose="020B0604030504040204" pitchFamily="34" charset="0"/>
                          <a:cs typeface="Tahoma" panose="020B0604030504040204" pitchFamily="34" charset="0"/>
                        </a:rPr>
                        <a:t>tính</a:t>
                      </a:r>
                      <a:r>
                        <a:rPr lang="en-US" sz="2800" b="0" baseline="0" dirty="0" smtClean="0">
                          <a:solidFill>
                            <a:schemeClr val="tx1"/>
                          </a:solidFill>
                          <a:effectLst/>
                          <a:latin typeface="+mj-lt"/>
                          <a:ea typeface="Tahoma" panose="020B0604030504040204" pitchFamily="34" charset="0"/>
                          <a:cs typeface="Tahoma" panose="020B0604030504040204" pitchFamily="34" charset="0"/>
                        </a:rPr>
                        <a:t> 2</a:t>
                      </a:r>
                      <a:endParaRPr lang="en-US" sz="2800" b="0" dirty="0">
                        <a:solidFill>
                          <a:schemeClr val="tx1"/>
                        </a:solidFill>
                        <a:effectLst/>
                        <a:latin typeface="+mj-lt"/>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800" smtClean="0">
                          <a:solidFill>
                            <a:schemeClr val="tx1"/>
                          </a:solidFill>
                          <a:effectLst/>
                          <a:latin typeface="+mj-lt"/>
                          <a:ea typeface="Tahoma" panose="020B0604030504040204" pitchFamily="34" charset="0"/>
                          <a:cs typeface="Tahoma" panose="020B0604030504040204" pitchFamily="34" charset="0"/>
                        </a:rPr>
                        <a:t>15%</a:t>
                      </a:r>
                      <a:endParaRPr lang="en-US" sz="2800" dirty="0">
                        <a:solidFill>
                          <a:schemeClr val="tx1"/>
                        </a:solidFill>
                        <a:effectLst/>
                        <a:latin typeface="+mj-lt"/>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2352220"/>
                  </a:ext>
                </a:extLst>
              </a:tr>
              <a:tr h="386483">
                <a:tc>
                  <a:txBody>
                    <a:bodyPr/>
                    <a:lstStyle/>
                    <a:p>
                      <a:pPr>
                        <a:lnSpc>
                          <a:spcPct val="115000"/>
                        </a:lnSpc>
                        <a:spcAft>
                          <a:spcPts val="0"/>
                        </a:spcAft>
                      </a:pPr>
                      <a:r>
                        <a:rPr lang="en-US" sz="2800" b="1" i="1" dirty="0" err="1">
                          <a:solidFill>
                            <a:schemeClr val="tx1"/>
                          </a:solidFill>
                          <a:effectLst/>
                          <a:latin typeface="+mj-lt"/>
                          <a:ea typeface="Tahoma" panose="020B0604030504040204" pitchFamily="34" charset="0"/>
                          <a:cs typeface="Tahoma" panose="020B0604030504040204" pitchFamily="34" charset="0"/>
                        </a:rPr>
                        <a:t>Thi</a:t>
                      </a:r>
                      <a:r>
                        <a:rPr lang="en-US" sz="2800" b="1" i="1" dirty="0">
                          <a:solidFill>
                            <a:schemeClr val="tx1"/>
                          </a:solidFill>
                          <a:effectLst/>
                          <a:latin typeface="+mj-lt"/>
                          <a:ea typeface="Tahoma" panose="020B0604030504040204" pitchFamily="34" charset="0"/>
                          <a:cs typeface="Tahoma" panose="020B0604030504040204" pitchFamily="34" charset="0"/>
                        </a:rPr>
                        <a:t> </a:t>
                      </a:r>
                      <a:r>
                        <a:rPr lang="en-US" sz="2800" b="1" i="1" dirty="0" err="1">
                          <a:solidFill>
                            <a:schemeClr val="tx1"/>
                          </a:solidFill>
                          <a:effectLst/>
                          <a:latin typeface="+mj-lt"/>
                          <a:ea typeface="Tahoma" panose="020B0604030504040204" pitchFamily="34" charset="0"/>
                          <a:cs typeface="Tahoma" panose="020B0604030504040204" pitchFamily="34" charset="0"/>
                        </a:rPr>
                        <a:t>kết</a:t>
                      </a:r>
                      <a:r>
                        <a:rPr lang="en-US" sz="2800" b="1" i="1" dirty="0">
                          <a:solidFill>
                            <a:schemeClr val="tx1"/>
                          </a:solidFill>
                          <a:effectLst/>
                          <a:latin typeface="+mj-lt"/>
                          <a:ea typeface="Tahoma" panose="020B0604030504040204" pitchFamily="34" charset="0"/>
                          <a:cs typeface="Tahoma" panose="020B0604030504040204" pitchFamily="34" charset="0"/>
                        </a:rPr>
                        <a:t> </a:t>
                      </a:r>
                      <a:r>
                        <a:rPr lang="en-US" sz="2800" b="1" i="1" dirty="0" err="1">
                          <a:solidFill>
                            <a:schemeClr val="tx1"/>
                          </a:solidFill>
                          <a:effectLst/>
                          <a:latin typeface="+mj-lt"/>
                          <a:ea typeface="Tahoma" panose="020B0604030504040204" pitchFamily="34" charset="0"/>
                          <a:cs typeface="Tahoma" panose="020B0604030504040204" pitchFamily="34" charset="0"/>
                        </a:rPr>
                        <a:t>thúc</a:t>
                      </a:r>
                      <a:r>
                        <a:rPr lang="en-US" sz="2800" b="1" i="1" dirty="0">
                          <a:solidFill>
                            <a:schemeClr val="tx1"/>
                          </a:solidFill>
                          <a:effectLst/>
                          <a:latin typeface="+mj-lt"/>
                          <a:ea typeface="Tahoma" panose="020B0604030504040204" pitchFamily="34" charset="0"/>
                          <a:cs typeface="Tahoma" panose="020B0604030504040204" pitchFamily="34" charset="0"/>
                        </a:rPr>
                        <a:t> </a:t>
                      </a:r>
                      <a:r>
                        <a:rPr lang="en-US" sz="2800" b="1" i="1" dirty="0" err="1">
                          <a:solidFill>
                            <a:schemeClr val="tx1"/>
                          </a:solidFill>
                          <a:effectLst/>
                          <a:latin typeface="+mj-lt"/>
                          <a:ea typeface="Tahoma" panose="020B0604030504040204" pitchFamily="34" charset="0"/>
                          <a:cs typeface="Tahoma" panose="020B0604030504040204" pitchFamily="34" charset="0"/>
                        </a:rPr>
                        <a:t>học</a:t>
                      </a:r>
                      <a:r>
                        <a:rPr lang="en-US" sz="2800" b="1" i="1" dirty="0">
                          <a:solidFill>
                            <a:schemeClr val="tx1"/>
                          </a:solidFill>
                          <a:effectLst/>
                          <a:latin typeface="+mj-lt"/>
                          <a:ea typeface="Tahoma" panose="020B0604030504040204" pitchFamily="34" charset="0"/>
                          <a:cs typeface="Tahoma" panose="020B0604030504040204" pitchFamily="34" charset="0"/>
                        </a:rPr>
                        <a:t> </a:t>
                      </a:r>
                      <a:r>
                        <a:rPr lang="en-US" sz="2800" b="1" i="1" dirty="0" err="1" smtClean="0">
                          <a:solidFill>
                            <a:schemeClr val="tx1"/>
                          </a:solidFill>
                          <a:effectLst/>
                          <a:latin typeface="+mj-lt"/>
                          <a:ea typeface="Tahoma" panose="020B0604030504040204" pitchFamily="34" charset="0"/>
                          <a:cs typeface="Tahoma" panose="020B0604030504040204" pitchFamily="34" charset="0"/>
                        </a:rPr>
                        <a:t>phần</a:t>
                      </a:r>
                      <a:r>
                        <a:rPr lang="en-US" sz="2800" b="1" i="1" dirty="0" smtClean="0">
                          <a:solidFill>
                            <a:schemeClr val="tx1"/>
                          </a:solidFill>
                          <a:effectLst/>
                          <a:latin typeface="+mj-lt"/>
                          <a:ea typeface="Tahoma" panose="020B0604030504040204" pitchFamily="34" charset="0"/>
                          <a:cs typeface="Tahoma" panose="020B0604030504040204" pitchFamily="34" charset="0"/>
                        </a:rPr>
                        <a:t> </a:t>
                      </a:r>
                    </a:p>
                    <a:p>
                      <a:pPr algn="l">
                        <a:lnSpc>
                          <a:spcPct val="115000"/>
                        </a:lnSpc>
                        <a:spcAft>
                          <a:spcPts val="0"/>
                        </a:spcAft>
                      </a:pPr>
                      <a:r>
                        <a:rPr lang="en-US" sz="2400" b="0" i="1" dirty="0" smtClean="0">
                          <a:solidFill>
                            <a:schemeClr val="tx1"/>
                          </a:solidFill>
                          <a:effectLst/>
                          <a:latin typeface="+mj-lt"/>
                          <a:ea typeface="Tahoma" panose="020B0604030504040204" pitchFamily="34" charset="0"/>
                          <a:cs typeface="Tahoma" panose="020B0604030504040204" pitchFamily="34" charset="0"/>
                        </a:rPr>
                        <a:t>(</a:t>
                      </a:r>
                      <a:r>
                        <a:rPr lang="en-US" sz="2400" b="0" i="1" dirty="0" err="1" smtClean="0">
                          <a:solidFill>
                            <a:schemeClr val="tx1"/>
                          </a:solidFill>
                          <a:effectLst/>
                          <a:latin typeface="+mj-lt"/>
                          <a:ea typeface="Tahoma" panose="020B0604030504040204" pitchFamily="34" charset="0"/>
                          <a:cs typeface="Tahoma" panose="020B0604030504040204" pitchFamily="34" charset="0"/>
                        </a:rPr>
                        <a:t>Làm</a:t>
                      </a:r>
                      <a:r>
                        <a:rPr lang="en-US" sz="2400" b="0" i="1" baseline="0" dirty="0" smtClean="0">
                          <a:solidFill>
                            <a:schemeClr val="tx1"/>
                          </a:solidFill>
                          <a:effectLst/>
                          <a:latin typeface="+mj-lt"/>
                          <a:ea typeface="Tahoma" panose="020B0604030504040204" pitchFamily="34" charset="0"/>
                          <a:cs typeface="Tahoma" panose="020B0604030504040204" pitchFamily="34" charset="0"/>
                        </a:rPr>
                        <a:t> </a:t>
                      </a:r>
                      <a:r>
                        <a:rPr lang="en-US" sz="2400" b="0" i="1" baseline="0" dirty="0" err="1" smtClean="0">
                          <a:solidFill>
                            <a:schemeClr val="tx1"/>
                          </a:solidFill>
                          <a:effectLst/>
                          <a:latin typeface="+mj-lt"/>
                          <a:ea typeface="Tahoma" panose="020B0604030504040204" pitchFamily="34" charset="0"/>
                          <a:cs typeface="Tahoma" panose="020B0604030504040204" pitchFamily="34" charset="0"/>
                        </a:rPr>
                        <a:t>bài</a:t>
                      </a:r>
                      <a:r>
                        <a:rPr lang="en-US" sz="2400" b="0" i="1" baseline="0" dirty="0" smtClean="0">
                          <a:solidFill>
                            <a:schemeClr val="tx1"/>
                          </a:solidFill>
                          <a:effectLst/>
                          <a:latin typeface="+mj-lt"/>
                          <a:ea typeface="Tahoma" panose="020B0604030504040204" pitchFamily="34" charset="0"/>
                          <a:cs typeface="Tahoma" panose="020B0604030504040204" pitchFamily="34" charset="0"/>
                        </a:rPr>
                        <a:t> </a:t>
                      </a:r>
                      <a:r>
                        <a:rPr lang="en-US" sz="2400" b="0" i="1" baseline="0" dirty="0" err="1" smtClean="0">
                          <a:solidFill>
                            <a:schemeClr val="tx1"/>
                          </a:solidFill>
                          <a:effectLst/>
                          <a:latin typeface="+mj-lt"/>
                          <a:ea typeface="Tahoma" panose="020B0604030504040204" pitchFamily="34" charset="0"/>
                          <a:cs typeface="Tahoma" panose="020B0604030504040204" pitchFamily="34" charset="0"/>
                        </a:rPr>
                        <a:t>trên</a:t>
                      </a:r>
                      <a:r>
                        <a:rPr lang="en-US" sz="2400" b="0" i="1" baseline="0" dirty="0" smtClean="0">
                          <a:solidFill>
                            <a:schemeClr val="tx1"/>
                          </a:solidFill>
                          <a:effectLst/>
                          <a:latin typeface="+mj-lt"/>
                          <a:ea typeface="Tahoma" panose="020B0604030504040204" pitchFamily="34" charset="0"/>
                          <a:cs typeface="Tahoma" panose="020B0604030504040204" pitchFamily="34" charset="0"/>
                        </a:rPr>
                        <a:t> </a:t>
                      </a:r>
                      <a:r>
                        <a:rPr lang="en-US" sz="2400" b="0" i="1" baseline="0" dirty="0" err="1" smtClean="0">
                          <a:solidFill>
                            <a:schemeClr val="tx1"/>
                          </a:solidFill>
                          <a:effectLst/>
                          <a:latin typeface="+mj-lt"/>
                          <a:ea typeface="Tahoma" panose="020B0604030504040204" pitchFamily="34" charset="0"/>
                          <a:cs typeface="Tahoma" panose="020B0604030504040204" pitchFamily="34" charset="0"/>
                        </a:rPr>
                        <a:t>máy</a:t>
                      </a:r>
                      <a:r>
                        <a:rPr lang="en-US" sz="2400" b="0" i="1" baseline="0" dirty="0" smtClean="0">
                          <a:solidFill>
                            <a:schemeClr val="tx1"/>
                          </a:solidFill>
                          <a:effectLst/>
                          <a:latin typeface="+mj-lt"/>
                          <a:ea typeface="Tahoma" panose="020B0604030504040204" pitchFamily="34" charset="0"/>
                          <a:cs typeface="Tahoma" panose="020B0604030504040204" pitchFamily="34" charset="0"/>
                        </a:rPr>
                        <a:t> </a:t>
                      </a:r>
                      <a:r>
                        <a:rPr lang="en-US" sz="2400" b="0" i="1" baseline="0" dirty="0" err="1" smtClean="0">
                          <a:solidFill>
                            <a:schemeClr val="tx1"/>
                          </a:solidFill>
                          <a:effectLst/>
                          <a:latin typeface="+mj-lt"/>
                          <a:ea typeface="Tahoma" panose="020B0604030504040204" pitchFamily="34" charset="0"/>
                          <a:cs typeface="Tahoma" panose="020B0604030504040204" pitchFamily="34" charset="0"/>
                        </a:rPr>
                        <a:t>tính</a:t>
                      </a:r>
                      <a:r>
                        <a:rPr lang="en-US" sz="2400" b="0" i="1" baseline="0" dirty="0" smtClean="0">
                          <a:solidFill>
                            <a:schemeClr val="tx1"/>
                          </a:solidFill>
                          <a:effectLst/>
                          <a:latin typeface="+mj-lt"/>
                          <a:ea typeface="Tahoma" panose="020B0604030504040204" pitchFamily="34" charset="0"/>
                          <a:cs typeface="Tahoma" panose="020B0604030504040204" pitchFamily="34" charset="0"/>
                        </a:rPr>
                        <a:t>)</a:t>
                      </a:r>
                      <a:endParaRPr lang="en-US" sz="2400" b="0" i="1" dirty="0">
                        <a:solidFill>
                          <a:schemeClr val="tx1"/>
                        </a:solidFill>
                        <a:effectLst/>
                        <a:latin typeface="+mj-lt"/>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800" b="1" i="1" smtClean="0">
                          <a:solidFill>
                            <a:schemeClr val="tx1"/>
                          </a:solidFill>
                          <a:effectLst/>
                          <a:latin typeface="+mj-lt"/>
                          <a:ea typeface="Tahoma" panose="020B0604030504040204" pitchFamily="34" charset="0"/>
                          <a:cs typeface="Tahoma" panose="020B0604030504040204" pitchFamily="34" charset="0"/>
                        </a:rPr>
                        <a:t>60</a:t>
                      </a:r>
                      <a:r>
                        <a:rPr lang="en-US" sz="2800" b="1" i="1" dirty="0" smtClean="0">
                          <a:solidFill>
                            <a:schemeClr val="tx1"/>
                          </a:solidFill>
                          <a:effectLst/>
                          <a:latin typeface="+mj-lt"/>
                          <a:ea typeface="Tahoma" panose="020B0604030504040204" pitchFamily="34" charset="0"/>
                          <a:cs typeface="Tahoma" panose="020B0604030504040204" pitchFamily="34" charset="0"/>
                        </a:rPr>
                        <a:t>%</a:t>
                      </a:r>
                      <a:endParaRPr lang="en-US" sz="2800" b="1" i="1" dirty="0">
                        <a:solidFill>
                          <a:schemeClr val="tx1"/>
                        </a:solidFill>
                        <a:effectLst/>
                        <a:latin typeface="+mj-lt"/>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680596"/>
                  </a:ext>
                </a:extLst>
              </a:tr>
              <a:tr h="386483">
                <a:tc>
                  <a:txBody>
                    <a:bodyPr/>
                    <a:lstStyle/>
                    <a:p>
                      <a:pPr algn="r">
                        <a:lnSpc>
                          <a:spcPct val="115000"/>
                        </a:lnSpc>
                        <a:spcAft>
                          <a:spcPts val="0"/>
                        </a:spcAft>
                      </a:pPr>
                      <a:r>
                        <a:rPr lang="en-US" sz="2800" b="1" dirty="0" err="1">
                          <a:solidFill>
                            <a:schemeClr val="tx1"/>
                          </a:solidFill>
                          <a:effectLst/>
                          <a:latin typeface="+mj-lt"/>
                          <a:ea typeface="Tahoma" panose="020B0604030504040204" pitchFamily="34" charset="0"/>
                          <a:cs typeface="Tahoma" panose="020B0604030504040204" pitchFamily="34" charset="0"/>
                        </a:rPr>
                        <a:t>Tổng</a:t>
                      </a:r>
                      <a:r>
                        <a:rPr lang="en-US" sz="2800" b="1" dirty="0">
                          <a:solidFill>
                            <a:schemeClr val="tx1"/>
                          </a:solidFill>
                          <a:effectLst/>
                          <a:latin typeface="+mj-lt"/>
                          <a:ea typeface="Tahoma" panose="020B0604030504040204" pitchFamily="34" charset="0"/>
                          <a:cs typeface="Tahoma" panose="020B0604030504040204" pitchFamily="34" charset="0"/>
                        </a:rPr>
                        <a:t> </a:t>
                      </a:r>
                      <a:r>
                        <a:rPr lang="en-US" sz="2800" b="1" dirty="0" err="1">
                          <a:solidFill>
                            <a:schemeClr val="tx1"/>
                          </a:solidFill>
                          <a:effectLst/>
                          <a:latin typeface="+mj-lt"/>
                          <a:ea typeface="Tahoma" panose="020B0604030504040204" pitchFamily="34" charset="0"/>
                          <a:cs typeface="Tahoma" panose="020B0604030504040204" pitchFamily="34" charset="0"/>
                        </a:rPr>
                        <a:t>cộng</a:t>
                      </a:r>
                      <a:r>
                        <a:rPr lang="en-US" sz="2800" b="1" dirty="0">
                          <a:solidFill>
                            <a:schemeClr val="tx1"/>
                          </a:solidFill>
                          <a:effectLst/>
                          <a:latin typeface="+mj-lt"/>
                          <a:ea typeface="Tahoma" panose="020B0604030504040204" pitchFamily="34" charset="0"/>
                          <a:cs typeface="Tahoma" panose="020B0604030504040204" pitchFamily="34"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800" dirty="0">
                          <a:solidFill>
                            <a:schemeClr val="tx1"/>
                          </a:solidFill>
                          <a:effectLst/>
                          <a:latin typeface="+mj-lt"/>
                          <a:ea typeface="Tahoma" panose="020B0604030504040204" pitchFamily="34" charset="0"/>
                          <a:cs typeface="Tahoma" panose="020B0604030504040204" pitchFamily="34"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143609"/>
                  </a:ext>
                </a:extLst>
              </a:tr>
            </a:tbl>
          </a:graphicData>
        </a:graphic>
      </p:graphicFrame>
      <p:sp>
        <p:nvSpPr>
          <p:cNvPr id="4" name="Slide Number Placeholder 3"/>
          <p:cNvSpPr>
            <a:spLocks noGrp="1"/>
          </p:cNvSpPr>
          <p:nvPr>
            <p:ph type="sldNum" sz="quarter" idx="11"/>
          </p:nvPr>
        </p:nvSpPr>
        <p:spPr/>
        <p:txBody>
          <a:bodyPr/>
          <a:lstStyle/>
          <a:p>
            <a:pPr>
              <a:defRPr/>
            </a:pPr>
            <a:fld id="{AFBBEA1A-F0B0-4CBD-A42D-EA28856EED03}" type="slidenum">
              <a:rPr lang="en-US" smtClean="0">
                <a:latin typeface="+mj-lt"/>
              </a:rPr>
              <a:pPr>
                <a:defRPr/>
              </a:pPr>
              <a:t>4</a:t>
            </a:fld>
            <a:endParaRPr lang="en-US" dirty="0">
              <a:latin typeface="+mj-lt"/>
            </a:endParaRPr>
          </a:p>
        </p:txBody>
      </p:sp>
    </p:spTree>
    <p:extLst>
      <p:ext uri="{BB962C8B-B14F-4D97-AF65-F5344CB8AC3E}">
        <p14:creationId xmlns:p14="http://schemas.microsoft.com/office/powerpoint/2010/main" val="33001749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11811000" cy="563562"/>
          </a:xfrm>
        </p:spPr>
        <p:txBody>
          <a:bodyPr/>
          <a:lstStyle/>
          <a:p>
            <a:r>
              <a:rPr lang="vi-VN"/>
              <a:t>Object-oriented paradigm – </a:t>
            </a:r>
            <a:r>
              <a:rPr lang="en-US"/>
              <a:t>H</a:t>
            </a:r>
            <a:r>
              <a:rPr lang="vi-VN"/>
              <a:t>ướng đối tượng</a:t>
            </a:r>
            <a:r>
              <a:rPr lang="en-US"/>
              <a:t> </a:t>
            </a:r>
            <a:r>
              <a:rPr lang="en-US" smtClean="0"/>
              <a:t>(1/2</a:t>
            </a:r>
            <a:r>
              <a:rPr lang="en-US"/>
              <a:t>)</a:t>
            </a:r>
          </a:p>
        </p:txBody>
      </p:sp>
      <p:sp>
        <p:nvSpPr>
          <p:cNvPr id="3" name="Content Placeholder 2"/>
          <p:cNvSpPr>
            <a:spLocks noGrp="1"/>
          </p:cNvSpPr>
          <p:nvPr>
            <p:ph idx="1"/>
          </p:nvPr>
        </p:nvSpPr>
        <p:spPr/>
        <p:txBody>
          <a:bodyPr/>
          <a:lstStyle/>
          <a:p>
            <a:pPr marL="0" indent="0" algn="ctr">
              <a:buNone/>
            </a:pPr>
            <a:r>
              <a:rPr lang="vi-VN"/>
              <a:t>send messages between </a:t>
            </a:r>
            <a:r>
              <a:rPr lang="vi-VN" b="1" i="1">
                <a:solidFill>
                  <a:srgbClr val="FF0000"/>
                </a:solidFill>
              </a:rPr>
              <a:t>objects</a:t>
            </a:r>
            <a:r>
              <a:rPr lang="vi-VN"/>
              <a:t> to simulate </a:t>
            </a:r>
            <a:r>
              <a:rPr lang="vi-VN" smtClean="0"/>
              <a:t>a</a:t>
            </a:r>
          </a:p>
          <a:p>
            <a:pPr marL="0" indent="0" algn="ctr">
              <a:buNone/>
            </a:pPr>
            <a:r>
              <a:rPr lang="vi-VN" smtClean="0"/>
              <a:t>temporal evolution of a set of </a:t>
            </a:r>
            <a:r>
              <a:rPr lang="vi-VN" b="1" i="1" smtClean="0"/>
              <a:t>real world phenomena</a:t>
            </a:r>
            <a:endParaRPr lang="en-US" b="1" i="1" smtClean="0"/>
          </a:p>
          <a:p>
            <a:pPr marL="0" indent="0" algn="ctr">
              <a:buNone/>
            </a:pPr>
            <a:endParaRPr lang="vi-VN" b="1" i="1" smtClean="0"/>
          </a:p>
          <a:p>
            <a:r>
              <a:rPr lang="vi-VN" b="1" smtClean="0"/>
              <a:t>Ý </a:t>
            </a:r>
            <a:r>
              <a:rPr lang="vi-VN" b="1"/>
              <a:t>tưởng: </a:t>
            </a:r>
            <a:r>
              <a:rPr lang="vi-VN"/>
              <a:t>Các khái niệm và mô hình tương tác </a:t>
            </a:r>
            <a:r>
              <a:rPr lang="vi-VN" smtClean="0"/>
              <a:t>trong</a:t>
            </a:r>
            <a:r>
              <a:rPr lang="en-US" smtClean="0"/>
              <a:t> </a:t>
            </a:r>
            <a:r>
              <a:rPr lang="vi-VN" smtClean="0"/>
              <a:t>thế </a:t>
            </a:r>
            <a:r>
              <a:rPr lang="vi-VN"/>
              <a:t>giới thực</a:t>
            </a:r>
          </a:p>
          <a:p>
            <a:r>
              <a:rPr lang="vi-VN" b="1" smtClean="0"/>
              <a:t>Dữ </a:t>
            </a:r>
            <a:r>
              <a:rPr lang="vi-VN" b="1"/>
              <a:t>liệu </a:t>
            </a:r>
            <a:r>
              <a:rPr lang="vi-VN"/>
              <a:t>cũng như các thao tác trên dữ liệu được </a:t>
            </a:r>
            <a:r>
              <a:rPr lang="vi-VN" smtClean="0"/>
              <a:t>bao</a:t>
            </a:r>
            <a:r>
              <a:rPr lang="en-US" smtClean="0"/>
              <a:t> </a:t>
            </a:r>
            <a:r>
              <a:rPr lang="vi-VN" smtClean="0"/>
              <a:t>gói </a:t>
            </a:r>
            <a:r>
              <a:rPr lang="vi-VN"/>
              <a:t>trong các đối tượng</a:t>
            </a:r>
          </a:p>
          <a:p>
            <a:r>
              <a:rPr lang="vi-VN" b="1" smtClean="0"/>
              <a:t>Cơ </a:t>
            </a:r>
            <a:r>
              <a:rPr lang="vi-VN" b="1"/>
              <a:t>chế che giấu thông tin nội bộ </a:t>
            </a:r>
            <a:r>
              <a:rPr lang="vi-VN"/>
              <a:t>được sử dụng </a:t>
            </a:r>
            <a:r>
              <a:rPr lang="vi-VN" smtClean="0"/>
              <a:t>để</a:t>
            </a:r>
            <a:r>
              <a:rPr lang="en-US" smtClean="0"/>
              <a:t> </a:t>
            </a:r>
            <a:r>
              <a:rPr lang="vi-VN" smtClean="0"/>
              <a:t>tránh </a:t>
            </a:r>
            <a:r>
              <a:rPr lang="vi-VN"/>
              <a:t>những tác động từ bên ngoài</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40</a:t>
            </a:fld>
            <a:endParaRPr lang="en-US" dirty="0"/>
          </a:p>
        </p:txBody>
      </p:sp>
    </p:spTree>
    <p:extLst>
      <p:ext uri="{BB962C8B-B14F-4D97-AF65-F5344CB8AC3E}">
        <p14:creationId xmlns:p14="http://schemas.microsoft.com/office/powerpoint/2010/main" val="422524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11811000" cy="563562"/>
          </a:xfrm>
        </p:spPr>
        <p:txBody>
          <a:bodyPr/>
          <a:lstStyle/>
          <a:p>
            <a:r>
              <a:rPr lang="vi-VN"/>
              <a:t>Object-oriented paradigm – </a:t>
            </a:r>
            <a:r>
              <a:rPr lang="en-US"/>
              <a:t>H</a:t>
            </a:r>
            <a:r>
              <a:rPr lang="vi-VN"/>
              <a:t>ướng đối </a:t>
            </a:r>
            <a:r>
              <a:rPr lang="vi-VN" smtClean="0"/>
              <a:t>tượng</a:t>
            </a:r>
            <a:r>
              <a:rPr lang="en-US" smtClean="0"/>
              <a:t> (2/2)</a:t>
            </a:r>
            <a:endParaRPr lang="en-US"/>
          </a:p>
        </p:txBody>
      </p:sp>
      <p:sp>
        <p:nvSpPr>
          <p:cNvPr id="3" name="Content Placeholder 2"/>
          <p:cNvSpPr>
            <a:spLocks noGrp="1"/>
          </p:cNvSpPr>
          <p:nvPr>
            <p:ph idx="1"/>
          </p:nvPr>
        </p:nvSpPr>
        <p:spPr/>
        <p:txBody>
          <a:bodyPr/>
          <a:lstStyle/>
          <a:p>
            <a:r>
              <a:rPr lang="vi-VN"/>
              <a:t>Các đối tượng tương tác với nhau qua việc </a:t>
            </a:r>
            <a:r>
              <a:rPr lang="vi-VN" smtClean="0"/>
              <a:t>truyền</a:t>
            </a:r>
            <a:r>
              <a:rPr lang="en-US" smtClean="0"/>
              <a:t> </a:t>
            </a:r>
            <a:r>
              <a:rPr lang="vi-VN" smtClean="0"/>
              <a:t>thông </a:t>
            </a:r>
            <a:r>
              <a:rPr lang="vi-VN"/>
              <a:t>điệp, đó là phép ẩn dụ cho việc thực hiện </a:t>
            </a:r>
            <a:r>
              <a:rPr lang="vi-VN" smtClean="0"/>
              <a:t>các</a:t>
            </a:r>
            <a:r>
              <a:rPr lang="en-US" smtClean="0"/>
              <a:t> </a:t>
            </a:r>
            <a:r>
              <a:rPr lang="vi-VN" smtClean="0"/>
              <a:t>thao </a:t>
            </a:r>
            <a:r>
              <a:rPr lang="vi-VN"/>
              <a:t>tác trên 1 đối tượng</a:t>
            </a:r>
          </a:p>
          <a:p>
            <a:r>
              <a:rPr lang="vi-VN" smtClean="0"/>
              <a:t>Trong </a:t>
            </a:r>
            <a:r>
              <a:rPr lang="vi-VN"/>
              <a:t>phần lớn các NNLT HĐT, đối tượng phân </a:t>
            </a:r>
            <a:r>
              <a:rPr lang="vi-VN" smtClean="0"/>
              <a:t>loại</a:t>
            </a:r>
            <a:r>
              <a:rPr lang="en-US" smtClean="0"/>
              <a:t> </a:t>
            </a:r>
            <a:r>
              <a:rPr lang="vi-VN" smtClean="0"/>
              <a:t>thành </a:t>
            </a:r>
            <a:r>
              <a:rPr lang="vi-VN"/>
              <a:t>các lớp</a:t>
            </a:r>
          </a:p>
          <a:p>
            <a:pPr lvl="1"/>
            <a:r>
              <a:rPr lang="vi-VN" sz="2800" smtClean="0"/>
              <a:t>Đối </a:t>
            </a:r>
            <a:r>
              <a:rPr lang="vi-VN" sz="2800"/>
              <a:t>tượng trong các lớp có chung các thuộc tính, </a:t>
            </a:r>
            <a:r>
              <a:rPr lang="vi-VN" sz="2800" smtClean="0"/>
              <a:t>cho</a:t>
            </a:r>
            <a:r>
              <a:rPr lang="en-US" sz="2800" smtClean="0"/>
              <a:t> </a:t>
            </a:r>
            <a:r>
              <a:rPr lang="vi-VN" sz="2800" smtClean="0"/>
              <a:t>phép </a:t>
            </a:r>
            <a:r>
              <a:rPr lang="vi-VN" sz="2800"/>
              <a:t>lập trình trên lớp, thay vì lập trình trên từng </a:t>
            </a:r>
            <a:r>
              <a:rPr lang="vi-VN" sz="2800" smtClean="0"/>
              <a:t>đối</a:t>
            </a:r>
            <a:r>
              <a:rPr lang="en-US" sz="2800" smtClean="0"/>
              <a:t> </a:t>
            </a:r>
            <a:r>
              <a:rPr lang="vi-VN" sz="2800" smtClean="0"/>
              <a:t>tượng </a:t>
            </a:r>
            <a:r>
              <a:rPr lang="vi-VN" sz="2800"/>
              <a:t>riêng lẻ</a:t>
            </a:r>
          </a:p>
          <a:p>
            <a:pPr lvl="1"/>
            <a:r>
              <a:rPr lang="vi-VN" sz="2800" smtClean="0"/>
              <a:t>Lớp </a:t>
            </a:r>
            <a:r>
              <a:rPr lang="vi-VN" sz="2800"/>
              <a:t>đại diện cho các khái niệm còn đối tượng đại </a:t>
            </a:r>
            <a:r>
              <a:rPr lang="vi-VN" sz="2800" smtClean="0"/>
              <a:t>diện</a:t>
            </a:r>
            <a:r>
              <a:rPr lang="en-US" sz="2800" smtClean="0"/>
              <a:t> </a:t>
            </a:r>
            <a:r>
              <a:rPr lang="vi-VN" sz="2800" smtClean="0"/>
              <a:t>cho </a:t>
            </a:r>
            <a:r>
              <a:rPr lang="vi-VN" sz="2800"/>
              <a:t>thể hiện</a:t>
            </a:r>
          </a:p>
          <a:p>
            <a:pPr lvl="1"/>
            <a:r>
              <a:rPr lang="vi-VN" sz="2800" smtClean="0"/>
              <a:t>Lớp </a:t>
            </a:r>
            <a:r>
              <a:rPr lang="vi-VN" sz="2800"/>
              <a:t>có tính kế thừa, cho phép mở rộng hay chuyên </a:t>
            </a:r>
            <a:r>
              <a:rPr lang="vi-VN" sz="2800" smtClean="0"/>
              <a:t>biệt</a:t>
            </a:r>
            <a:r>
              <a:rPr lang="en-US" sz="2800" smtClean="0"/>
              <a:t> </a:t>
            </a:r>
            <a:r>
              <a:rPr lang="vi-VN" sz="2800" smtClean="0"/>
              <a:t>hóa</a:t>
            </a:r>
            <a:endParaRPr lang="en-US" sz="280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41</a:t>
            </a:fld>
            <a:endParaRPr lang="en-US" dirty="0"/>
          </a:p>
        </p:txBody>
      </p:sp>
    </p:spTree>
    <p:extLst>
      <p:ext uri="{BB962C8B-B14F-4D97-AF65-F5344CB8AC3E}">
        <p14:creationId xmlns:p14="http://schemas.microsoft.com/office/powerpoint/2010/main" val="3154899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Cơ</a:t>
            </a:r>
            <a:r>
              <a:rPr lang="en-US" dirty="0" smtClean="0"/>
              <a:t> </a:t>
            </a:r>
            <a:r>
              <a:rPr lang="en-US" dirty="0" err="1" smtClean="0"/>
              <a:t>Bản</a:t>
            </a:r>
            <a:r>
              <a:rPr lang="en-US" dirty="0" smtClean="0"/>
              <a:t> </a:t>
            </a:r>
            <a:r>
              <a:rPr lang="en-US" dirty="0" err="1" smtClean="0"/>
              <a:t>Của</a:t>
            </a:r>
            <a:r>
              <a:rPr lang="en-US" dirty="0" smtClean="0"/>
              <a:t> </a:t>
            </a:r>
            <a:br>
              <a:rPr lang="en-US" dirty="0" smtClean="0"/>
            </a:br>
            <a:r>
              <a:rPr lang="en-US" dirty="0" err="1" smtClean="0"/>
              <a:t>Ngôn</a:t>
            </a:r>
            <a:r>
              <a:rPr lang="en-US" dirty="0" smtClean="0"/>
              <a:t> </a:t>
            </a:r>
            <a:r>
              <a:rPr lang="en-US" dirty="0" err="1" smtClean="0"/>
              <a:t>Ngữ</a:t>
            </a:r>
            <a:r>
              <a:rPr lang="en-US" dirty="0" smtClean="0"/>
              <a:t> C/C++</a:t>
            </a:r>
            <a:endParaRPr lang="en-US" dirty="0"/>
          </a:p>
        </p:txBody>
      </p:sp>
      <p:sp>
        <p:nvSpPr>
          <p:cNvPr id="4" name="Slide Number Placeholder 3"/>
          <p:cNvSpPr>
            <a:spLocks noGrp="1"/>
          </p:cNvSpPr>
          <p:nvPr>
            <p:ph type="sldNum" sz="quarter" idx="4294967295"/>
          </p:nvPr>
        </p:nvSpPr>
        <p:spPr>
          <a:xfrm>
            <a:off x="9347200" y="6553200"/>
            <a:ext cx="2844800" cy="228600"/>
          </a:xfrm>
        </p:spPr>
        <p:txBody>
          <a:bodyPr/>
          <a:lstStyle/>
          <a:p>
            <a:pPr>
              <a:defRPr/>
            </a:pPr>
            <a:fld id="{AFBBEA1A-F0B0-4CBD-A42D-EA28856EED03}" type="slidenum">
              <a:rPr lang="en-US" smtClean="0"/>
              <a:pPr>
                <a:defRPr/>
              </a:pPr>
              <a:t>42</a:t>
            </a:fld>
            <a:endParaRPr lang="en-US" dirty="0"/>
          </a:p>
        </p:txBody>
      </p:sp>
    </p:spTree>
    <p:extLst>
      <p:ext uri="{BB962C8B-B14F-4D97-AF65-F5344CB8AC3E}">
        <p14:creationId xmlns:p14="http://schemas.microsoft.com/office/powerpoint/2010/main" val="33665568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cơ</a:t>
            </a:r>
            <a:r>
              <a:rPr lang="en-US" dirty="0" smtClean="0"/>
              <a:t> </a:t>
            </a:r>
            <a:r>
              <a:rPr lang="en-US" dirty="0" err="1" smtClean="0"/>
              <a:t>bản</a:t>
            </a:r>
            <a:endParaRPr lang="en-US" dirty="0"/>
          </a:p>
        </p:txBody>
      </p:sp>
      <p:sp>
        <p:nvSpPr>
          <p:cNvPr id="3" name="Content Placeholder 2"/>
          <p:cNvSpPr>
            <a:spLocks noGrp="1"/>
          </p:cNvSpPr>
          <p:nvPr>
            <p:ph sz="half" idx="1"/>
          </p:nvPr>
        </p:nvSpPr>
        <p:spPr/>
        <p:txBody>
          <a:bodyPr/>
          <a:lstStyle/>
          <a:p>
            <a:pPr marL="514350" indent="-514350">
              <a:buFont typeface="+mj-lt"/>
              <a:buAutoNum type="arabicPeriod"/>
            </a:pPr>
            <a:r>
              <a:rPr lang="en-US" sz="3200" b="1" dirty="0" err="1" smtClean="0"/>
              <a:t>Tập</a:t>
            </a:r>
            <a:r>
              <a:rPr lang="en-US" sz="3200" b="1" dirty="0" smtClean="0"/>
              <a:t> </a:t>
            </a:r>
            <a:r>
              <a:rPr lang="en-US" sz="3200" b="1" dirty="0" err="1"/>
              <a:t>ký</a:t>
            </a:r>
            <a:r>
              <a:rPr lang="en-US" sz="3200" b="1" dirty="0"/>
              <a:t> </a:t>
            </a:r>
            <a:r>
              <a:rPr lang="en-US" sz="3200" b="1" dirty="0" err="1"/>
              <a:t>tự</a:t>
            </a:r>
            <a:endParaRPr lang="en-US" sz="3200" b="1" dirty="0"/>
          </a:p>
          <a:p>
            <a:pPr marL="514350" indent="-514350">
              <a:buFont typeface="+mj-lt"/>
              <a:buAutoNum type="arabicPeriod"/>
            </a:pPr>
            <a:r>
              <a:rPr lang="en-US" sz="3200" b="1" dirty="0" err="1" smtClean="0"/>
              <a:t>Từ</a:t>
            </a:r>
            <a:r>
              <a:rPr lang="en-US" sz="3200" b="1" dirty="0" smtClean="0"/>
              <a:t> </a:t>
            </a:r>
            <a:r>
              <a:rPr lang="en-US" sz="3200" b="1" dirty="0" err="1"/>
              <a:t>khóa</a:t>
            </a:r>
            <a:endParaRPr lang="en-US" sz="3200" b="1" dirty="0"/>
          </a:p>
          <a:p>
            <a:pPr marL="514350" indent="-514350">
              <a:buFont typeface="+mj-lt"/>
              <a:buAutoNum type="arabicPeriod"/>
            </a:pPr>
            <a:r>
              <a:rPr lang="en-US" sz="3200" b="1" dirty="0" err="1" smtClean="0"/>
              <a:t>Định</a:t>
            </a:r>
            <a:r>
              <a:rPr lang="en-US" sz="3200" b="1" dirty="0" smtClean="0"/>
              <a:t> </a:t>
            </a:r>
            <a:r>
              <a:rPr lang="en-US" sz="3200" b="1" dirty="0" err="1"/>
              <a:t>danh</a:t>
            </a:r>
            <a:endParaRPr lang="en-US" sz="3200" b="1" dirty="0"/>
          </a:p>
          <a:p>
            <a:pPr marL="514350" indent="-514350">
              <a:buFont typeface="+mj-lt"/>
              <a:buAutoNum type="arabicPeriod"/>
            </a:pPr>
            <a:r>
              <a:rPr lang="en-US" sz="3200" b="1" dirty="0" err="1" smtClean="0"/>
              <a:t>Các</a:t>
            </a:r>
            <a:r>
              <a:rPr lang="en-US" sz="3200" b="1" dirty="0" smtClean="0"/>
              <a:t> </a:t>
            </a:r>
            <a:r>
              <a:rPr lang="en-US" sz="3200" b="1" dirty="0" err="1"/>
              <a:t>kiểu</a:t>
            </a:r>
            <a:r>
              <a:rPr lang="en-US" sz="3200" b="1" dirty="0"/>
              <a:t> </a:t>
            </a:r>
            <a:r>
              <a:rPr lang="en-US" sz="3200" b="1" dirty="0" err="1"/>
              <a:t>dữ</a:t>
            </a:r>
            <a:r>
              <a:rPr lang="en-US" sz="3200" b="1" dirty="0"/>
              <a:t> </a:t>
            </a:r>
            <a:r>
              <a:rPr lang="en-US" sz="3200" b="1" dirty="0" err="1"/>
              <a:t>liệu</a:t>
            </a:r>
            <a:endParaRPr lang="en-US" sz="3200" b="1" dirty="0"/>
          </a:p>
          <a:p>
            <a:pPr marL="514350" indent="-514350">
              <a:buFont typeface="+mj-lt"/>
              <a:buAutoNum type="arabicPeriod"/>
            </a:pPr>
            <a:r>
              <a:rPr lang="en-US" sz="3200" b="1" dirty="0" err="1" smtClean="0"/>
              <a:t>Hằng</a:t>
            </a:r>
            <a:endParaRPr lang="en-US" sz="3200" b="1" dirty="0"/>
          </a:p>
        </p:txBody>
      </p:sp>
      <p:sp>
        <p:nvSpPr>
          <p:cNvPr id="9" name="Content Placeholder 8"/>
          <p:cNvSpPr>
            <a:spLocks noGrp="1"/>
          </p:cNvSpPr>
          <p:nvPr>
            <p:ph sz="half" idx="2"/>
          </p:nvPr>
        </p:nvSpPr>
        <p:spPr/>
        <p:txBody>
          <a:bodyPr/>
          <a:lstStyle/>
          <a:p>
            <a:pPr marL="514350" indent="-514350">
              <a:buFont typeface="+mj-lt"/>
              <a:buAutoNum type="arabicPeriod" startAt="6"/>
            </a:pPr>
            <a:r>
              <a:rPr lang="en-US" sz="3200" b="1" dirty="0" err="1" smtClean="0"/>
              <a:t>Biến</a:t>
            </a:r>
            <a:endParaRPr lang="en-US" sz="3200" b="1" dirty="0"/>
          </a:p>
          <a:p>
            <a:pPr marL="514350" indent="-514350">
              <a:buFont typeface="+mj-lt"/>
              <a:buAutoNum type="arabicPeriod" startAt="6"/>
            </a:pPr>
            <a:r>
              <a:rPr lang="en-US" sz="3200" b="1" dirty="0" err="1" smtClean="0"/>
              <a:t>Hàm</a:t>
            </a:r>
            <a:endParaRPr lang="en-US" sz="3200" b="1" dirty="0"/>
          </a:p>
          <a:p>
            <a:pPr marL="514350" indent="-514350">
              <a:buFont typeface="+mj-lt"/>
              <a:buAutoNum type="arabicPeriod" startAt="6"/>
            </a:pPr>
            <a:r>
              <a:rPr lang="en-US" sz="3200" b="1" dirty="0" err="1" smtClean="0"/>
              <a:t>Biểu</a:t>
            </a:r>
            <a:r>
              <a:rPr lang="en-US" sz="3200" b="1" dirty="0" smtClean="0"/>
              <a:t> </a:t>
            </a:r>
            <a:r>
              <a:rPr lang="en-US" sz="3200" b="1" dirty="0" err="1"/>
              <a:t>thức</a:t>
            </a:r>
            <a:endParaRPr lang="en-US" sz="3200" b="1" dirty="0"/>
          </a:p>
          <a:p>
            <a:pPr marL="514350" indent="-514350">
              <a:buFont typeface="+mj-lt"/>
              <a:buAutoNum type="arabicPeriod" startAt="6"/>
            </a:pPr>
            <a:r>
              <a:rPr lang="en-US" sz="3200" b="1" dirty="0" err="1" smtClean="0"/>
              <a:t>Câu</a:t>
            </a:r>
            <a:r>
              <a:rPr lang="en-US" sz="3200" b="1" dirty="0" smtClean="0"/>
              <a:t> </a:t>
            </a:r>
            <a:r>
              <a:rPr lang="en-US" sz="3200" b="1" dirty="0" err="1"/>
              <a:t>lệnh</a:t>
            </a:r>
            <a:endParaRPr lang="en-US" sz="3200" b="1" dirty="0"/>
          </a:p>
          <a:p>
            <a:pPr marL="514350" indent="-514350">
              <a:buFont typeface="+mj-lt"/>
              <a:buAutoNum type="arabicPeriod" startAt="6"/>
            </a:pPr>
            <a:r>
              <a:rPr lang="en-US" sz="3200" b="1" dirty="0" err="1" smtClean="0"/>
              <a:t>Chú</a:t>
            </a:r>
            <a:r>
              <a:rPr lang="en-US" sz="3200" b="1" dirty="0" smtClean="0"/>
              <a:t> </a:t>
            </a:r>
            <a:r>
              <a:rPr lang="en-US" sz="3200" b="1" dirty="0" err="1"/>
              <a:t>thích</a:t>
            </a:r>
            <a:endParaRPr lang="en-US" sz="3200" b="1" dirty="0"/>
          </a:p>
          <a:p>
            <a:endParaRPr lang="en-US" sz="3200" b="1"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43</a:t>
            </a:fld>
            <a:endParaRPr lang="en-US" dirty="0"/>
          </a:p>
        </p:txBody>
      </p:sp>
    </p:spTree>
    <p:extLst>
      <p:ext uri="{BB962C8B-B14F-4D97-AF65-F5344CB8AC3E}">
        <p14:creationId xmlns:p14="http://schemas.microsoft.com/office/powerpoint/2010/main" val="17663956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(1) </a:t>
            </a:r>
            <a:r>
              <a:rPr lang="en-US" dirty="0" err="1" smtClean="0"/>
              <a:t>Tập</a:t>
            </a:r>
            <a:r>
              <a:rPr lang="en-US" dirty="0" smtClean="0"/>
              <a:t> </a:t>
            </a:r>
            <a:r>
              <a:rPr lang="en-US" dirty="0" err="1"/>
              <a:t>ký</a:t>
            </a:r>
            <a:r>
              <a:rPr lang="en-US" dirty="0"/>
              <a:t> </a:t>
            </a:r>
            <a:r>
              <a:rPr lang="en-US" dirty="0" err="1" smtClean="0"/>
              <a:t>tự</a:t>
            </a:r>
            <a:endParaRPr lang="en-US" dirty="0"/>
          </a:p>
        </p:txBody>
      </p:sp>
      <p:sp>
        <p:nvSpPr>
          <p:cNvPr id="7" name="Content Placeholder 6"/>
          <p:cNvSpPr>
            <a:spLocks noGrp="1"/>
          </p:cNvSpPr>
          <p:nvPr>
            <p:ph idx="1"/>
          </p:nvPr>
        </p:nvSpPr>
        <p:spPr/>
        <p:txBody>
          <a:bodyPr/>
          <a:lstStyle/>
          <a:p>
            <a:r>
              <a:rPr lang="vi-VN" b="1" dirty="0">
                <a:solidFill>
                  <a:srgbClr val="FF0000"/>
                </a:solidFill>
              </a:rPr>
              <a:t>Ký tự là các phần tử cơ bản tạo nên </a:t>
            </a:r>
            <a:r>
              <a:rPr lang="vi-VN" b="1" dirty="0" smtClean="0">
                <a:solidFill>
                  <a:srgbClr val="FF0000"/>
                </a:solidFill>
              </a:rPr>
              <a:t>chương</a:t>
            </a:r>
            <a:r>
              <a:rPr lang="en-US" b="1" dirty="0" smtClean="0">
                <a:solidFill>
                  <a:srgbClr val="FF0000"/>
                </a:solidFill>
              </a:rPr>
              <a:t> </a:t>
            </a:r>
            <a:r>
              <a:rPr lang="en-US" b="1" dirty="0" err="1" smtClean="0">
                <a:solidFill>
                  <a:srgbClr val="FF0000"/>
                </a:solidFill>
              </a:rPr>
              <a:t>trình</a:t>
            </a:r>
            <a:endParaRPr lang="en-US" b="1" dirty="0">
              <a:solidFill>
                <a:srgbClr val="FF0000"/>
              </a:solidFill>
            </a:endParaRPr>
          </a:p>
          <a:p>
            <a:r>
              <a:rPr lang="vi-VN" b="1" dirty="0" smtClean="0"/>
              <a:t>Chương </a:t>
            </a:r>
            <a:r>
              <a:rPr lang="vi-VN" b="1" dirty="0"/>
              <a:t>trình: </a:t>
            </a:r>
            <a:r>
              <a:rPr lang="vi-VN" dirty="0"/>
              <a:t>Tập các </a:t>
            </a:r>
            <a:r>
              <a:rPr lang="vi-VN" b="1" dirty="0"/>
              <a:t>câu lệnh </a:t>
            </a:r>
            <a:r>
              <a:rPr lang="vi-VN" dirty="0" smtClean="0"/>
              <a:t>nhằm</a:t>
            </a:r>
            <a:r>
              <a:rPr lang="en-US" dirty="0" smtClean="0"/>
              <a:t> </a:t>
            </a:r>
            <a:r>
              <a:rPr lang="en-US" dirty="0" err="1" smtClean="0"/>
              <a:t>giải</a:t>
            </a:r>
            <a:r>
              <a:rPr lang="en-US" dirty="0" smtClean="0"/>
              <a:t> </a:t>
            </a:r>
            <a:r>
              <a:rPr lang="en-US" dirty="0" err="1"/>
              <a:t>quyết</a:t>
            </a:r>
            <a:r>
              <a:rPr lang="en-US" dirty="0"/>
              <a:t> </a:t>
            </a:r>
            <a:r>
              <a:rPr lang="en-US" dirty="0" err="1"/>
              <a:t>nhiệm</a:t>
            </a:r>
            <a:r>
              <a:rPr lang="en-US" dirty="0"/>
              <a:t> </a:t>
            </a:r>
            <a:r>
              <a:rPr lang="en-US" dirty="0" err="1"/>
              <a:t>vụ</a:t>
            </a:r>
            <a:r>
              <a:rPr lang="en-US" dirty="0"/>
              <a:t> </a:t>
            </a:r>
            <a:r>
              <a:rPr lang="en-US" dirty="0" err="1"/>
              <a:t>đặt</a:t>
            </a:r>
            <a:r>
              <a:rPr lang="en-US" dirty="0"/>
              <a:t> </a:t>
            </a:r>
            <a:r>
              <a:rPr lang="en-US" dirty="0" err="1"/>
              <a:t>ra</a:t>
            </a:r>
            <a:endParaRPr lang="en-US" dirty="0"/>
          </a:p>
          <a:p>
            <a:r>
              <a:rPr lang="en-US" b="1" dirty="0" err="1" smtClean="0"/>
              <a:t>Câu</a:t>
            </a:r>
            <a:r>
              <a:rPr lang="en-US" b="1" dirty="0" smtClean="0"/>
              <a:t> </a:t>
            </a:r>
            <a:r>
              <a:rPr lang="en-US" b="1" dirty="0" err="1"/>
              <a:t>lệnh</a:t>
            </a:r>
            <a:r>
              <a:rPr lang="en-US" b="1" dirty="0"/>
              <a:t>: </a:t>
            </a:r>
            <a:r>
              <a:rPr lang="en-US" dirty="0" err="1"/>
              <a:t>là</a:t>
            </a:r>
            <a:r>
              <a:rPr lang="en-US" dirty="0"/>
              <a:t> </a:t>
            </a:r>
            <a:r>
              <a:rPr lang="en-US" dirty="0" err="1"/>
              <a:t>các</a:t>
            </a:r>
            <a:r>
              <a:rPr lang="en-US" dirty="0"/>
              <a:t> </a:t>
            </a:r>
            <a:r>
              <a:rPr lang="en-US" b="1" dirty="0" err="1"/>
              <a:t>từ</a:t>
            </a:r>
            <a:r>
              <a:rPr lang="en-US" b="1" dirty="0"/>
              <a:t> </a:t>
            </a:r>
            <a:r>
              <a:rPr lang="en-US" dirty="0"/>
              <a:t>(</a:t>
            </a:r>
            <a:r>
              <a:rPr lang="en-US" i="1" dirty="0" err="1"/>
              <a:t>từ</a:t>
            </a:r>
            <a:r>
              <a:rPr lang="en-US" i="1" dirty="0"/>
              <a:t> </a:t>
            </a:r>
            <a:r>
              <a:rPr lang="en-US" i="1" dirty="0" err="1"/>
              <a:t>vựng</a:t>
            </a:r>
            <a:r>
              <a:rPr lang="en-US" dirty="0"/>
              <a:t>) </a:t>
            </a:r>
            <a:r>
              <a:rPr lang="en-US" dirty="0" err="1"/>
              <a:t>liên</a:t>
            </a:r>
            <a:r>
              <a:rPr lang="en-US" dirty="0"/>
              <a:t> </a:t>
            </a:r>
            <a:r>
              <a:rPr lang="en-US" dirty="0" err="1"/>
              <a:t>kết</a:t>
            </a:r>
            <a:r>
              <a:rPr lang="en-US" dirty="0"/>
              <a:t> </a:t>
            </a:r>
            <a:r>
              <a:rPr lang="en-US" dirty="0" err="1" smtClean="0"/>
              <a:t>với</a:t>
            </a:r>
            <a:r>
              <a:rPr lang="en-US" dirty="0" smtClean="0"/>
              <a:t> </a:t>
            </a:r>
            <a:r>
              <a:rPr lang="en-US" dirty="0" err="1" smtClean="0"/>
              <a:t>nhau</a:t>
            </a:r>
            <a:r>
              <a:rPr lang="en-US" dirty="0" smtClean="0"/>
              <a:t> </a:t>
            </a:r>
            <a:r>
              <a:rPr lang="en-US" dirty="0" err="1"/>
              <a:t>theo</a:t>
            </a:r>
            <a:r>
              <a:rPr lang="en-US" dirty="0"/>
              <a:t> </a:t>
            </a:r>
            <a:r>
              <a:rPr lang="en-US" dirty="0" err="1"/>
              <a:t>cú</a:t>
            </a:r>
            <a:r>
              <a:rPr lang="en-US" dirty="0"/>
              <a:t> </a:t>
            </a:r>
            <a:r>
              <a:rPr lang="en-US" dirty="0" err="1"/>
              <a:t>pháp</a:t>
            </a:r>
            <a:r>
              <a:rPr lang="en-US" dirty="0"/>
              <a:t> </a:t>
            </a:r>
            <a:r>
              <a:rPr lang="en-US" dirty="0" err="1"/>
              <a:t>của</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endParaRPr lang="en-US" dirty="0"/>
          </a:p>
          <a:p>
            <a:pPr lvl="1"/>
            <a:r>
              <a:rPr lang="pt-BR" b="1" i="1" dirty="0" smtClean="0"/>
              <a:t>Ví </a:t>
            </a:r>
            <a:r>
              <a:rPr lang="pt-BR" b="1" i="1" dirty="0"/>
              <a:t>dụ: </a:t>
            </a:r>
            <a:r>
              <a:rPr lang="pt-BR" dirty="0"/>
              <a:t>while (i &lt; N ) do</a:t>
            </a:r>
          </a:p>
          <a:p>
            <a:r>
              <a:rPr lang="en-US" b="1" dirty="0" err="1" smtClean="0"/>
              <a:t>Các</a:t>
            </a:r>
            <a:r>
              <a:rPr lang="en-US" b="1" dirty="0" smtClean="0"/>
              <a:t> </a:t>
            </a:r>
            <a:r>
              <a:rPr lang="en-US" b="1" dirty="0" err="1"/>
              <a:t>từ</a:t>
            </a:r>
            <a:r>
              <a:rPr lang="en-US" b="1" dirty="0"/>
              <a:t>: </a:t>
            </a:r>
            <a:r>
              <a:rPr lang="en-US" dirty="0" err="1"/>
              <a:t>Tổ</a:t>
            </a:r>
            <a:r>
              <a:rPr lang="en-US" dirty="0"/>
              <a:t> </a:t>
            </a:r>
            <a:r>
              <a:rPr lang="en-US" dirty="0" err="1"/>
              <a:t>hợp</a:t>
            </a:r>
            <a:r>
              <a:rPr lang="en-US" dirty="0"/>
              <a:t> </a:t>
            </a:r>
            <a:r>
              <a:rPr lang="en-US" dirty="0" err="1"/>
              <a:t>các</a:t>
            </a:r>
            <a:r>
              <a:rPr lang="en-US" dirty="0"/>
              <a:t> </a:t>
            </a:r>
            <a:r>
              <a:rPr lang="en-US" dirty="0" err="1"/>
              <a:t>ký</a:t>
            </a:r>
            <a:r>
              <a:rPr lang="en-US" dirty="0"/>
              <a:t> </a:t>
            </a:r>
            <a:r>
              <a:rPr lang="en-US" dirty="0" err="1"/>
              <a:t>tự</a:t>
            </a:r>
            <a:r>
              <a:rPr lang="en-US" dirty="0"/>
              <a:t> </a:t>
            </a:r>
            <a:r>
              <a:rPr lang="en-US" dirty="0" err="1"/>
              <a:t>theo</a:t>
            </a:r>
            <a:r>
              <a:rPr lang="en-US" dirty="0"/>
              <a:t> </a:t>
            </a:r>
            <a:r>
              <a:rPr lang="en-US" dirty="0" err="1"/>
              <a:t>nguyên</a:t>
            </a:r>
            <a:r>
              <a:rPr lang="en-US" dirty="0"/>
              <a:t> </a:t>
            </a:r>
            <a:r>
              <a:rPr lang="en-US" dirty="0" err="1" smtClean="0"/>
              <a:t>tắc</a:t>
            </a:r>
            <a:r>
              <a:rPr lang="en-US" dirty="0" smtClean="0"/>
              <a:t> </a:t>
            </a:r>
            <a:r>
              <a:rPr lang="en-US" dirty="0" err="1" smtClean="0"/>
              <a:t>xây</a:t>
            </a:r>
            <a:r>
              <a:rPr lang="en-US" dirty="0" smtClean="0"/>
              <a:t> </a:t>
            </a:r>
            <a:r>
              <a:rPr lang="en-US" dirty="0" err="1"/>
              <a:t>dựng</a:t>
            </a:r>
            <a:r>
              <a:rPr lang="en-US" dirty="0"/>
              <a:t> </a:t>
            </a:r>
            <a:r>
              <a:rPr lang="en-US" i="1" dirty="0" err="1"/>
              <a:t>từ</a:t>
            </a:r>
            <a:r>
              <a:rPr lang="en-US" i="1" dirty="0"/>
              <a:t> </a:t>
            </a:r>
            <a:r>
              <a:rPr lang="en-US" i="1" dirty="0" err="1"/>
              <a:t>vựng</a:t>
            </a:r>
            <a:endParaRPr lang="en-US" i="1" dirty="0"/>
          </a:p>
          <a:p>
            <a:pPr lvl="1"/>
            <a:r>
              <a:rPr lang="en-US" b="1" i="1" dirty="0" err="1" smtClean="0"/>
              <a:t>Ví</a:t>
            </a:r>
            <a:r>
              <a:rPr lang="en-US" b="1" i="1" dirty="0" smtClean="0"/>
              <a:t> </a:t>
            </a:r>
            <a:r>
              <a:rPr lang="en-US" b="1" i="1" dirty="0" err="1"/>
              <a:t>dụ</a:t>
            </a:r>
            <a:r>
              <a:rPr lang="en-US" b="1" i="1" dirty="0"/>
              <a:t>: </a:t>
            </a:r>
            <a:r>
              <a:rPr lang="en-US" dirty="0" err="1"/>
              <a:t>TenFile</a:t>
            </a:r>
            <a:r>
              <a:rPr lang="en-US" dirty="0"/>
              <a:t>, BaiTap2</a:t>
            </a:r>
          </a:p>
        </p:txBody>
      </p:sp>
      <p:sp>
        <p:nvSpPr>
          <p:cNvPr id="5" name="Slide Number Placeholder 4"/>
          <p:cNvSpPr>
            <a:spLocks noGrp="1"/>
          </p:cNvSpPr>
          <p:nvPr>
            <p:ph type="sldNum" sz="quarter" idx="11"/>
          </p:nvPr>
        </p:nvSpPr>
        <p:spPr/>
        <p:txBody>
          <a:bodyPr/>
          <a:lstStyle/>
          <a:p>
            <a:pPr>
              <a:defRPr/>
            </a:pPr>
            <a:fld id="{AFBBEA1A-F0B0-4CBD-A42D-EA28856EED03}" type="slidenum">
              <a:rPr lang="en-US" smtClean="0"/>
              <a:pPr>
                <a:defRPr/>
              </a:pPr>
              <a:t>44</a:t>
            </a:fld>
            <a:endParaRPr lang="en-US" dirty="0"/>
          </a:p>
        </p:txBody>
      </p:sp>
    </p:spTree>
    <p:extLst>
      <p:ext uri="{BB962C8B-B14F-4D97-AF65-F5344CB8AC3E}">
        <p14:creationId xmlns:p14="http://schemas.microsoft.com/office/powerpoint/2010/main" val="27560956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Tập</a:t>
            </a:r>
            <a:r>
              <a:rPr lang="en-US" dirty="0"/>
              <a:t> </a:t>
            </a:r>
            <a:r>
              <a:rPr lang="en-US" dirty="0" err="1"/>
              <a:t>ký</a:t>
            </a:r>
            <a:r>
              <a:rPr lang="en-US" dirty="0"/>
              <a:t> </a:t>
            </a:r>
            <a:r>
              <a:rPr lang="en-US" dirty="0" err="1" smtClean="0"/>
              <a:t>tự</a:t>
            </a:r>
            <a:r>
              <a:rPr lang="en-US" dirty="0" smtClean="0"/>
              <a:t> </a:t>
            </a:r>
            <a:r>
              <a:rPr lang="en-US" dirty="0" err="1" smtClean="0"/>
              <a:t>trong</a:t>
            </a:r>
            <a:r>
              <a:rPr lang="en-US" dirty="0" smtClean="0"/>
              <a:t> C</a:t>
            </a:r>
            <a:endParaRPr lang="en-US" dirty="0"/>
          </a:p>
        </p:txBody>
      </p:sp>
      <p:sp>
        <p:nvSpPr>
          <p:cNvPr id="3" name="Content Placeholder 2"/>
          <p:cNvSpPr>
            <a:spLocks noGrp="1"/>
          </p:cNvSpPr>
          <p:nvPr>
            <p:ph idx="1"/>
          </p:nvPr>
        </p:nvSpPr>
        <p:spPr/>
        <p:txBody>
          <a:bodyPr/>
          <a:lstStyle/>
          <a:p>
            <a:r>
              <a:rPr lang="en-US" dirty="0"/>
              <a:t>26 </a:t>
            </a:r>
            <a:r>
              <a:rPr lang="en-US" dirty="0" err="1"/>
              <a:t>chữ</a:t>
            </a:r>
            <a:r>
              <a:rPr lang="en-US" dirty="0"/>
              <a:t> </a:t>
            </a:r>
            <a:r>
              <a:rPr lang="en-US" dirty="0" err="1"/>
              <a:t>cái</a:t>
            </a:r>
            <a:r>
              <a:rPr lang="en-US" dirty="0"/>
              <a:t> </a:t>
            </a:r>
            <a:r>
              <a:rPr lang="en-US" dirty="0" err="1"/>
              <a:t>hoa</a:t>
            </a:r>
            <a:r>
              <a:rPr lang="en-US" dirty="0" smtClean="0"/>
              <a:t>: </a:t>
            </a:r>
            <a:r>
              <a:rPr lang="en-US" dirty="0" smtClean="0">
                <a:latin typeface="Courier New" panose="02070309020205020404" pitchFamily="49" charset="0"/>
                <a:cs typeface="Courier New" panose="02070309020205020404" pitchFamily="49" charset="0"/>
              </a:rPr>
              <a:t>A </a:t>
            </a:r>
            <a:r>
              <a:rPr lang="en-US" dirty="0">
                <a:latin typeface="Courier New" panose="02070309020205020404" pitchFamily="49" charset="0"/>
                <a:cs typeface="Courier New" panose="02070309020205020404" pitchFamily="49" charset="0"/>
              </a:rPr>
              <a:t>B C ... X Y Z</a:t>
            </a:r>
          </a:p>
          <a:p>
            <a:r>
              <a:rPr lang="es-ES" dirty="0" smtClean="0"/>
              <a:t>26 </a:t>
            </a:r>
            <a:r>
              <a:rPr lang="es-ES" dirty="0" err="1"/>
              <a:t>chữ</a:t>
            </a:r>
            <a:r>
              <a:rPr lang="es-ES" dirty="0"/>
              <a:t> </a:t>
            </a:r>
            <a:r>
              <a:rPr lang="es-ES" dirty="0" err="1"/>
              <a:t>cái</a:t>
            </a:r>
            <a:r>
              <a:rPr lang="es-ES" dirty="0"/>
              <a:t> </a:t>
            </a:r>
            <a:r>
              <a:rPr lang="es-ES" dirty="0" err="1"/>
              <a:t>thường</a:t>
            </a:r>
            <a:r>
              <a:rPr lang="es-ES" dirty="0" smtClean="0"/>
              <a:t>: </a:t>
            </a:r>
            <a:r>
              <a:rPr lang="es-ES" dirty="0" smtClean="0">
                <a:latin typeface="Courier New" panose="02070309020205020404" pitchFamily="49" charset="0"/>
                <a:cs typeface="Courier New" panose="02070309020205020404" pitchFamily="49" charset="0"/>
              </a:rPr>
              <a:t>a b c … x y z</a:t>
            </a:r>
            <a:endParaRPr lang="es-ES" dirty="0">
              <a:latin typeface="Courier New" panose="02070309020205020404" pitchFamily="49" charset="0"/>
              <a:cs typeface="Courier New" panose="02070309020205020404" pitchFamily="49" charset="0"/>
            </a:endParaRPr>
          </a:p>
          <a:p>
            <a:r>
              <a:rPr lang="it-IT" dirty="0" smtClean="0"/>
              <a:t>10 </a:t>
            </a:r>
            <a:r>
              <a:rPr lang="it-IT" dirty="0"/>
              <a:t>chữ số: </a:t>
            </a:r>
            <a:r>
              <a:rPr lang="it-IT" dirty="0">
                <a:latin typeface="Courier New" panose="02070309020205020404" pitchFamily="49" charset="0"/>
                <a:cs typeface="Courier New" panose="02070309020205020404" pitchFamily="49" charset="0"/>
              </a:rPr>
              <a:t>0 1 2 3 4 5 6 7 8 </a:t>
            </a:r>
            <a:r>
              <a:rPr lang="it-IT" dirty="0" smtClean="0">
                <a:latin typeface="Courier New" panose="02070309020205020404" pitchFamily="49" charset="0"/>
                <a:cs typeface="Courier New" panose="02070309020205020404" pitchFamily="49" charset="0"/>
              </a:rPr>
              <a:t>9</a:t>
            </a:r>
            <a:endParaRPr lang="it-IT" dirty="0"/>
          </a:p>
          <a:p>
            <a:r>
              <a:rPr lang="en-US" dirty="0" err="1" smtClean="0"/>
              <a:t>Các</a:t>
            </a:r>
            <a:r>
              <a:rPr lang="en-US" dirty="0" smtClean="0"/>
              <a:t> </a:t>
            </a:r>
            <a:r>
              <a:rPr lang="en-US" dirty="0" err="1"/>
              <a:t>kí</a:t>
            </a:r>
            <a:r>
              <a:rPr lang="en-US" dirty="0"/>
              <a:t> </a:t>
            </a:r>
            <a:r>
              <a:rPr lang="en-US" dirty="0" err="1"/>
              <a:t>hiệu</a:t>
            </a:r>
            <a:r>
              <a:rPr lang="en-US" dirty="0"/>
              <a:t> </a:t>
            </a:r>
            <a:r>
              <a:rPr lang="en-US" dirty="0" err="1"/>
              <a:t>toán</a:t>
            </a:r>
            <a:r>
              <a:rPr lang="en-US" dirty="0"/>
              <a:t> </a:t>
            </a:r>
            <a:r>
              <a:rPr lang="en-US" dirty="0" err="1"/>
              <a:t>học</a:t>
            </a:r>
            <a:r>
              <a:rPr lang="en-US" dirty="0" smtClean="0"/>
              <a:t>: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 / = &lt; &gt;</a:t>
            </a:r>
          </a:p>
          <a:p>
            <a:r>
              <a:rPr lang="en-US" dirty="0" err="1" smtClean="0"/>
              <a:t>Các</a:t>
            </a:r>
            <a:r>
              <a:rPr lang="en-US" dirty="0" smtClean="0"/>
              <a:t> </a:t>
            </a:r>
            <a:r>
              <a:rPr lang="en-US" dirty="0" err="1"/>
              <a:t>dấu</a:t>
            </a:r>
            <a:r>
              <a:rPr lang="en-US" dirty="0"/>
              <a:t> </a:t>
            </a:r>
            <a:r>
              <a:rPr lang="en-US" dirty="0" err="1"/>
              <a:t>ngăn</a:t>
            </a:r>
            <a:r>
              <a:rPr lang="en-US" dirty="0"/>
              <a:t> </a:t>
            </a:r>
            <a:r>
              <a:rPr lang="en-US" dirty="0" err="1"/>
              <a:t>cách</a:t>
            </a:r>
            <a:r>
              <a:rPr lang="en-US" dirty="0"/>
              <a:t>: </a:t>
            </a:r>
            <a:r>
              <a:rPr lang="en-US" dirty="0">
                <a:latin typeface="Courier New" panose="02070309020205020404" pitchFamily="49" charset="0"/>
                <a:cs typeface="Courier New" panose="02070309020205020404" pitchFamily="49" charset="0"/>
              </a:rPr>
              <a:t>. ; , : space tab</a:t>
            </a:r>
          </a:p>
          <a:p>
            <a:r>
              <a:rPr lang="en-US" dirty="0" err="1" smtClean="0"/>
              <a:t>Các</a:t>
            </a:r>
            <a:r>
              <a:rPr lang="en-US" dirty="0" smtClean="0"/>
              <a:t> </a:t>
            </a:r>
            <a:r>
              <a:rPr lang="en-US" dirty="0" err="1"/>
              <a:t>dấu</a:t>
            </a:r>
            <a:r>
              <a:rPr lang="en-US" dirty="0"/>
              <a:t> </a:t>
            </a:r>
            <a:r>
              <a:rPr lang="en-US" dirty="0" err="1"/>
              <a:t>ngoặc</a:t>
            </a:r>
            <a:r>
              <a:rPr lang="en-US" dirty="0" smtClean="0"/>
              <a:t>: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 ] { }</a:t>
            </a:r>
          </a:p>
          <a:p>
            <a:r>
              <a:rPr lang="en-US" dirty="0" err="1" smtClean="0"/>
              <a:t>Các</a:t>
            </a:r>
            <a:r>
              <a:rPr lang="en-US" dirty="0" smtClean="0"/>
              <a:t> </a:t>
            </a:r>
            <a:r>
              <a:rPr lang="en-US" dirty="0" err="1"/>
              <a:t>kí</a:t>
            </a:r>
            <a:r>
              <a:rPr lang="en-US" dirty="0"/>
              <a:t> </a:t>
            </a:r>
            <a:r>
              <a:rPr lang="en-US" dirty="0" err="1"/>
              <a:t>hiệu</a:t>
            </a:r>
            <a:r>
              <a:rPr lang="en-US" dirty="0"/>
              <a:t> </a:t>
            </a:r>
            <a:r>
              <a:rPr lang="en-US" dirty="0" err="1"/>
              <a:t>đặc</a:t>
            </a:r>
            <a:r>
              <a:rPr lang="en-US" dirty="0"/>
              <a:t> </a:t>
            </a:r>
            <a:r>
              <a:rPr lang="en-US" dirty="0" err="1"/>
              <a:t>biệt</a:t>
            </a:r>
            <a:r>
              <a:rPr lang="en-US" dirty="0" smtClean="0"/>
              <a:t>: </a:t>
            </a:r>
            <a:r>
              <a:rPr lang="en-US" dirty="0" smtClean="0">
                <a:latin typeface="Courier New" panose="02070309020205020404" pitchFamily="49" charset="0"/>
                <a:cs typeface="Courier New" panose="02070309020205020404" pitchFamily="49" charset="0"/>
              </a:rPr>
              <a:t>_ </a:t>
            </a:r>
            <a:r>
              <a:rPr lang="en-US" dirty="0">
                <a:latin typeface="Courier New" panose="02070309020205020404" pitchFamily="49" charset="0"/>
                <a:cs typeface="Courier New" panose="02070309020205020404" pitchFamily="49" charset="0"/>
              </a:rPr>
              <a:t>? $ &amp; # ^ \ ! ‘ </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45</a:t>
            </a:fld>
            <a:endParaRPr lang="en-US" dirty="0"/>
          </a:p>
        </p:txBody>
      </p:sp>
    </p:spTree>
    <p:extLst>
      <p:ext uri="{BB962C8B-B14F-4D97-AF65-F5344CB8AC3E}">
        <p14:creationId xmlns:p14="http://schemas.microsoft.com/office/powerpoint/2010/main" val="37072377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Từ</a:t>
            </a:r>
            <a:r>
              <a:rPr lang="en-US" dirty="0" smtClean="0"/>
              <a:t> </a:t>
            </a:r>
            <a:r>
              <a:rPr lang="en-US" dirty="0" err="1" smtClean="0"/>
              <a:t>khóa</a:t>
            </a:r>
            <a:r>
              <a:rPr lang="en-US" dirty="0" smtClean="0"/>
              <a:t> (Keyword)</a:t>
            </a:r>
            <a:endParaRPr lang="en-US" dirty="0"/>
          </a:p>
        </p:txBody>
      </p:sp>
      <p:sp>
        <p:nvSpPr>
          <p:cNvPr id="3" name="Content Placeholder 2"/>
          <p:cNvSpPr>
            <a:spLocks noGrp="1"/>
          </p:cNvSpPr>
          <p:nvPr>
            <p:ph idx="1"/>
          </p:nvPr>
        </p:nvSpPr>
        <p:spPr/>
        <p:txBody>
          <a:bodyPr/>
          <a:lstStyle/>
          <a:p>
            <a:r>
              <a:rPr lang="vi-VN" dirty="0"/>
              <a:t>Được định nghĩa sẵn trong mỗi NNLT</a:t>
            </a:r>
          </a:p>
          <a:p>
            <a:r>
              <a:rPr lang="en-US" dirty="0" err="1" smtClean="0"/>
              <a:t>Dành</a:t>
            </a:r>
            <a:r>
              <a:rPr lang="en-US" dirty="0" smtClean="0"/>
              <a:t> </a:t>
            </a:r>
            <a:r>
              <a:rPr lang="en-US" dirty="0" err="1"/>
              <a:t>riêng</a:t>
            </a:r>
            <a:r>
              <a:rPr lang="en-US" dirty="0"/>
              <a:t> </a:t>
            </a:r>
            <a:r>
              <a:rPr lang="en-US" dirty="0" err="1"/>
              <a:t>cho</a:t>
            </a:r>
            <a:r>
              <a:rPr lang="en-US" dirty="0"/>
              <a:t> </a:t>
            </a:r>
            <a:r>
              <a:rPr lang="en-US" dirty="0" err="1"/>
              <a:t>các</a:t>
            </a:r>
            <a:r>
              <a:rPr lang="en-US" dirty="0"/>
              <a:t> </a:t>
            </a:r>
            <a:r>
              <a:rPr lang="en-US" dirty="0" err="1"/>
              <a:t>mục</a:t>
            </a:r>
            <a:r>
              <a:rPr lang="en-US" dirty="0"/>
              <a:t> </a:t>
            </a:r>
            <a:r>
              <a:rPr lang="en-US" dirty="0" err="1"/>
              <a:t>đích</a:t>
            </a:r>
            <a:r>
              <a:rPr lang="en-US" dirty="0"/>
              <a:t> </a:t>
            </a:r>
            <a:r>
              <a:rPr lang="en-US" dirty="0" err="1"/>
              <a:t>xác</a:t>
            </a:r>
            <a:r>
              <a:rPr lang="en-US" dirty="0"/>
              <a:t> </a:t>
            </a:r>
            <a:r>
              <a:rPr lang="en-US" dirty="0" err="1"/>
              <a:t>định</a:t>
            </a:r>
            <a:endParaRPr lang="en-US" dirty="0"/>
          </a:p>
          <a:p>
            <a:pPr lvl="1"/>
            <a:r>
              <a:rPr lang="en-US" sz="2800" dirty="0" err="1" smtClean="0"/>
              <a:t>Đặt</a:t>
            </a:r>
            <a:r>
              <a:rPr lang="en-US" sz="2800" dirty="0" smtClean="0"/>
              <a:t> </a:t>
            </a:r>
            <a:r>
              <a:rPr lang="en-US" sz="2800" dirty="0" err="1"/>
              <a:t>tên</a:t>
            </a:r>
            <a:r>
              <a:rPr lang="en-US" sz="2800" dirty="0"/>
              <a:t> </a:t>
            </a:r>
            <a:r>
              <a:rPr lang="en-US" sz="2800" dirty="0" err="1"/>
              <a:t>cho</a:t>
            </a:r>
            <a:r>
              <a:rPr lang="en-US" sz="2800" dirty="0"/>
              <a:t> </a:t>
            </a:r>
            <a:r>
              <a:rPr lang="en-US" sz="2800" dirty="0" err="1"/>
              <a:t>kiểu</a:t>
            </a:r>
            <a:r>
              <a:rPr lang="en-US" sz="2800" dirty="0"/>
              <a:t> </a:t>
            </a:r>
            <a:r>
              <a:rPr lang="en-US" sz="2800" dirty="0" err="1"/>
              <a:t>dữ</a:t>
            </a:r>
            <a:r>
              <a:rPr lang="en-US" sz="2800" dirty="0"/>
              <a:t> </a:t>
            </a:r>
            <a:r>
              <a:rPr lang="en-US" sz="2800" dirty="0" err="1"/>
              <a:t>liệu</a:t>
            </a:r>
            <a:r>
              <a:rPr lang="en-US" sz="2800" dirty="0"/>
              <a:t>:</a:t>
            </a:r>
          </a:p>
          <a:p>
            <a:pPr lvl="2"/>
            <a:r>
              <a:rPr lang="en-US" sz="2400" dirty="0" err="1" smtClean="0">
                <a:latin typeface="Courier New" panose="02070309020205020404" pitchFamily="49" charset="0"/>
                <a:cs typeface="Courier New" panose="02070309020205020404" pitchFamily="49" charset="0"/>
              </a:rPr>
              <a:t>int</a:t>
            </a:r>
            <a:r>
              <a:rPr lang="en-US" sz="2400" dirty="0">
                <a:latin typeface="Courier New" panose="02070309020205020404" pitchFamily="49" charset="0"/>
                <a:cs typeface="Courier New" panose="02070309020205020404" pitchFamily="49" charset="0"/>
              </a:rPr>
              <a:t>, float, double…</a:t>
            </a:r>
          </a:p>
          <a:p>
            <a:pPr lvl="1"/>
            <a:r>
              <a:rPr lang="en-US" sz="2800" dirty="0" err="1" smtClean="0"/>
              <a:t>Mô</a:t>
            </a:r>
            <a:r>
              <a:rPr lang="en-US" sz="2800" dirty="0" smtClean="0"/>
              <a:t> </a:t>
            </a:r>
            <a:r>
              <a:rPr lang="en-US" sz="2800" dirty="0" err="1"/>
              <a:t>tả</a:t>
            </a:r>
            <a:r>
              <a:rPr lang="en-US" sz="2800" dirty="0"/>
              <a:t> </a:t>
            </a:r>
            <a:r>
              <a:rPr lang="en-US" sz="2800" dirty="0" err="1"/>
              <a:t>các</a:t>
            </a:r>
            <a:r>
              <a:rPr lang="en-US" sz="2800" dirty="0"/>
              <a:t> </a:t>
            </a:r>
            <a:r>
              <a:rPr lang="en-US" sz="2800" dirty="0" err="1"/>
              <a:t>lệnh</a:t>
            </a:r>
            <a:r>
              <a:rPr lang="en-US" sz="2800" dirty="0"/>
              <a:t>, </a:t>
            </a:r>
            <a:r>
              <a:rPr lang="en-US" sz="2800" dirty="0" err="1"/>
              <a:t>các</a:t>
            </a:r>
            <a:r>
              <a:rPr lang="en-US" sz="2800" dirty="0"/>
              <a:t> </a:t>
            </a:r>
            <a:r>
              <a:rPr lang="en-US" sz="2800" dirty="0" err="1"/>
              <a:t>cấu</a:t>
            </a:r>
            <a:r>
              <a:rPr lang="en-US" sz="2800" dirty="0"/>
              <a:t> </a:t>
            </a:r>
            <a:r>
              <a:rPr lang="en-US" sz="2800" dirty="0" err="1"/>
              <a:t>trúc</a:t>
            </a:r>
            <a:r>
              <a:rPr lang="en-US" sz="2800" dirty="0"/>
              <a:t> </a:t>
            </a:r>
            <a:r>
              <a:rPr lang="en-US" sz="2800" dirty="0" err="1"/>
              <a:t>lập</a:t>
            </a:r>
            <a:r>
              <a:rPr lang="en-US" sz="2800" dirty="0"/>
              <a:t> </a:t>
            </a:r>
            <a:r>
              <a:rPr lang="en-US" sz="2800" dirty="0" err="1"/>
              <a:t>trình</a:t>
            </a:r>
            <a:endParaRPr lang="en-US" sz="2800" dirty="0"/>
          </a:p>
          <a:p>
            <a:pPr lvl="2"/>
            <a:r>
              <a:rPr lang="en-US" sz="2400" dirty="0" smtClean="0">
                <a:latin typeface="Courier New" panose="02070309020205020404" pitchFamily="49" charset="0"/>
                <a:cs typeface="Courier New" panose="02070309020205020404" pitchFamily="49" charset="0"/>
              </a:rPr>
              <a:t>if</a:t>
            </a:r>
            <a:r>
              <a:rPr lang="en-US" sz="2400" dirty="0">
                <a:latin typeface="Courier New" panose="02070309020205020404" pitchFamily="49" charset="0"/>
                <a:cs typeface="Courier New" panose="02070309020205020404" pitchFamily="49" charset="0"/>
              </a:rPr>
              <a:t>, else, while, case, for…</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46</a:t>
            </a:fld>
            <a:endParaRPr lang="en-US" dirty="0"/>
          </a:p>
        </p:txBody>
      </p:sp>
    </p:spTree>
    <p:extLst>
      <p:ext uri="{BB962C8B-B14F-4D97-AF65-F5344CB8AC3E}">
        <p14:creationId xmlns:p14="http://schemas.microsoft.com/office/powerpoint/2010/main" val="3371452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Từ</a:t>
            </a:r>
            <a:r>
              <a:rPr lang="en-US" dirty="0" smtClean="0"/>
              <a:t> </a:t>
            </a:r>
            <a:r>
              <a:rPr lang="en-US" dirty="0" err="1" smtClean="0"/>
              <a:t>khóa</a:t>
            </a:r>
            <a:r>
              <a:rPr lang="en-US" dirty="0" smtClean="0"/>
              <a:t> </a:t>
            </a:r>
            <a:r>
              <a:rPr lang="en-US" dirty="0" err="1" smtClean="0"/>
              <a:t>thông</a:t>
            </a:r>
            <a:r>
              <a:rPr lang="en-US" dirty="0" smtClean="0"/>
              <a:t> </a:t>
            </a:r>
            <a:r>
              <a:rPr lang="en-US" dirty="0" err="1" smtClean="0"/>
              <a:t>dụng</a:t>
            </a:r>
            <a:r>
              <a:rPr lang="en-US" dirty="0" smtClean="0"/>
              <a:t> </a:t>
            </a:r>
            <a:r>
              <a:rPr lang="en-US" dirty="0" err="1" smtClean="0"/>
              <a:t>trong</a:t>
            </a:r>
            <a:r>
              <a:rPr lang="en-US" dirty="0" smtClean="0"/>
              <a:t> C</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vi-VN" b="1" dirty="0" smtClean="0"/>
              <a:t>Lưu </a:t>
            </a:r>
            <a:r>
              <a:rPr lang="vi-VN" b="1" dirty="0"/>
              <a:t>ý:</a:t>
            </a:r>
            <a:r>
              <a:rPr lang="vi-VN" dirty="0"/>
              <a:t>T</a:t>
            </a:r>
            <a:r>
              <a:rPr lang="vi-VN" i="1" dirty="0"/>
              <a:t>ất cả từ khóa trong C đều viết </a:t>
            </a:r>
            <a:r>
              <a:rPr lang="vi-VN" i="1" dirty="0" smtClean="0"/>
              <a:t>bằng</a:t>
            </a:r>
            <a:r>
              <a:rPr lang="en-US" i="1" dirty="0" smtClean="0"/>
              <a:t> </a:t>
            </a:r>
            <a:r>
              <a:rPr lang="vi-VN" i="1" dirty="0" smtClean="0"/>
              <a:t>chữ </a:t>
            </a:r>
            <a:r>
              <a:rPr lang="vi-VN" i="1" dirty="0"/>
              <a:t>cái thường</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47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239491267"/>
              </p:ext>
            </p:extLst>
          </p:nvPr>
        </p:nvGraphicFramePr>
        <p:xfrm>
          <a:off x="762000" y="1676400"/>
          <a:ext cx="10515600" cy="2286000"/>
        </p:xfrm>
        <a:graphic>
          <a:graphicData uri="http://schemas.openxmlformats.org/drawingml/2006/table">
            <a:tbl>
              <a:tblPr firstRow="1" bandRow="1">
                <a:tableStyleId>{E8B1032C-EA38-4F05-BA0D-38AFFFC7BED3}</a:tableStyleId>
              </a:tblPr>
              <a:tblGrid>
                <a:gridCol w="1752600">
                  <a:extLst>
                    <a:ext uri="{9D8B030D-6E8A-4147-A177-3AD203B41FA5}">
                      <a16:colId xmlns:a16="http://schemas.microsoft.com/office/drawing/2014/main" val="4252246100"/>
                    </a:ext>
                  </a:extLst>
                </a:gridCol>
                <a:gridCol w="1752600">
                  <a:extLst>
                    <a:ext uri="{9D8B030D-6E8A-4147-A177-3AD203B41FA5}">
                      <a16:colId xmlns:a16="http://schemas.microsoft.com/office/drawing/2014/main" val="890152922"/>
                    </a:ext>
                  </a:extLst>
                </a:gridCol>
                <a:gridCol w="1752600">
                  <a:extLst>
                    <a:ext uri="{9D8B030D-6E8A-4147-A177-3AD203B41FA5}">
                      <a16:colId xmlns:a16="http://schemas.microsoft.com/office/drawing/2014/main" val="2876328690"/>
                    </a:ext>
                  </a:extLst>
                </a:gridCol>
                <a:gridCol w="1752600">
                  <a:extLst>
                    <a:ext uri="{9D8B030D-6E8A-4147-A177-3AD203B41FA5}">
                      <a16:colId xmlns:a16="http://schemas.microsoft.com/office/drawing/2014/main" val="956631929"/>
                    </a:ext>
                  </a:extLst>
                </a:gridCol>
                <a:gridCol w="1752600">
                  <a:extLst>
                    <a:ext uri="{9D8B030D-6E8A-4147-A177-3AD203B41FA5}">
                      <a16:colId xmlns:a16="http://schemas.microsoft.com/office/drawing/2014/main" val="932573793"/>
                    </a:ext>
                  </a:extLst>
                </a:gridCol>
                <a:gridCol w="1752600">
                  <a:extLst>
                    <a:ext uri="{9D8B030D-6E8A-4147-A177-3AD203B41FA5}">
                      <a16:colId xmlns:a16="http://schemas.microsoft.com/office/drawing/2014/main" val="3085325026"/>
                    </a:ext>
                  </a:extLst>
                </a:gridCol>
              </a:tblGrid>
              <a:tr h="370840">
                <a:tc>
                  <a:txBody>
                    <a:bodyPr/>
                    <a:lstStyle/>
                    <a:p>
                      <a:r>
                        <a:rPr lang="en-US" sz="2400" b="1" dirty="0" smtClean="0">
                          <a:latin typeface="Courier New" panose="02070309020205020404" pitchFamily="49" charset="0"/>
                          <a:cs typeface="Courier New" panose="02070309020205020404" pitchFamily="49" charset="0"/>
                        </a:rPr>
                        <a:t>break</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case</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char</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err="1" smtClean="0">
                          <a:latin typeface="Courier New" panose="02070309020205020404" pitchFamily="49" charset="0"/>
                          <a:cs typeface="Courier New" panose="02070309020205020404" pitchFamily="49" charset="0"/>
                        </a:rPr>
                        <a:t>const</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continue</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default</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54436"/>
                  </a:ext>
                </a:extLst>
              </a:tr>
              <a:tr h="370840">
                <a:tc>
                  <a:txBody>
                    <a:bodyPr/>
                    <a:lstStyle/>
                    <a:p>
                      <a:r>
                        <a:rPr lang="en-US" sz="2400" b="1" dirty="0" smtClean="0">
                          <a:latin typeface="Courier New" panose="02070309020205020404" pitchFamily="49" charset="0"/>
                          <a:cs typeface="Courier New" panose="02070309020205020404" pitchFamily="49" charset="0"/>
                        </a:rPr>
                        <a:t>do</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double</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else</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err="1" smtClean="0">
                          <a:latin typeface="Courier New" panose="02070309020205020404" pitchFamily="49" charset="0"/>
                          <a:cs typeface="Courier New" panose="02070309020205020404" pitchFamily="49" charset="0"/>
                        </a:rPr>
                        <a:t>enum</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float</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for</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8310884"/>
                  </a:ext>
                </a:extLst>
              </a:tr>
              <a:tr h="370840">
                <a:tc>
                  <a:txBody>
                    <a:bodyPr/>
                    <a:lstStyle/>
                    <a:p>
                      <a:r>
                        <a:rPr lang="en-US" sz="2400" b="1" dirty="0" err="1" smtClean="0">
                          <a:latin typeface="Courier New" panose="02070309020205020404" pitchFamily="49" charset="0"/>
                          <a:cs typeface="Courier New" panose="02070309020205020404" pitchFamily="49" charset="0"/>
                        </a:rPr>
                        <a:t>goto</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if</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err="1" smtClean="0">
                          <a:latin typeface="Courier New" panose="02070309020205020404" pitchFamily="49" charset="0"/>
                          <a:cs typeface="Courier New" panose="02070309020205020404" pitchFamily="49" charset="0"/>
                        </a:rPr>
                        <a:t>int</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err="1" smtClean="0">
                          <a:latin typeface="Courier New" panose="02070309020205020404" pitchFamily="49" charset="0"/>
                          <a:cs typeface="Courier New" panose="02070309020205020404" pitchFamily="49" charset="0"/>
                        </a:rPr>
                        <a:t>interupt</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long</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return</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88023"/>
                  </a:ext>
                </a:extLst>
              </a:tr>
              <a:tr h="370840">
                <a:tc>
                  <a:txBody>
                    <a:bodyPr/>
                    <a:lstStyle/>
                    <a:p>
                      <a:r>
                        <a:rPr lang="en-US" sz="2400" b="1" dirty="0" smtClean="0">
                          <a:latin typeface="Courier New" panose="02070309020205020404" pitchFamily="49" charset="0"/>
                          <a:cs typeface="Courier New" panose="02070309020205020404" pitchFamily="49" charset="0"/>
                        </a:rPr>
                        <a:t>short</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signed</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err="1" smtClean="0">
                          <a:latin typeface="Courier New" panose="02070309020205020404" pitchFamily="49" charset="0"/>
                          <a:cs typeface="Courier New" panose="02070309020205020404" pitchFamily="49" charset="0"/>
                        </a:rPr>
                        <a:t>sizeof</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static</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err="1" smtClean="0">
                          <a:latin typeface="Courier New" panose="02070309020205020404" pitchFamily="49" charset="0"/>
                          <a:cs typeface="Courier New" panose="02070309020205020404" pitchFamily="49" charset="0"/>
                        </a:rPr>
                        <a:t>struct</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switch</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620877"/>
                  </a:ext>
                </a:extLst>
              </a:tr>
              <a:tr h="370840">
                <a:tc>
                  <a:txBody>
                    <a:bodyPr/>
                    <a:lstStyle/>
                    <a:p>
                      <a:r>
                        <a:rPr lang="en-US" sz="2400" b="1" dirty="0" err="1" smtClean="0">
                          <a:latin typeface="Courier New" panose="02070309020205020404" pitchFamily="49" charset="0"/>
                          <a:cs typeface="Courier New" panose="02070309020205020404" pitchFamily="49" charset="0"/>
                        </a:rPr>
                        <a:t>typedef</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union</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unsigned</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void</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latin typeface="Courier New" panose="02070309020205020404" pitchFamily="49" charset="0"/>
                          <a:cs typeface="Courier New" panose="02070309020205020404" pitchFamily="49" charset="0"/>
                        </a:rPr>
                        <a:t>while</a:t>
                      </a:r>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400" b="1"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184467"/>
                  </a:ext>
                </a:extLst>
              </a:tr>
            </a:tbl>
          </a:graphicData>
        </a:graphic>
      </p:graphicFrame>
    </p:spTree>
    <p:extLst>
      <p:ext uri="{BB962C8B-B14F-4D97-AF65-F5344CB8AC3E}">
        <p14:creationId xmlns:p14="http://schemas.microsoft.com/office/powerpoint/2010/main" val="27362178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err="1" smtClean="0"/>
              <a:t>Định</a:t>
            </a:r>
            <a:r>
              <a:rPr lang="en-US" dirty="0" smtClean="0"/>
              <a:t> </a:t>
            </a:r>
            <a:r>
              <a:rPr lang="en-US" dirty="0" err="1" smtClean="0"/>
              <a:t>danh</a:t>
            </a:r>
            <a:r>
              <a:rPr lang="en-US" dirty="0" smtClean="0"/>
              <a:t> (identifier)</a:t>
            </a:r>
            <a:endParaRPr lang="en-US" dirty="0"/>
          </a:p>
        </p:txBody>
      </p:sp>
      <p:sp>
        <p:nvSpPr>
          <p:cNvPr id="3" name="Content Placeholder 2"/>
          <p:cNvSpPr>
            <a:spLocks noGrp="1"/>
          </p:cNvSpPr>
          <p:nvPr>
            <p:ph idx="1"/>
          </p:nvPr>
        </p:nvSpPr>
        <p:spPr/>
        <p:txBody>
          <a:bodyPr/>
          <a:lstStyle/>
          <a:p>
            <a:r>
              <a:rPr lang="en-US" dirty="0" err="1"/>
              <a:t>Định</a:t>
            </a:r>
            <a:r>
              <a:rPr lang="en-US" dirty="0"/>
              <a:t> </a:t>
            </a:r>
            <a:r>
              <a:rPr lang="en-US" dirty="0" err="1"/>
              <a:t>danh</a:t>
            </a:r>
            <a:r>
              <a:rPr lang="en-US" dirty="0"/>
              <a:t> (</a:t>
            </a:r>
            <a:r>
              <a:rPr lang="en-US" i="1" dirty="0" err="1"/>
              <a:t>Tên</a:t>
            </a:r>
            <a:r>
              <a:rPr lang="en-US" dirty="0"/>
              <a:t>) </a:t>
            </a:r>
            <a:r>
              <a:rPr lang="en-US" dirty="0" err="1"/>
              <a:t>là</a:t>
            </a:r>
            <a:r>
              <a:rPr lang="en-US" dirty="0"/>
              <a:t> </a:t>
            </a:r>
            <a:r>
              <a:rPr lang="en-US" dirty="0" err="1"/>
              <a:t>một</a:t>
            </a:r>
            <a:r>
              <a:rPr lang="en-US" dirty="0"/>
              <a:t> </a:t>
            </a:r>
            <a:r>
              <a:rPr lang="en-US" dirty="0" err="1"/>
              <a:t>dãy</a:t>
            </a:r>
            <a:r>
              <a:rPr lang="en-US" dirty="0"/>
              <a:t> </a:t>
            </a:r>
            <a:r>
              <a:rPr lang="en-US" dirty="0" err="1"/>
              <a:t>các</a:t>
            </a:r>
            <a:r>
              <a:rPr lang="en-US" dirty="0"/>
              <a:t> </a:t>
            </a:r>
            <a:r>
              <a:rPr lang="en-US" dirty="0" err="1"/>
              <a:t>kí</a:t>
            </a:r>
            <a:r>
              <a:rPr lang="en-US" dirty="0"/>
              <a:t> </a:t>
            </a:r>
            <a:r>
              <a:rPr lang="en-US" dirty="0" err="1"/>
              <a:t>tự</a:t>
            </a:r>
            <a:r>
              <a:rPr lang="en-US" dirty="0"/>
              <a:t> </a:t>
            </a:r>
            <a:r>
              <a:rPr lang="en-US" dirty="0" smtClean="0"/>
              <a:t>dung </a:t>
            </a:r>
            <a:r>
              <a:rPr lang="vi-VN" dirty="0" smtClean="0"/>
              <a:t>để </a:t>
            </a:r>
            <a:r>
              <a:rPr lang="vi-VN" dirty="0"/>
              <a:t>gọi tên các đối tượng trong </a:t>
            </a:r>
            <a:r>
              <a:rPr lang="vi-VN" dirty="0" smtClean="0"/>
              <a:t>chương</a:t>
            </a:r>
            <a:r>
              <a:rPr lang="en-US" dirty="0" smtClean="0"/>
              <a:t> </a:t>
            </a:r>
            <a:r>
              <a:rPr lang="en-US" dirty="0" err="1" smtClean="0"/>
              <a:t>trình</a:t>
            </a:r>
            <a:r>
              <a:rPr lang="en-US" dirty="0"/>
              <a:t>.</a:t>
            </a:r>
          </a:p>
          <a:p>
            <a:pPr lvl="1"/>
            <a:r>
              <a:rPr lang="vi-VN" dirty="0" smtClean="0"/>
              <a:t>Các </a:t>
            </a:r>
            <a:r>
              <a:rPr lang="vi-VN" dirty="0"/>
              <a:t>đối tượng trong chương </a:t>
            </a:r>
            <a:r>
              <a:rPr lang="vi-VN" dirty="0" smtClean="0"/>
              <a:t>trình</a:t>
            </a:r>
            <a:r>
              <a:rPr lang="en-US" dirty="0" smtClean="0"/>
              <a:t>:</a:t>
            </a:r>
            <a:endParaRPr lang="vi-VN" dirty="0"/>
          </a:p>
          <a:p>
            <a:pPr lvl="2"/>
            <a:r>
              <a:rPr lang="en-US" b="1" dirty="0" err="1" smtClean="0"/>
              <a:t>Biến</a:t>
            </a:r>
            <a:endParaRPr lang="en-US" b="1" dirty="0"/>
          </a:p>
          <a:p>
            <a:pPr lvl="2"/>
            <a:r>
              <a:rPr lang="en-US" b="1" dirty="0" err="1" smtClean="0"/>
              <a:t>Hằng</a:t>
            </a:r>
            <a:r>
              <a:rPr lang="en-US" b="1" dirty="0" smtClean="0"/>
              <a:t> </a:t>
            </a:r>
            <a:r>
              <a:rPr lang="en-US" b="1" dirty="0" err="1"/>
              <a:t>số</a:t>
            </a:r>
            <a:endParaRPr lang="en-US" b="1" dirty="0"/>
          </a:p>
          <a:p>
            <a:pPr lvl="2"/>
            <a:r>
              <a:rPr lang="en-US" b="1" dirty="0" err="1" smtClean="0"/>
              <a:t>Hàm</a:t>
            </a:r>
            <a:endParaRPr lang="en-US" b="1" dirty="0"/>
          </a:p>
          <a:p>
            <a:pPr lvl="2"/>
            <a:r>
              <a:rPr lang="en-US" b="1" dirty="0" err="1" smtClean="0"/>
              <a:t>Kiểu</a:t>
            </a:r>
            <a:r>
              <a:rPr lang="en-US" b="1" dirty="0" smtClean="0"/>
              <a:t> </a:t>
            </a:r>
            <a:r>
              <a:rPr lang="en-US" b="1" dirty="0" err="1"/>
              <a:t>dữ</a:t>
            </a:r>
            <a:r>
              <a:rPr lang="en-US" b="1" dirty="0"/>
              <a:t> </a:t>
            </a:r>
            <a:r>
              <a:rPr lang="en-US" b="1" dirty="0" err="1"/>
              <a:t>liệu</a:t>
            </a:r>
            <a:endParaRPr lang="en-US" b="1" dirty="0"/>
          </a:p>
          <a:p>
            <a:r>
              <a:rPr lang="vi-VN" dirty="0"/>
              <a:t>• Định danh có thể được đặt bởi</a:t>
            </a:r>
          </a:p>
          <a:p>
            <a:pPr lvl="1"/>
            <a:r>
              <a:rPr lang="en-US" dirty="0" err="1" smtClean="0"/>
              <a:t>Ngôn</a:t>
            </a:r>
            <a:r>
              <a:rPr lang="en-US" dirty="0" smtClean="0"/>
              <a:t> </a:t>
            </a:r>
            <a:r>
              <a:rPr lang="en-US" dirty="0" err="1"/>
              <a:t>ngữ</a:t>
            </a:r>
            <a:r>
              <a:rPr lang="en-US" dirty="0"/>
              <a:t> </a:t>
            </a:r>
            <a:r>
              <a:rPr lang="en-US" dirty="0" err="1"/>
              <a:t>lập</a:t>
            </a:r>
            <a:r>
              <a:rPr lang="en-US" dirty="0"/>
              <a:t> </a:t>
            </a:r>
            <a:r>
              <a:rPr lang="en-US" dirty="0" err="1"/>
              <a:t>trình</a:t>
            </a:r>
            <a:r>
              <a:rPr lang="en-US" dirty="0"/>
              <a:t> → </a:t>
            </a:r>
            <a:r>
              <a:rPr lang="en-US" dirty="0" err="1"/>
              <a:t>các</a:t>
            </a:r>
            <a:r>
              <a:rPr lang="en-US" dirty="0"/>
              <a:t> </a:t>
            </a:r>
            <a:r>
              <a:rPr lang="en-US" dirty="0" err="1"/>
              <a:t>từ</a:t>
            </a:r>
            <a:r>
              <a:rPr lang="en-US" dirty="0"/>
              <a:t> </a:t>
            </a:r>
            <a:r>
              <a:rPr lang="en-US" dirty="0" err="1"/>
              <a:t>khóa</a:t>
            </a:r>
            <a:endParaRPr lang="en-US" dirty="0"/>
          </a:p>
          <a:p>
            <a:pPr lvl="1"/>
            <a:r>
              <a:rPr lang="vi-VN" dirty="0" smtClean="0"/>
              <a:t>Người </a:t>
            </a:r>
            <a:r>
              <a:rPr lang="vi-VN" dirty="0"/>
              <a:t>lập trình</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48</a:t>
            </a:fld>
            <a:endParaRPr lang="en-US" dirty="0"/>
          </a:p>
        </p:txBody>
      </p:sp>
    </p:spTree>
    <p:extLst>
      <p:ext uri="{BB962C8B-B14F-4D97-AF65-F5344CB8AC3E}">
        <p14:creationId xmlns:p14="http://schemas.microsoft.com/office/powerpoint/2010/main" val="38279882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tắc</a:t>
            </a:r>
            <a:r>
              <a:rPr lang="en-US" dirty="0" smtClean="0"/>
              <a:t> </a:t>
            </a:r>
            <a:r>
              <a:rPr lang="en-US" dirty="0" err="1" smtClean="0"/>
              <a:t>đặt</a:t>
            </a:r>
            <a:r>
              <a:rPr lang="en-US" dirty="0" smtClean="0"/>
              <a:t> </a:t>
            </a:r>
            <a:r>
              <a:rPr lang="en-US" dirty="0" err="1" smtClean="0"/>
              <a:t>trên</a:t>
            </a:r>
            <a:r>
              <a:rPr lang="en-US" dirty="0" smtClean="0"/>
              <a:t> </a:t>
            </a:r>
            <a:r>
              <a:rPr lang="en-US" dirty="0" err="1" smtClean="0"/>
              <a:t>định</a:t>
            </a:r>
            <a:r>
              <a:rPr lang="en-US" dirty="0" smtClean="0"/>
              <a:t> </a:t>
            </a:r>
            <a:r>
              <a:rPr lang="en-US" dirty="0" err="1" smtClean="0"/>
              <a:t>danh</a:t>
            </a:r>
            <a:r>
              <a:rPr lang="en-US" dirty="0" smtClean="0"/>
              <a:t> </a:t>
            </a:r>
            <a:r>
              <a:rPr lang="en-US" dirty="0" err="1" smtClean="0"/>
              <a:t>trong</a:t>
            </a:r>
            <a:r>
              <a:rPr lang="en-US" dirty="0" smtClean="0"/>
              <a:t> C</a:t>
            </a:r>
            <a:endParaRPr lang="en-US" dirty="0"/>
          </a:p>
        </p:txBody>
      </p:sp>
      <p:sp>
        <p:nvSpPr>
          <p:cNvPr id="3" name="Content Placeholder 2"/>
          <p:cNvSpPr>
            <a:spLocks noGrp="1"/>
          </p:cNvSpPr>
          <p:nvPr>
            <p:ph idx="1"/>
          </p:nvPr>
        </p:nvSpPr>
        <p:spPr/>
        <p:txBody>
          <a:bodyPr/>
          <a:lstStyle/>
          <a:p>
            <a:r>
              <a:rPr lang="vi-VN" dirty="0" smtClean="0"/>
              <a:t>Định </a:t>
            </a:r>
            <a:r>
              <a:rPr lang="vi-VN" dirty="0"/>
              <a:t>danh được bắt đầu bởi chữ cái </a:t>
            </a:r>
            <a:r>
              <a:rPr lang="vi-VN" dirty="0" smtClean="0"/>
              <a:t>hoặc</a:t>
            </a:r>
            <a:r>
              <a:rPr lang="en-US" dirty="0" smtClean="0"/>
              <a:t> </a:t>
            </a:r>
            <a:r>
              <a:rPr lang="vi-VN" dirty="0" smtClean="0"/>
              <a:t>dấu </a:t>
            </a:r>
            <a:r>
              <a:rPr lang="vi-VN" dirty="0"/>
              <a:t>gạch dưới “_” (</a:t>
            </a:r>
            <a:r>
              <a:rPr lang="vi-VN" i="1" dirty="0"/>
              <a:t>underscore</a:t>
            </a:r>
            <a:r>
              <a:rPr lang="vi-VN" dirty="0"/>
              <a:t>)</a:t>
            </a:r>
          </a:p>
          <a:p>
            <a:r>
              <a:rPr lang="en-US" dirty="0" err="1" smtClean="0"/>
              <a:t>Các</a:t>
            </a:r>
            <a:r>
              <a:rPr lang="en-US" dirty="0" smtClean="0"/>
              <a:t> </a:t>
            </a:r>
            <a:r>
              <a:rPr lang="en-US" dirty="0" err="1"/>
              <a:t>kí</a:t>
            </a:r>
            <a:r>
              <a:rPr lang="en-US" dirty="0"/>
              <a:t> </a:t>
            </a:r>
            <a:r>
              <a:rPr lang="en-US" dirty="0" err="1"/>
              <a:t>tự</a:t>
            </a:r>
            <a:r>
              <a:rPr lang="en-US" dirty="0"/>
              <a:t> </a:t>
            </a:r>
            <a:r>
              <a:rPr lang="en-US" dirty="0" err="1"/>
              <a:t>tiếp</a:t>
            </a:r>
            <a:r>
              <a:rPr lang="en-US" dirty="0"/>
              <a:t> </a:t>
            </a:r>
            <a:r>
              <a:rPr lang="en-US" dirty="0" err="1"/>
              <a:t>theo</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là</a:t>
            </a:r>
            <a:r>
              <a:rPr lang="en-US" dirty="0"/>
              <a:t>: </a:t>
            </a:r>
            <a:r>
              <a:rPr lang="en-US" dirty="0" err="1"/>
              <a:t>chữ</a:t>
            </a:r>
            <a:r>
              <a:rPr lang="en-US" dirty="0"/>
              <a:t> </a:t>
            </a:r>
            <a:r>
              <a:rPr lang="en-US" dirty="0" err="1" smtClean="0"/>
              <a:t>cái</a:t>
            </a:r>
            <a:r>
              <a:rPr lang="en-US" dirty="0" smtClean="0"/>
              <a:t>, </a:t>
            </a:r>
            <a:r>
              <a:rPr lang="vi-VN" dirty="0" smtClean="0"/>
              <a:t>chữ </a:t>
            </a:r>
            <a:r>
              <a:rPr lang="vi-VN" dirty="0"/>
              <a:t>số hoặc dấu gạch dưới “_”</a:t>
            </a:r>
          </a:p>
          <a:p>
            <a:r>
              <a:rPr lang="vi-VN" dirty="0" smtClean="0"/>
              <a:t>Định </a:t>
            </a:r>
            <a:r>
              <a:rPr lang="vi-VN" dirty="0"/>
              <a:t>danh do người lập trình đặt </a:t>
            </a:r>
            <a:r>
              <a:rPr lang="vi-VN" dirty="0" smtClean="0"/>
              <a:t>không</a:t>
            </a:r>
            <a:r>
              <a:rPr lang="en-US" dirty="0" smtClean="0"/>
              <a:t> </a:t>
            </a:r>
            <a:r>
              <a:rPr lang="vi-VN" dirty="0" smtClean="0"/>
              <a:t>được </a:t>
            </a:r>
            <a:r>
              <a:rPr lang="vi-VN" dirty="0"/>
              <a:t>trùng với các từ khóa của </a:t>
            </a:r>
            <a:r>
              <a:rPr lang="en-US" dirty="0" err="1" smtClean="0"/>
              <a:t>ngôn</a:t>
            </a:r>
            <a:r>
              <a:rPr lang="en-US" dirty="0" smtClean="0"/>
              <a:t> </a:t>
            </a:r>
            <a:r>
              <a:rPr lang="en-US" dirty="0" err="1" smtClean="0"/>
              <a:t>ngữ</a:t>
            </a:r>
            <a:r>
              <a:rPr lang="en-US" dirty="0" smtClean="0"/>
              <a:t> </a:t>
            </a:r>
            <a:r>
              <a:rPr lang="vi-VN" dirty="0" smtClean="0"/>
              <a:t>C</a:t>
            </a:r>
            <a:endParaRPr lang="vi-VN" dirty="0"/>
          </a:p>
          <a:p>
            <a:r>
              <a:rPr lang="en-US" dirty="0" err="1" smtClean="0"/>
              <a:t>Độ</a:t>
            </a:r>
            <a:r>
              <a:rPr lang="en-US" dirty="0" smtClean="0"/>
              <a:t> </a:t>
            </a:r>
            <a:r>
              <a:rPr lang="en-US" dirty="0" err="1"/>
              <a:t>dài</a:t>
            </a:r>
            <a:r>
              <a:rPr lang="en-US" dirty="0"/>
              <a:t> </a:t>
            </a:r>
            <a:r>
              <a:rPr lang="en-US" dirty="0" err="1"/>
              <a:t>định</a:t>
            </a:r>
            <a:r>
              <a:rPr lang="en-US" dirty="0"/>
              <a:t> </a:t>
            </a:r>
            <a:r>
              <a:rPr lang="en-US" dirty="0" err="1"/>
              <a:t>danh</a:t>
            </a:r>
            <a:r>
              <a:rPr lang="en-US" dirty="0"/>
              <a:t> </a:t>
            </a:r>
            <a:r>
              <a:rPr lang="en-US" dirty="0" err="1"/>
              <a:t>tùy</a:t>
            </a:r>
            <a:r>
              <a:rPr lang="en-US" dirty="0"/>
              <a:t> </a:t>
            </a:r>
            <a:r>
              <a:rPr lang="en-US" dirty="0" err="1"/>
              <a:t>thuộc</a:t>
            </a:r>
            <a:r>
              <a:rPr lang="en-US" dirty="0"/>
              <a:t> </a:t>
            </a:r>
            <a:r>
              <a:rPr lang="en-US" dirty="0" err="1"/>
              <a:t>phiên</a:t>
            </a:r>
            <a:r>
              <a:rPr lang="en-US" dirty="0"/>
              <a:t> </a:t>
            </a:r>
            <a:r>
              <a:rPr lang="en-US" dirty="0" err="1"/>
              <a:t>bản</a:t>
            </a:r>
            <a:r>
              <a:rPr lang="en-US" dirty="0"/>
              <a:t> </a:t>
            </a:r>
            <a:r>
              <a:rPr lang="en-US" dirty="0" smtClean="0"/>
              <a:t>C</a:t>
            </a:r>
          </a:p>
          <a:p>
            <a:pPr lvl="1"/>
            <a:r>
              <a:rPr lang="vi-VN" dirty="0" smtClean="0"/>
              <a:t>Turbo C++, không giới hạn độ dài tên, nhưng</a:t>
            </a:r>
            <a:r>
              <a:rPr lang="en-US" dirty="0" smtClean="0"/>
              <a:t> </a:t>
            </a:r>
            <a:r>
              <a:rPr lang="en-US" dirty="0" err="1" smtClean="0"/>
              <a:t>trình</a:t>
            </a:r>
            <a:r>
              <a:rPr lang="en-US" dirty="0" smtClean="0"/>
              <a:t> </a:t>
            </a:r>
            <a:r>
              <a:rPr lang="en-US" dirty="0" err="1"/>
              <a:t>biên</a:t>
            </a:r>
            <a:r>
              <a:rPr lang="en-US" dirty="0"/>
              <a:t> </a:t>
            </a:r>
            <a:r>
              <a:rPr lang="en-US" dirty="0" err="1"/>
              <a:t>dịch</a:t>
            </a:r>
            <a:r>
              <a:rPr lang="en-US" dirty="0"/>
              <a:t> </a:t>
            </a:r>
            <a:r>
              <a:rPr lang="en-US" dirty="0" err="1"/>
              <a:t>chỉ</a:t>
            </a:r>
            <a:r>
              <a:rPr lang="en-US" dirty="0"/>
              <a:t> </a:t>
            </a:r>
            <a:r>
              <a:rPr lang="en-US" dirty="0" err="1"/>
              <a:t>sử</a:t>
            </a:r>
            <a:r>
              <a:rPr lang="en-US" dirty="0"/>
              <a:t> </a:t>
            </a:r>
            <a:r>
              <a:rPr lang="en-US" dirty="0" err="1"/>
              <a:t>dụng</a:t>
            </a:r>
            <a:r>
              <a:rPr lang="en-US" dirty="0"/>
              <a:t> 32 </a:t>
            </a:r>
            <a:r>
              <a:rPr lang="en-US" dirty="0" err="1"/>
              <a:t>ký</a:t>
            </a:r>
            <a:r>
              <a:rPr lang="en-US" dirty="0"/>
              <a:t> </a:t>
            </a:r>
            <a:r>
              <a:rPr lang="en-US" dirty="0" err="1"/>
              <a:t>tự</a:t>
            </a:r>
            <a:r>
              <a:rPr lang="en-US" dirty="0"/>
              <a:t> </a:t>
            </a:r>
            <a:r>
              <a:rPr lang="en-US" dirty="0" err="1"/>
              <a:t>đầu</a:t>
            </a:r>
            <a:endParaRPr lang="en-US" dirty="0"/>
          </a:p>
          <a:p>
            <a:r>
              <a:rPr lang="en-US" dirty="0" err="1"/>
              <a:t>Chú</a:t>
            </a:r>
            <a:r>
              <a:rPr lang="en-US" dirty="0"/>
              <a:t> ý: </a:t>
            </a:r>
            <a:r>
              <a:rPr lang="en-US" i="1" dirty="0"/>
              <a:t>C </a:t>
            </a:r>
            <a:r>
              <a:rPr lang="en-US" i="1" dirty="0" err="1"/>
              <a:t>là</a:t>
            </a:r>
            <a:r>
              <a:rPr lang="en-US" i="1" dirty="0"/>
              <a:t> </a:t>
            </a:r>
            <a:r>
              <a:rPr lang="en-US" i="1" dirty="0" err="1"/>
              <a:t>ngôn</a:t>
            </a:r>
            <a:r>
              <a:rPr lang="en-US" i="1" dirty="0"/>
              <a:t> </a:t>
            </a:r>
            <a:r>
              <a:rPr lang="en-US" i="1" dirty="0" err="1"/>
              <a:t>ngữ</a:t>
            </a:r>
            <a:r>
              <a:rPr lang="en-US" i="1" dirty="0"/>
              <a:t> </a:t>
            </a:r>
            <a:r>
              <a:rPr lang="en-US" i="1" dirty="0" err="1"/>
              <a:t>có</a:t>
            </a:r>
            <a:r>
              <a:rPr lang="en-US" i="1" dirty="0"/>
              <a:t> </a:t>
            </a:r>
            <a:r>
              <a:rPr lang="en-US" i="1" dirty="0" err="1"/>
              <a:t>phân</a:t>
            </a:r>
            <a:r>
              <a:rPr lang="en-US" i="1" dirty="0"/>
              <a:t> </a:t>
            </a:r>
            <a:r>
              <a:rPr lang="en-US" i="1" dirty="0" err="1"/>
              <a:t>biệt</a:t>
            </a:r>
            <a:r>
              <a:rPr lang="en-US" i="1" dirty="0"/>
              <a:t> </a:t>
            </a:r>
            <a:r>
              <a:rPr lang="en-US" i="1" dirty="0" err="1"/>
              <a:t>chữ</a:t>
            </a:r>
            <a:r>
              <a:rPr lang="en-US" i="1" dirty="0"/>
              <a:t> </a:t>
            </a:r>
            <a:r>
              <a:rPr lang="en-US" i="1" dirty="0" err="1"/>
              <a:t>hoa</a:t>
            </a:r>
            <a:r>
              <a:rPr lang="en-US" i="1" dirty="0"/>
              <a:t> </a:t>
            </a:r>
            <a:r>
              <a:rPr lang="en-US" i="1" dirty="0" err="1" smtClean="0"/>
              <a:t>và</a:t>
            </a:r>
            <a:r>
              <a:rPr lang="en-US" i="1" dirty="0" smtClean="0"/>
              <a:t> </a:t>
            </a:r>
            <a:r>
              <a:rPr lang="vi-VN" i="1" dirty="0" smtClean="0"/>
              <a:t>chữ </a:t>
            </a:r>
            <a:r>
              <a:rPr lang="vi-VN" i="1" dirty="0"/>
              <a:t>thường</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49</a:t>
            </a:fld>
            <a:endParaRPr lang="en-US" dirty="0"/>
          </a:p>
        </p:txBody>
      </p:sp>
    </p:spTree>
    <p:extLst>
      <p:ext uri="{BB962C8B-B14F-4D97-AF65-F5344CB8AC3E}">
        <p14:creationId xmlns:p14="http://schemas.microsoft.com/office/powerpoint/2010/main" val="3211500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TÀI LIỆU HỌC TẬP</a:t>
            </a:r>
          </a:p>
        </p:txBody>
      </p:sp>
      <p:sp>
        <p:nvSpPr>
          <p:cNvPr id="3" name="Content Placeholder 2"/>
          <p:cNvSpPr>
            <a:spLocks noGrp="1"/>
          </p:cNvSpPr>
          <p:nvPr>
            <p:ph idx="1"/>
          </p:nvPr>
        </p:nvSpPr>
        <p:spPr>
          <a:xfrm>
            <a:off x="304800" y="1143000"/>
            <a:ext cx="11582400" cy="5257799"/>
          </a:xfrm>
        </p:spPr>
        <p:txBody>
          <a:bodyPr/>
          <a:lstStyle/>
          <a:p>
            <a:r>
              <a:rPr lang="vi-VN" dirty="0"/>
              <a:t>Trương Công Tuấn. Ngôn ngữ lập trình C – Các vấn đề cốt yếu, NXB Đại học Huế, 2008. 	</a:t>
            </a:r>
          </a:p>
          <a:p>
            <a:r>
              <a:rPr lang="en-US" dirty="0" err="1"/>
              <a:t>Nguyễn</a:t>
            </a:r>
            <a:r>
              <a:rPr lang="en-US" dirty="0"/>
              <a:t> </a:t>
            </a:r>
            <a:r>
              <a:rPr lang="en-US" dirty="0" err="1"/>
              <a:t>Thanh</a:t>
            </a:r>
            <a:r>
              <a:rPr lang="en-US" dirty="0"/>
              <a:t> </a:t>
            </a:r>
            <a:r>
              <a:rPr lang="en-US" dirty="0" err="1"/>
              <a:t>Thủy</a:t>
            </a:r>
            <a:r>
              <a:rPr lang="en-US" dirty="0"/>
              <a:t>. </a:t>
            </a:r>
            <a:r>
              <a:rPr lang="en-US" dirty="0" err="1"/>
              <a:t>Ngôn</a:t>
            </a:r>
            <a:r>
              <a:rPr lang="en-US" dirty="0"/>
              <a:t> </a:t>
            </a:r>
            <a:r>
              <a:rPr lang="en-US" dirty="0" err="1"/>
              <a:t>ngữ</a:t>
            </a:r>
            <a:r>
              <a:rPr lang="en-US" dirty="0"/>
              <a:t> C. NXB </a:t>
            </a:r>
            <a:r>
              <a:rPr lang="en-US" dirty="0" err="1"/>
              <a:t>Khoa</a:t>
            </a:r>
            <a:r>
              <a:rPr lang="en-US" dirty="0"/>
              <a:t> </a:t>
            </a:r>
            <a:r>
              <a:rPr lang="en-US" dirty="0" err="1"/>
              <a:t>học</a:t>
            </a:r>
            <a:r>
              <a:rPr lang="en-US" dirty="0"/>
              <a:t> </a:t>
            </a:r>
            <a:r>
              <a:rPr lang="en-US" dirty="0" err="1"/>
              <a:t>và</a:t>
            </a:r>
            <a:r>
              <a:rPr lang="en-US" dirty="0"/>
              <a:t> </a:t>
            </a:r>
            <a:r>
              <a:rPr lang="en-US" dirty="0" err="1"/>
              <a:t>Kỹ</a:t>
            </a:r>
            <a:r>
              <a:rPr lang="en-US" dirty="0"/>
              <a:t> </a:t>
            </a:r>
            <a:r>
              <a:rPr lang="en-US" dirty="0" err="1"/>
              <a:t>thuật</a:t>
            </a:r>
            <a:r>
              <a:rPr lang="en-US" dirty="0"/>
              <a:t>, 1999</a:t>
            </a:r>
            <a:r>
              <a:rPr lang="en-US" dirty="0" smtClean="0"/>
              <a:t>.</a:t>
            </a:r>
            <a:endParaRPr lang="en-US" dirty="0"/>
          </a:p>
          <a:p>
            <a:r>
              <a:rPr lang="en-US" dirty="0" err="1" smtClean="0"/>
              <a:t>Phạm</a:t>
            </a:r>
            <a:r>
              <a:rPr lang="en-US" dirty="0" smtClean="0"/>
              <a:t> </a:t>
            </a:r>
            <a:r>
              <a:rPr lang="en-US" dirty="0" err="1"/>
              <a:t>Văn</a:t>
            </a:r>
            <a:r>
              <a:rPr lang="en-US" dirty="0"/>
              <a:t> </a:t>
            </a:r>
            <a:r>
              <a:rPr lang="en-US" dirty="0" err="1"/>
              <a:t>Ất</a:t>
            </a:r>
            <a:r>
              <a:rPr lang="en-US" dirty="0"/>
              <a:t>. </a:t>
            </a:r>
            <a:r>
              <a:rPr lang="en-US" dirty="0" err="1"/>
              <a:t>Kỹ</a:t>
            </a:r>
            <a:r>
              <a:rPr lang="en-US" dirty="0"/>
              <a:t> </a:t>
            </a:r>
            <a:r>
              <a:rPr lang="en-US" dirty="0" err="1"/>
              <a:t>thuật</a:t>
            </a:r>
            <a:r>
              <a:rPr lang="en-US" dirty="0"/>
              <a:t> </a:t>
            </a:r>
            <a:r>
              <a:rPr lang="en-US" dirty="0" err="1"/>
              <a:t>lập</a:t>
            </a:r>
            <a:r>
              <a:rPr lang="en-US" dirty="0"/>
              <a:t> </a:t>
            </a:r>
            <a:r>
              <a:rPr lang="en-US" dirty="0" err="1"/>
              <a:t>trình</a:t>
            </a:r>
            <a:r>
              <a:rPr lang="en-US" dirty="0"/>
              <a:t> C. NXB </a:t>
            </a:r>
            <a:r>
              <a:rPr lang="en-US" dirty="0" err="1"/>
              <a:t>Khoa</a:t>
            </a:r>
            <a:r>
              <a:rPr lang="en-US" dirty="0"/>
              <a:t> </a:t>
            </a:r>
            <a:r>
              <a:rPr lang="en-US" dirty="0" err="1"/>
              <a:t>học</a:t>
            </a:r>
            <a:r>
              <a:rPr lang="en-US" dirty="0"/>
              <a:t> </a:t>
            </a:r>
            <a:r>
              <a:rPr lang="en-US" dirty="0" err="1"/>
              <a:t>và</a:t>
            </a:r>
            <a:r>
              <a:rPr lang="en-US" dirty="0"/>
              <a:t> </a:t>
            </a:r>
            <a:r>
              <a:rPr lang="en-US" dirty="0" err="1"/>
              <a:t>Kỹ</a:t>
            </a:r>
            <a:r>
              <a:rPr lang="en-US" dirty="0"/>
              <a:t> </a:t>
            </a:r>
            <a:r>
              <a:rPr lang="en-US" dirty="0" err="1"/>
              <a:t>thuật</a:t>
            </a:r>
            <a:r>
              <a:rPr lang="en-US" dirty="0"/>
              <a:t>, 1995. </a:t>
            </a:r>
          </a:p>
          <a:p>
            <a:pPr marL="0" indent="0">
              <a:spcBef>
                <a:spcPts val="1200"/>
              </a:spcBef>
              <a:buNone/>
              <a:defRPr/>
            </a:pPr>
            <a:r>
              <a:rPr lang="en-US" dirty="0" err="1" smtClean="0"/>
              <a:t>Tài</a:t>
            </a:r>
            <a:r>
              <a:rPr lang="en-US" dirty="0" smtClean="0"/>
              <a:t> </a:t>
            </a:r>
            <a:r>
              <a:rPr lang="en-US" dirty="0" err="1"/>
              <a:t>liệu</a:t>
            </a:r>
            <a:r>
              <a:rPr lang="en-US" dirty="0"/>
              <a:t> </a:t>
            </a:r>
            <a:r>
              <a:rPr lang="en-US" dirty="0" err="1"/>
              <a:t>hướng</a:t>
            </a:r>
            <a:r>
              <a:rPr lang="en-US" dirty="0"/>
              <a:t> </a:t>
            </a:r>
            <a:r>
              <a:rPr lang="en-US" dirty="0" err="1" smtClean="0"/>
              <a:t>dẫn</a:t>
            </a:r>
            <a:r>
              <a:rPr lang="en-US" dirty="0" smtClean="0"/>
              <a:t> </a:t>
            </a:r>
            <a:r>
              <a:rPr lang="en-US" dirty="0" err="1"/>
              <a:t>và</a:t>
            </a:r>
            <a:r>
              <a:rPr lang="en-US" dirty="0"/>
              <a:t> </a:t>
            </a:r>
            <a:r>
              <a:rPr lang="en-US" dirty="0" err="1"/>
              <a:t>phần</a:t>
            </a:r>
            <a:r>
              <a:rPr lang="en-US" dirty="0"/>
              <a:t> </a:t>
            </a:r>
            <a:r>
              <a:rPr lang="en-US" dirty="0" err="1"/>
              <a:t>mềm</a:t>
            </a:r>
            <a:r>
              <a:rPr lang="en-US" dirty="0"/>
              <a:t> </a:t>
            </a:r>
            <a:r>
              <a:rPr lang="en-US" dirty="0" err="1"/>
              <a:t>thực</a:t>
            </a:r>
            <a:r>
              <a:rPr lang="en-US" dirty="0"/>
              <a:t> </a:t>
            </a:r>
            <a:r>
              <a:rPr lang="en-US" dirty="0" err="1"/>
              <a:t>hành</a:t>
            </a:r>
            <a:r>
              <a:rPr lang="en-US" dirty="0"/>
              <a:t>: </a:t>
            </a:r>
          </a:p>
          <a:p>
            <a:pPr lvl="1">
              <a:defRPr/>
            </a:pPr>
            <a:r>
              <a:rPr lang="en-US" dirty="0" smtClean="0"/>
              <a:t>Dev-C++ (IDE)</a:t>
            </a:r>
          </a:p>
          <a:p>
            <a:pPr lvl="1">
              <a:defRPr/>
            </a:pPr>
            <a:r>
              <a:rPr lang="en-US" dirty="0" smtClean="0"/>
              <a:t>Visual Studio Code (IDE)</a:t>
            </a:r>
          </a:p>
          <a:p>
            <a:pPr lvl="1">
              <a:defRPr/>
            </a:pPr>
            <a:r>
              <a:rPr lang="en-US" dirty="0" smtClean="0"/>
              <a:t>Videos </a:t>
            </a:r>
            <a:r>
              <a:rPr lang="en-US" dirty="0" err="1" smtClean="0"/>
              <a:t>bài</a:t>
            </a:r>
            <a:r>
              <a:rPr lang="en-US" dirty="0" smtClean="0"/>
              <a:t> </a:t>
            </a:r>
            <a:r>
              <a:rPr lang="en-US" dirty="0" err="1" smtClean="0"/>
              <a:t>giảng</a:t>
            </a:r>
            <a:r>
              <a:rPr lang="en-US" dirty="0" smtClean="0"/>
              <a:t> </a:t>
            </a:r>
            <a:r>
              <a:rPr lang="en-US" dirty="0" err="1" smtClean="0"/>
              <a:t>và</a:t>
            </a:r>
            <a:r>
              <a:rPr lang="en-US" dirty="0" smtClean="0"/>
              <a:t> </a:t>
            </a:r>
            <a:r>
              <a:rPr lang="en-US" dirty="0" err="1" smtClean="0"/>
              <a:t>hướng</a:t>
            </a:r>
            <a:r>
              <a:rPr lang="en-US" dirty="0" smtClean="0"/>
              <a:t> </a:t>
            </a:r>
            <a:r>
              <a:rPr lang="en-US" dirty="0" err="1" smtClean="0"/>
              <a:t>dẫn</a:t>
            </a:r>
            <a:r>
              <a:rPr lang="en-US" dirty="0" smtClean="0"/>
              <a:t> </a:t>
            </a:r>
            <a:r>
              <a:rPr lang="en-US" dirty="0" err="1" smtClean="0"/>
              <a:t>thực</a:t>
            </a:r>
            <a:r>
              <a:rPr lang="en-US" dirty="0" smtClean="0"/>
              <a:t> </a:t>
            </a:r>
            <a:r>
              <a:rPr lang="en-US" dirty="0" err="1" smtClean="0"/>
              <a:t>hành</a:t>
            </a: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latin typeface="+mj-lt"/>
              </a:rPr>
              <a:pPr>
                <a:defRPr/>
              </a:pPr>
              <a:t>5</a:t>
            </a:fld>
            <a:endParaRPr lang="en-US" dirty="0">
              <a:latin typeface="+mj-lt"/>
            </a:endParaRPr>
          </a:p>
        </p:txBody>
      </p:sp>
    </p:spTree>
    <p:extLst>
      <p:ext uri="{BB962C8B-B14F-4D97-AF65-F5344CB8AC3E}">
        <p14:creationId xmlns:p14="http://schemas.microsoft.com/office/powerpoint/2010/main" val="631828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a:t>
            </a:r>
            <a:r>
              <a:rPr lang="en-US" dirty="0" err="1"/>
              <a:t>Đ</a:t>
            </a:r>
            <a:r>
              <a:rPr lang="en-US" dirty="0" err="1" smtClean="0"/>
              <a:t>ịnh</a:t>
            </a:r>
            <a:r>
              <a:rPr lang="en-US" dirty="0" smtClean="0"/>
              <a:t> </a:t>
            </a:r>
            <a:r>
              <a:rPr lang="en-US" dirty="0" err="1" smtClean="0"/>
              <a:t>danh</a:t>
            </a:r>
            <a:endParaRPr lang="en-US" dirty="0"/>
          </a:p>
        </p:txBody>
      </p:sp>
      <p:sp>
        <p:nvSpPr>
          <p:cNvPr id="3" name="Content Placeholder 2"/>
          <p:cNvSpPr>
            <a:spLocks noGrp="1"/>
          </p:cNvSpPr>
          <p:nvPr>
            <p:ph idx="1"/>
          </p:nvPr>
        </p:nvSpPr>
        <p:spPr/>
        <p:txBody>
          <a:bodyPr/>
          <a:lstStyle/>
          <a:p>
            <a:r>
              <a:rPr lang="en-US" b="1" dirty="0" err="1"/>
              <a:t>Định</a:t>
            </a:r>
            <a:r>
              <a:rPr lang="en-US" b="1" dirty="0"/>
              <a:t> </a:t>
            </a:r>
            <a:r>
              <a:rPr lang="en-US" b="1" dirty="0" err="1"/>
              <a:t>danh</a:t>
            </a:r>
            <a:r>
              <a:rPr lang="en-US" b="1" dirty="0"/>
              <a:t> </a:t>
            </a:r>
            <a:r>
              <a:rPr lang="en-US" b="1" dirty="0" err="1"/>
              <a:t>hợp</a:t>
            </a:r>
            <a:r>
              <a:rPr lang="en-US" b="1" dirty="0"/>
              <a:t> </a:t>
            </a:r>
            <a:r>
              <a:rPr lang="en-US" b="1" dirty="0" err="1" smtClean="0"/>
              <a:t>lệ</a:t>
            </a:r>
            <a:r>
              <a:rPr lang="en-US" b="1" dirty="0" smtClean="0"/>
              <a:t>:</a:t>
            </a:r>
          </a:p>
          <a:p>
            <a:pPr marL="914400" lvl="1" indent="0">
              <a:buNone/>
            </a:pPr>
            <a:r>
              <a:rPr lang="en-US" sz="2800" dirty="0" err="1" smtClean="0">
                <a:latin typeface="Courier New" panose="02070309020205020404" pitchFamily="49" charset="0"/>
                <a:cs typeface="Courier New" panose="02070309020205020404" pitchFamily="49" charset="0"/>
              </a:rPr>
              <a:t>i</a:t>
            </a:r>
            <a:r>
              <a:rPr lang="en-US" sz="2800" dirty="0">
                <a:latin typeface="Courier New" panose="02070309020205020404" pitchFamily="49" charset="0"/>
                <a:cs typeface="Courier New" panose="02070309020205020404" pitchFamily="49" charset="0"/>
              </a:rPr>
              <a:t>, x, y, a, b, _function,</a:t>
            </a:r>
          </a:p>
          <a:p>
            <a:pPr marL="914400" lvl="1" indent="0">
              <a:buNone/>
            </a:pPr>
            <a:r>
              <a:rPr lang="en-US" sz="2800" dirty="0">
                <a:latin typeface="Courier New" panose="02070309020205020404" pitchFamily="49" charset="0"/>
                <a:cs typeface="Courier New" panose="02070309020205020404" pitchFamily="49" charset="0"/>
              </a:rPr>
              <a:t>_MY_CONSTANT, PI, gia_tri_1</a:t>
            </a:r>
          </a:p>
          <a:p>
            <a:r>
              <a:rPr lang="en-US" b="1" dirty="0" err="1" smtClean="0"/>
              <a:t>Định</a:t>
            </a:r>
            <a:r>
              <a:rPr lang="en-US" b="1" dirty="0" smtClean="0"/>
              <a:t> </a:t>
            </a:r>
            <a:r>
              <a:rPr lang="en-US" b="1" dirty="0" err="1"/>
              <a:t>danh</a:t>
            </a:r>
            <a:r>
              <a:rPr lang="en-US" b="1" dirty="0"/>
              <a:t> </a:t>
            </a:r>
            <a:r>
              <a:rPr lang="en-US" b="1" dirty="0" err="1"/>
              <a:t>không</a:t>
            </a:r>
            <a:r>
              <a:rPr lang="en-US" b="1" dirty="0"/>
              <a:t> </a:t>
            </a:r>
            <a:r>
              <a:rPr lang="en-US" b="1" dirty="0" err="1"/>
              <a:t>hợp</a:t>
            </a:r>
            <a:r>
              <a:rPr lang="en-US" b="1" dirty="0"/>
              <a:t> </a:t>
            </a:r>
            <a:r>
              <a:rPr lang="en-US" b="1" dirty="0" err="1" smtClean="0"/>
              <a:t>lệ</a:t>
            </a:r>
            <a:r>
              <a:rPr lang="en-US" b="1" dirty="0" smtClean="0"/>
              <a:t>:</a:t>
            </a:r>
            <a:endParaRPr lang="en-US" b="1" dirty="0"/>
          </a:p>
          <a:p>
            <a:pPr marL="914400" lvl="1" indent="0">
              <a:buNone/>
            </a:pPr>
            <a:r>
              <a:rPr lang="en-US" sz="2800" dirty="0">
                <a:latin typeface="Courier New" panose="02070309020205020404" pitchFamily="49" charset="0"/>
                <a:cs typeface="Courier New" panose="02070309020205020404" pitchFamily="49" charset="0"/>
              </a:rPr>
              <a:t>1_a, 3d, 55x </a:t>
            </a:r>
            <a:r>
              <a:rPr lang="en-US" sz="2800" dirty="0" smtClean="0"/>
              <a:t>	(</a:t>
            </a:r>
            <a:r>
              <a:rPr lang="en-US" sz="2800" dirty="0" err="1"/>
              <a:t>bắt</a:t>
            </a:r>
            <a:r>
              <a:rPr lang="en-US" sz="2800" dirty="0"/>
              <a:t> </a:t>
            </a:r>
            <a:r>
              <a:rPr lang="en-US" sz="2800" dirty="0" err="1"/>
              <a:t>đầu</a:t>
            </a:r>
            <a:r>
              <a:rPr lang="en-US" sz="2800" dirty="0"/>
              <a:t> </a:t>
            </a:r>
            <a:r>
              <a:rPr lang="en-US" sz="2800" dirty="0" err="1"/>
              <a:t>bằng</a:t>
            </a:r>
            <a:r>
              <a:rPr lang="en-US" sz="2800" dirty="0"/>
              <a:t> </a:t>
            </a:r>
            <a:r>
              <a:rPr lang="en-US" sz="2800" dirty="0" err="1"/>
              <a:t>chữ</a:t>
            </a:r>
            <a:r>
              <a:rPr lang="en-US" sz="2800" dirty="0"/>
              <a:t> </a:t>
            </a:r>
            <a:r>
              <a:rPr lang="en-US" sz="2800" dirty="0" err="1"/>
              <a:t>số</a:t>
            </a:r>
            <a:r>
              <a:rPr lang="en-US" sz="2800" dirty="0"/>
              <a:t>)</a:t>
            </a:r>
          </a:p>
          <a:p>
            <a:pPr marL="914400" lvl="1" indent="0">
              <a:buNone/>
            </a:pPr>
            <a:r>
              <a:rPr lang="en-US" sz="2800" b="1" dirty="0">
                <a:solidFill>
                  <a:srgbClr val="FF0000"/>
                </a:solidFill>
                <a:latin typeface="Courier New" panose="02070309020205020404" pitchFamily="49" charset="0"/>
                <a:cs typeface="Courier New" panose="02070309020205020404" pitchFamily="49" charset="0"/>
              </a:rPr>
              <a:t>so </a:t>
            </a:r>
            <a:r>
              <a:rPr lang="en-US" sz="2800" b="1" dirty="0" err="1">
                <a:solidFill>
                  <a:srgbClr val="FF0000"/>
                </a:solidFill>
                <a:latin typeface="Courier New" panose="02070309020205020404" pitchFamily="49" charset="0"/>
                <a:cs typeface="Courier New" panose="02070309020205020404" pitchFamily="49" charset="0"/>
              </a:rPr>
              <a:t>luong</a:t>
            </a:r>
            <a:r>
              <a:rPr lang="en-US" sz="2800" dirty="0">
                <a:latin typeface="Courier New" panose="02070309020205020404" pitchFamily="49" charset="0"/>
                <a:cs typeface="Courier New" panose="02070309020205020404" pitchFamily="49" charset="0"/>
              </a:rPr>
              <a:t>, sin() </a:t>
            </a:r>
            <a:r>
              <a:rPr lang="en-US" sz="2800" dirty="0" smtClean="0"/>
              <a:t>	(</a:t>
            </a:r>
            <a:r>
              <a:rPr lang="en-US" sz="2800" dirty="0" err="1"/>
              <a:t>có</a:t>
            </a:r>
            <a:r>
              <a:rPr lang="en-US" sz="2800" dirty="0"/>
              <a:t> </a:t>
            </a:r>
            <a:r>
              <a:rPr lang="en-US" sz="2800" dirty="0" err="1"/>
              <a:t>kí</a:t>
            </a:r>
            <a:r>
              <a:rPr lang="en-US" sz="2800" dirty="0"/>
              <a:t> </a:t>
            </a:r>
            <a:r>
              <a:rPr lang="en-US" sz="2800" dirty="0" err="1"/>
              <a:t>tự</a:t>
            </a:r>
            <a:r>
              <a:rPr lang="en-US" sz="2800" dirty="0"/>
              <a:t> </a:t>
            </a:r>
            <a:r>
              <a:rPr lang="en-US" sz="2800" dirty="0" err="1"/>
              <a:t>không</a:t>
            </a:r>
            <a:r>
              <a:rPr lang="en-US" sz="2800" dirty="0"/>
              <a:t> </a:t>
            </a:r>
            <a:r>
              <a:rPr lang="en-US" sz="2800" dirty="0" err="1"/>
              <a:t>hợp</a:t>
            </a:r>
            <a:r>
              <a:rPr lang="en-US" sz="2800" dirty="0"/>
              <a:t> </a:t>
            </a:r>
            <a:r>
              <a:rPr lang="en-US" sz="2800" dirty="0" err="1"/>
              <a:t>lệ</a:t>
            </a:r>
            <a:r>
              <a:rPr lang="en-US" sz="2800" dirty="0"/>
              <a:t>, </a:t>
            </a:r>
            <a:r>
              <a:rPr lang="en-US" sz="2800" dirty="0" err="1" smtClean="0"/>
              <a:t>dấu</a:t>
            </a:r>
            <a:r>
              <a:rPr lang="en-US" sz="2800" dirty="0" smtClean="0"/>
              <a:t> </a:t>
            </a:r>
            <a:r>
              <a:rPr lang="en-US" sz="2800" dirty="0" err="1" smtClean="0"/>
              <a:t>cách</a:t>
            </a:r>
            <a:r>
              <a:rPr lang="en-US" sz="2800" dirty="0"/>
              <a:t>, </a:t>
            </a:r>
            <a:r>
              <a:rPr lang="en-US" sz="2800" dirty="0" err="1"/>
              <a:t>dấu</a:t>
            </a:r>
            <a:r>
              <a:rPr lang="en-US" sz="2800" dirty="0"/>
              <a:t> </a:t>
            </a:r>
            <a:r>
              <a:rPr lang="en-US" sz="2800" dirty="0" err="1"/>
              <a:t>ngoặc</a:t>
            </a:r>
            <a:r>
              <a:rPr lang="en-US" sz="2800" dirty="0"/>
              <a:t>..)</a:t>
            </a:r>
          </a:p>
          <a:p>
            <a:pPr marL="914400" lvl="1" indent="0">
              <a:buNone/>
            </a:pPr>
            <a:r>
              <a:rPr lang="en-US" sz="2800" dirty="0" err="1">
                <a:latin typeface="Courier New" panose="02070309020205020404" pitchFamily="49" charset="0"/>
                <a:cs typeface="Courier New" panose="02070309020205020404" pitchFamily="49" charset="0"/>
              </a:rPr>
              <a:t>int</a:t>
            </a:r>
            <a:r>
              <a:rPr lang="en-US" sz="2800" dirty="0">
                <a:latin typeface="Courier New" panose="02070309020205020404" pitchFamily="49" charset="0"/>
                <a:cs typeface="Courier New" panose="02070309020205020404" pitchFamily="49" charset="0"/>
              </a:rPr>
              <a:t>, char </a:t>
            </a:r>
            <a:r>
              <a:rPr lang="en-US" sz="2800" dirty="0" smtClean="0"/>
              <a:t>		(</a:t>
            </a:r>
            <a:r>
              <a:rPr lang="en-US" sz="2800" dirty="0" err="1"/>
              <a:t>trùng</a:t>
            </a:r>
            <a:r>
              <a:rPr lang="en-US" sz="2800" dirty="0"/>
              <a:t> </a:t>
            </a:r>
            <a:r>
              <a:rPr lang="en-US" sz="2800" dirty="0" err="1"/>
              <a:t>với</a:t>
            </a:r>
            <a:r>
              <a:rPr lang="en-US" sz="2800" dirty="0"/>
              <a:t> </a:t>
            </a:r>
            <a:r>
              <a:rPr lang="en-US" sz="2800" dirty="0" err="1"/>
              <a:t>từ</a:t>
            </a:r>
            <a:r>
              <a:rPr lang="en-US" sz="2800" dirty="0"/>
              <a:t> </a:t>
            </a:r>
            <a:r>
              <a:rPr lang="en-US" sz="2800" dirty="0" err="1"/>
              <a:t>khóa</a:t>
            </a:r>
            <a:r>
              <a:rPr lang="en-US" sz="2800" dirty="0"/>
              <a:t> </a:t>
            </a:r>
            <a:r>
              <a:rPr lang="en-US" sz="2800" dirty="0" err="1"/>
              <a:t>của</a:t>
            </a:r>
            <a:r>
              <a:rPr lang="en-US" sz="2800" dirty="0"/>
              <a:t> C)</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50</a:t>
            </a:fld>
            <a:endParaRPr lang="en-US" dirty="0"/>
          </a:p>
        </p:txBody>
      </p:sp>
    </p:spTree>
    <p:extLst>
      <p:ext uri="{BB962C8B-B14F-4D97-AF65-F5344CB8AC3E}">
        <p14:creationId xmlns:p14="http://schemas.microsoft.com/office/powerpoint/2010/main" val="5234018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Một</a:t>
            </a:r>
            <a:r>
              <a:rPr lang="en-US" dirty="0" smtClean="0"/>
              <a:t> </a:t>
            </a:r>
            <a:r>
              <a:rPr lang="en-US" dirty="0" err="1" smtClean="0"/>
              <a:t>số</a:t>
            </a:r>
            <a:r>
              <a:rPr lang="en-US" dirty="0" smtClean="0"/>
              <a:t> </a:t>
            </a:r>
            <a:r>
              <a:rPr lang="en-US" dirty="0" err="1" smtClean="0"/>
              <a:t>quy</a:t>
            </a:r>
            <a:r>
              <a:rPr lang="en-US" dirty="0" smtClean="0"/>
              <a:t> </a:t>
            </a:r>
            <a:r>
              <a:rPr lang="en-US" dirty="0" err="1" smtClean="0"/>
              <a:t>ước</a:t>
            </a:r>
            <a:r>
              <a:rPr lang="en-US" dirty="0" smtClean="0"/>
              <a:t> (Code convention)</a:t>
            </a:r>
            <a:endParaRPr lang="en-US" dirty="0"/>
          </a:p>
        </p:txBody>
      </p:sp>
      <p:sp>
        <p:nvSpPr>
          <p:cNvPr id="3" name="Content Placeholder 2"/>
          <p:cNvSpPr>
            <a:spLocks noGrp="1"/>
          </p:cNvSpPr>
          <p:nvPr>
            <p:ph idx="1"/>
          </p:nvPr>
        </p:nvSpPr>
        <p:spPr/>
        <p:txBody>
          <a:bodyPr/>
          <a:lstStyle/>
          <a:p>
            <a:r>
              <a:rPr lang="en-US" dirty="0" err="1"/>
              <a:t>Định</a:t>
            </a:r>
            <a:r>
              <a:rPr lang="en-US" dirty="0"/>
              <a:t> </a:t>
            </a:r>
            <a:r>
              <a:rPr lang="en-US" dirty="0" err="1"/>
              <a:t>danh</a:t>
            </a:r>
            <a:r>
              <a:rPr lang="en-US" dirty="0"/>
              <a:t> </a:t>
            </a:r>
            <a:r>
              <a:rPr lang="en-US" dirty="0" err="1"/>
              <a:t>nên</a:t>
            </a:r>
            <a:r>
              <a:rPr lang="en-US" dirty="0"/>
              <a:t> </a:t>
            </a:r>
            <a:r>
              <a:rPr lang="en-US" dirty="0" err="1"/>
              <a:t>có</a:t>
            </a:r>
            <a:r>
              <a:rPr lang="en-US" dirty="0"/>
              <a:t> </a:t>
            </a:r>
            <a:r>
              <a:rPr lang="en-US" dirty="0" err="1"/>
              <a:t>tính</a:t>
            </a:r>
            <a:r>
              <a:rPr lang="en-US" dirty="0"/>
              <a:t> </a:t>
            </a:r>
            <a:r>
              <a:rPr lang="en-US" dirty="0" err="1"/>
              <a:t>gợi</a:t>
            </a:r>
            <a:r>
              <a:rPr lang="en-US" dirty="0"/>
              <a:t> </a:t>
            </a:r>
            <a:r>
              <a:rPr lang="en-US" dirty="0" err="1"/>
              <a:t>nhớ</a:t>
            </a:r>
            <a:endParaRPr lang="en-US" dirty="0"/>
          </a:p>
          <a:p>
            <a:r>
              <a:rPr lang="vi-VN" dirty="0" smtClean="0"/>
              <a:t>Nên </a:t>
            </a:r>
            <a:r>
              <a:rPr lang="vi-VN" dirty="0"/>
              <a:t>sử dụng dấu gạch dưới để phân </a:t>
            </a:r>
            <a:r>
              <a:rPr lang="vi-VN" dirty="0" smtClean="0"/>
              <a:t>tách</a:t>
            </a:r>
            <a:r>
              <a:rPr lang="en-US" dirty="0" smtClean="0"/>
              <a:t> </a:t>
            </a:r>
            <a:r>
              <a:rPr lang="en-US" dirty="0" err="1" smtClean="0"/>
              <a:t>các</a:t>
            </a:r>
            <a:r>
              <a:rPr lang="en-US" dirty="0" smtClean="0"/>
              <a:t> </a:t>
            </a:r>
            <a:r>
              <a:rPr lang="en-US" dirty="0" err="1"/>
              <a:t>định</a:t>
            </a:r>
            <a:r>
              <a:rPr lang="en-US" dirty="0"/>
              <a:t> </a:t>
            </a:r>
            <a:r>
              <a:rPr lang="en-US" dirty="0" err="1"/>
              <a:t>danh</a:t>
            </a:r>
            <a:r>
              <a:rPr lang="en-US" dirty="0"/>
              <a:t> </a:t>
            </a:r>
            <a:r>
              <a:rPr lang="en-US" dirty="0" err="1"/>
              <a:t>gồm</a:t>
            </a:r>
            <a:r>
              <a:rPr lang="en-US" dirty="0"/>
              <a:t> </a:t>
            </a:r>
            <a:r>
              <a:rPr lang="en-US" dirty="0" err="1"/>
              <a:t>nhiều</a:t>
            </a:r>
            <a:r>
              <a:rPr lang="en-US" dirty="0"/>
              <a:t> </a:t>
            </a:r>
            <a:r>
              <a:rPr lang="en-US" dirty="0" err="1"/>
              <a:t>từ</a:t>
            </a:r>
            <a:endParaRPr lang="en-US" dirty="0"/>
          </a:p>
          <a:p>
            <a:pPr lvl="1"/>
            <a:r>
              <a:rPr lang="en-US" dirty="0" err="1" smtClean="0"/>
              <a:t>Có</a:t>
            </a:r>
            <a:r>
              <a:rPr lang="en-US" dirty="0" smtClean="0"/>
              <a:t> </a:t>
            </a:r>
            <a:r>
              <a:rPr lang="en-US" dirty="0" err="1"/>
              <a:t>thể</a:t>
            </a:r>
            <a:r>
              <a:rPr lang="en-US" dirty="0"/>
              <a:t> </a:t>
            </a:r>
            <a:r>
              <a:rPr lang="en-US" dirty="0" err="1"/>
              <a:t>dùng</a:t>
            </a:r>
            <a:r>
              <a:rPr lang="en-US" dirty="0"/>
              <a:t> </a:t>
            </a:r>
            <a:r>
              <a:rPr lang="en-US" dirty="0" err="1"/>
              <a:t>cách</a:t>
            </a:r>
            <a:r>
              <a:rPr lang="en-US" dirty="0"/>
              <a:t> </a:t>
            </a:r>
            <a:r>
              <a:rPr lang="en-US" dirty="0" err="1"/>
              <a:t>viết</a:t>
            </a:r>
            <a:r>
              <a:rPr lang="en-US" dirty="0"/>
              <a:t> </a:t>
            </a:r>
            <a:r>
              <a:rPr lang="en-US" dirty="0" err="1"/>
              <a:t>hoa</a:t>
            </a:r>
            <a:r>
              <a:rPr lang="en-US" dirty="0"/>
              <a:t> </a:t>
            </a:r>
            <a:r>
              <a:rPr lang="en-US" dirty="0" err="1"/>
              <a:t>chữ</a:t>
            </a:r>
            <a:r>
              <a:rPr lang="en-US" dirty="0"/>
              <a:t> </a:t>
            </a:r>
            <a:r>
              <a:rPr lang="en-US" dirty="0" err="1"/>
              <a:t>cái</a:t>
            </a:r>
            <a:r>
              <a:rPr lang="en-US" dirty="0"/>
              <a:t> </a:t>
            </a:r>
            <a:r>
              <a:rPr lang="en-US" dirty="0" err="1"/>
              <a:t>đầu</a:t>
            </a:r>
            <a:r>
              <a:rPr lang="en-US" dirty="0"/>
              <a:t> </a:t>
            </a:r>
            <a:r>
              <a:rPr lang="en-US" dirty="0" err="1"/>
              <a:t>mỗi</a:t>
            </a:r>
            <a:r>
              <a:rPr lang="en-US" dirty="0"/>
              <a:t> </a:t>
            </a:r>
            <a:r>
              <a:rPr lang="en-US" dirty="0" err="1" smtClean="0"/>
              <a:t>từ</a:t>
            </a:r>
            <a:r>
              <a:rPr lang="en-US" dirty="0" smtClean="0"/>
              <a:t>. </a:t>
            </a:r>
            <a:r>
              <a:rPr lang="fi-FI" b="1" dirty="0" smtClean="0"/>
              <a:t>Ví </a:t>
            </a:r>
            <a:r>
              <a:rPr lang="fi-FI" b="1" dirty="0"/>
              <a:t>dụ: </a:t>
            </a:r>
            <a:r>
              <a:rPr lang="fi-FI" dirty="0">
                <a:solidFill>
                  <a:srgbClr val="FF0000"/>
                </a:solidFill>
              </a:rPr>
              <a:t>sinh_vien, sinhVien, SinhVien</a:t>
            </a:r>
          </a:p>
          <a:p>
            <a:r>
              <a:rPr lang="vi-VN" b="1" dirty="0" smtClean="0"/>
              <a:t>Quy </a:t>
            </a:r>
            <a:r>
              <a:rPr lang="vi-VN" b="1" dirty="0"/>
              <a:t>ước thường được sử dụng:</a:t>
            </a:r>
          </a:p>
          <a:p>
            <a:pPr lvl="1"/>
            <a:r>
              <a:rPr lang="en-US" sz="2800" dirty="0" err="1" smtClean="0"/>
              <a:t>Hằng</a:t>
            </a:r>
            <a:r>
              <a:rPr lang="en-US" sz="2800" dirty="0" smtClean="0"/>
              <a:t> </a:t>
            </a:r>
            <a:r>
              <a:rPr lang="en-US" sz="2800" dirty="0" err="1"/>
              <a:t>số</a:t>
            </a:r>
            <a:r>
              <a:rPr lang="en-US" sz="2800" dirty="0"/>
              <a:t> </a:t>
            </a:r>
            <a:r>
              <a:rPr lang="en-US" sz="2800" dirty="0" err="1"/>
              <a:t>dùng</a:t>
            </a:r>
            <a:r>
              <a:rPr lang="en-US" sz="2800" dirty="0"/>
              <a:t> </a:t>
            </a:r>
            <a:r>
              <a:rPr lang="en-US" sz="2800" dirty="0" err="1"/>
              <a:t>chữ</a:t>
            </a:r>
            <a:r>
              <a:rPr lang="en-US" sz="2800" dirty="0"/>
              <a:t> </a:t>
            </a:r>
            <a:r>
              <a:rPr lang="en-US" sz="2800" dirty="0" err="1"/>
              <a:t>cái</a:t>
            </a:r>
            <a:r>
              <a:rPr lang="en-US" sz="2800" dirty="0"/>
              <a:t> </a:t>
            </a:r>
            <a:r>
              <a:rPr lang="en-US" sz="2800" dirty="0" err="1" smtClean="0"/>
              <a:t>hoa</a:t>
            </a:r>
            <a:r>
              <a:rPr lang="en-US" sz="2800" dirty="0" smtClean="0"/>
              <a:t>. </a:t>
            </a:r>
            <a:r>
              <a:rPr lang="en-US" sz="2800" b="1" dirty="0" err="1" smtClean="0"/>
              <a:t>Ví</a:t>
            </a:r>
            <a:r>
              <a:rPr lang="en-US" sz="2800" b="1" dirty="0" smtClean="0"/>
              <a:t> </a:t>
            </a:r>
            <a:r>
              <a:rPr lang="en-US" sz="2800" b="1" dirty="0" err="1"/>
              <a:t>dụ</a:t>
            </a:r>
            <a:r>
              <a:rPr lang="en-US" sz="2800" dirty="0"/>
              <a:t>: </a:t>
            </a:r>
            <a:r>
              <a:rPr lang="en-US" sz="2800" dirty="0">
                <a:latin typeface="Courier New" panose="02070309020205020404" pitchFamily="49" charset="0"/>
                <a:cs typeface="Courier New" panose="02070309020205020404" pitchFamily="49" charset="0"/>
              </a:rPr>
              <a:t>PI, EPSILON,…</a:t>
            </a:r>
          </a:p>
          <a:p>
            <a:pPr lvl="1"/>
            <a:r>
              <a:rPr lang="vi-VN" sz="2800" dirty="0" smtClean="0"/>
              <a:t>Các </a:t>
            </a:r>
            <a:r>
              <a:rPr lang="vi-VN" sz="2800" dirty="0"/>
              <a:t>biến, hàm, cấu trúc dùng chữ cái thường</a:t>
            </a:r>
          </a:p>
          <a:p>
            <a:pPr lvl="2"/>
            <a:r>
              <a:rPr lang="en-US" sz="2400" i="1" dirty="0" err="1" smtClean="0"/>
              <a:t>Biến</a:t>
            </a:r>
            <a:r>
              <a:rPr lang="en-US" sz="2400" i="1" dirty="0" smtClean="0"/>
              <a:t> </a:t>
            </a:r>
            <a:r>
              <a:rPr lang="en-US" sz="2400" i="1" dirty="0" err="1"/>
              <a:t>điều</a:t>
            </a:r>
            <a:r>
              <a:rPr lang="en-US" sz="2400" i="1" dirty="0"/>
              <a:t> </a:t>
            </a:r>
            <a:r>
              <a:rPr lang="en-US" sz="2400" i="1" dirty="0" err="1"/>
              <a:t>khiển</a:t>
            </a:r>
            <a:r>
              <a:rPr lang="en-US" sz="2400" i="1" dirty="0"/>
              <a:t> </a:t>
            </a:r>
            <a:r>
              <a:rPr lang="en-US" sz="2400" i="1" dirty="0" err="1"/>
              <a:t>vòng</a:t>
            </a:r>
            <a:r>
              <a:rPr lang="en-US" sz="2400" i="1" dirty="0"/>
              <a:t> </a:t>
            </a:r>
            <a:r>
              <a:rPr lang="en-US" sz="2400" i="1" dirty="0" err="1"/>
              <a:t>lặp</a:t>
            </a:r>
            <a:r>
              <a:rPr lang="en-US" sz="2400" dirty="0"/>
              <a:t>: </a:t>
            </a:r>
            <a:r>
              <a:rPr lang="en-US" sz="2400" dirty="0" err="1">
                <a:latin typeface="Courier New" panose="02070309020205020404" pitchFamily="49" charset="0"/>
                <a:cs typeface="Courier New" panose="02070309020205020404" pitchFamily="49" charset="0"/>
              </a:rPr>
              <a:t>i</a:t>
            </a:r>
            <a:r>
              <a:rPr lang="en-US" sz="2400" dirty="0">
                <a:latin typeface="Courier New" panose="02070309020205020404" pitchFamily="49" charset="0"/>
                <a:cs typeface="Courier New" panose="02070309020205020404" pitchFamily="49" charset="0"/>
              </a:rPr>
              <a:t>, j, k…</a:t>
            </a:r>
          </a:p>
          <a:p>
            <a:pPr lvl="2"/>
            <a:r>
              <a:rPr lang="en-US" sz="2400" i="1" dirty="0" err="1" smtClean="0"/>
              <a:t>Hàm</a:t>
            </a:r>
            <a:r>
              <a:rPr lang="en-US" sz="2400" i="1" dirty="0"/>
              <a:t>: </a:t>
            </a:r>
            <a:r>
              <a:rPr lang="en-US" sz="2400" dirty="0" err="1">
                <a:latin typeface="Courier New" panose="02070309020205020404" pitchFamily="49" charset="0"/>
                <a:cs typeface="Courier New" panose="02070309020205020404" pitchFamily="49" charset="0"/>
              </a:rPr>
              <a:t>NhapDuLieu</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TimKiem</a:t>
            </a:r>
            <a:r>
              <a:rPr lang="en-US" sz="2400" dirty="0">
                <a:latin typeface="Courier New" panose="02070309020205020404" pitchFamily="49" charset="0"/>
                <a:cs typeface="Courier New" panose="02070309020205020404" pitchFamily="49" charset="0"/>
              </a:rPr>
              <a:t>,…</a:t>
            </a:r>
          </a:p>
          <a:p>
            <a:pPr lvl="2"/>
            <a:r>
              <a:rPr lang="en-US" sz="2400" i="1" dirty="0" err="1" smtClean="0"/>
              <a:t>Cấu</a:t>
            </a:r>
            <a:r>
              <a:rPr lang="en-US" sz="2400" i="1" dirty="0" smtClean="0"/>
              <a:t> </a:t>
            </a:r>
            <a:r>
              <a:rPr lang="en-US" sz="2400" i="1" dirty="0" err="1"/>
              <a:t>trúc</a:t>
            </a:r>
            <a:r>
              <a:rPr lang="en-US" sz="2400" i="1" dirty="0"/>
              <a:t>: </a:t>
            </a:r>
            <a:r>
              <a:rPr lang="en-US" sz="2400" dirty="0" err="1">
                <a:latin typeface="Courier New" panose="02070309020205020404" pitchFamily="49" charset="0"/>
                <a:cs typeface="Courier New" panose="02070309020205020404" pitchFamily="49" charset="0"/>
              </a:rPr>
              <a:t>SinhVien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MatHang</a:t>
            </a:r>
            <a:r>
              <a:rPr lang="en-US" sz="2400"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51</a:t>
            </a:fld>
            <a:endParaRPr lang="en-US" dirty="0"/>
          </a:p>
        </p:txBody>
      </p:sp>
    </p:spTree>
    <p:extLst>
      <p:ext uri="{BB962C8B-B14F-4D97-AF65-F5344CB8AC3E}">
        <p14:creationId xmlns:p14="http://schemas.microsoft.com/office/powerpoint/2010/main" val="35569996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err="1" smtClean="0"/>
              <a:t>Các</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 </a:t>
            </a:r>
            <a:r>
              <a:rPr lang="en-US" dirty="0" err="1" smtClean="0"/>
              <a:t>int</a:t>
            </a:r>
            <a:endParaRPr lang="en-US" dirty="0"/>
          </a:p>
        </p:txBody>
      </p:sp>
      <p:sp>
        <p:nvSpPr>
          <p:cNvPr id="3" name="Content Placeholder 2"/>
          <p:cNvSpPr>
            <a:spLocks noGrp="1"/>
          </p:cNvSpPr>
          <p:nvPr>
            <p:ph idx="1"/>
          </p:nvPr>
        </p:nvSpPr>
        <p:spPr/>
        <p:txBody>
          <a:bodyPr/>
          <a:lstStyle/>
          <a:p>
            <a:r>
              <a:rPr lang="vi-VN" dirty="0"/>
              <a:t>Một số phép toán được định nghĩa trên </a:t>
            </a:r>
            <a:r>
              <a:rPr lang="vi-VN" dirty="0" smtClean="0"/>
              <a:t>kiểu</a:t>
            </a:r>
            <a:r>
              <a:rPr lang="en-US" dirty="0" smtClean="0"/>
              <a:t> </a:t>
            </a:r>
            <a:r>
              <a:rPr lang="en-US" dirty="0" err="1" smtClean="0"/>
              <a:t>dữ</a:t>
            </a:r>
            <a:r>
              <a:rPr lang="en-US" dirty="0" smtClean="0"/>
              <a:t> </a:t>
            </a:r>
            <a:r>
              <a:rPr lang="en-US" dirty="0" err="1"/>
              <a:t>liệu</a:t>
            </a:r>
            <a:r>
              <a:rPr lang="en-US" dirty="0"/>
              <a:t> </a:t>
            </a:r>
            <a:r>
              <a:rPr lang="en-US" dirty="0" err="1"/>
              <a:t>int</a:t>
            </a:r>
            <a:r>
              <a:rPr lang="en-US" dirty="0"/>
              <a:t> </a:t>
            </a:r>
            <a:r>
              <a:rPr lang="en-US" dirty="0" err="1"/>
              <a:t>của</a:t>
            </a:r>
            <a:r>
              <a:rPr lang="en-US" dirty="0"/>
              <a:t> C</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52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7770805"/>
              </p:ext>
            </p:extLst>
          </p:nvPr>
        </p:nvGraphicFramePr>
        <p:xfrm>
          <a:off x="609600" y="2209800"/>
          <a:ext cx="10668000" cy="4053840"/>
        </p:xfrm>
        <a:graphic>
          <a:graphicData uri="http://schemas.openxmlformats.org/drawingml/2006/table">
            <a:tbl>
              <a:tblPr firstRow="1" bandRow="1">
                <a:tableStyleId>{E8B1032C-EA38-4F05-BA0D-38AFFFC7BED3}</a:tableStyleId>
              </a:tblPr>
              <a:tblGrid>
                <a:gridCol w="3886200">
                  <a:extLst>
                    <a:ext uri="{9D8B030D-6E8A-4147-A177-3AD203B41FA5}">
                      <a16:colId xmlns:a16="http://schemas.microsoft.com/office/drawing/2014/main" val="4252246100"/>
                    </a:ext>
                  </a:extLst>
                </a:gridCol>
                <a:gridCol w="3733800">
                  <a:extLst>
                    <a:ext uri="{9D8B030D-6E8A-4147-A177-3AD203B41FA5}">
                      <a16:colId xmlns:a16="http://schemas.microsoft.com/office/drawing/2014/main" val="890152922"/>
                    </a:ext>
                  </a:extLst>
                </a:gridCol>
                <a:gridCol w="3048000">
                  <a:extLst>
                    <a:ext uri="{9D8B030D-6E8A-4147-A177-3AD203B41FA5}">
                      <a16:colId xmlns:a16="http://schemas.microsoft.com/office/drawing/2014/main" val="2876328690"/>
                    </a:ext>
                  </a:extLst>
                </a:gridCol>
              </a:tblGrid>
              <a:tr h="370840">
                <a:tc>
                  <a:txBody>
                    <a:bodyPr/>
                    <a:lstStyle/>
                    <a:p>
                      <a:pPr algn="ctr"/>
                      <a:r>
                        <a:rPr lang="en-US" sz="2800" b="1" dirty="0" err="1" smtClean="0">
                          <a:latin typeface="+mj-lt"/>
                          <a:cs typeface="Courier New" panose="02070309020205020404" pitchFamily="49" charset="0"/>
                        </a:rPr>
                        <a:t>Tên</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phép</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toán</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Ký</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hiệu</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Ví</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dụ</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54436"/>
                  </a:ext>
                </a:extLst>
              </a:tr>
              <a:tr h="370840">
                <a:tc>
                  <a:txBody>
                    <a:bodyPr/>
                    <a:lstStyle/>
                    <a:p>
                      <a:r>
                        <a:rPr lang="en-US" sz="2800" b="0" dirty="0" err="1" smtClean="0">
                          <a:latin typeface="+mj-lt"/>
                          <a:cs typeface="Courier New" panose="02070309020205020404" pitchFamily="49" charset="0"/>
                        </a:rPr>
                        <a:t>Đảo</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dấu</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8310884"/>
                  </a:ext>
                </a:extLst>
              </a:tr>
              <a:tr h="370840">
                <a:tc>
                  <a:txBody>
                    <a:bodyPr/>
                    <a:lstStyle/>
                    <a:p>
                      <a:r>
                        <a:rPr lang="en-US" sz="2800" b="0" dirty="0" err="1" smtClean="0">
                          <a:latin typeface="+mj-lt"/>
                          <a:cs typeface="Courier New" panose="02070309020205020404" pitchFamily="49" charset="0"/>
                        </a:rPr>
                        <a:t>Cộng</a:t>
                      </a:r>
                      <a:r>
                        <a:rPr lang="en-US" sz="2800" b="0" baseline="0" dirty="0" err="1" smtClean="0">
                          <a:latin typeface="+mj-lt"/>
                          <a:cs typeface="Courier New" panose="02070309020205020404" pitchFamily="49" charset="0"/>
                        </a:rPr>
                        <a:t>;Trừ;Nhân</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88023"/>
                  </a:ext>
                </a:extLst>
              </a:tr>
              <a:tr h="370840">
                <a:tc>
                  <a:txBody>
                    <a:bodyPr/>
                    <a:lstStyle/>
                    <a:p>
                      <a:r>
                        <a:rPr lang="en-US" sz="2800" b="0" dirty="0" smtClean="0">
                          <a:latin typeface="+mj-lt"/>
                          <a:cs typeface="Courier New" panose="02070309020205020404" pitchFamily="49" charset="0"/>
                        </a:rPr>
                        <a:t>Chia </a:t>
                      </a:r>
                      <a:r>
                        <a:rPr lang="en-US" sz="2800" b="0" dirty="0" err="1" smtClean="0">
                          <a:latin typeface="+mj-lt"/>
                          <a:cs typeface="Courier New" panose="02070309020205020404" pitchFamily="49" charset="0"/>
                        </a:rPr>
                        <a:t>lấy</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nguyên</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17/3 -&gt; 5</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620877"/>
                  </a:ext>
                </a:extLst>
              </a:tr>
              <a:tr h="370840">
                <a:tc>
                  <a:txBody>
                    <a:bodyPr/>
                    <a:lstStyle/>
                    <a:p>
                      <a:r>
                        <a:rPr lang="en-US" sz="2800" b="0" dirty="0" smtClean="0">
                          <a:latin typeface="+mj-lt"/>
                          <a:cs typeface="Courier New" panose="02070309020205020404" pitchFamily="49" charset="0"/>
                        </a:rPr>
                        <a:t>Chia </a:t>
                      </a:r>
                      <a:r>
                        <a:rPr lang="en-US" sz="2800" b="0" dirty="0" err="1" smtClean="0">
                          <a:latin typeface="+mj-lt"/>
                          <a:cs typeface="Courier New" panose="02070309020205020404" pitchFamily="49" charset="0"/>
                        </a:rPr>
                        <a:t>lấy</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phần</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dư</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17%3 -&gt; 2</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184467"/>
                  </a:ext>
                </a:extLst>
              </a:tr>
              <a:tr h="370840">
                <a:tc>
                  <a:txBody>
                    <a:bodyPr/>
                    <a:lstStyle/>
                    <a:p>
                      <a:r>
                        <a:rPr lang="en-US" sz="2800" b="0" dirty="0" smtClean="0">
                          <a:latin typeface="+mj-lt"/>
                          <a:cs typeface="Courier New" panose="02070309020205020404" pitchFamily="49" charset="0"/>
                        </a:rPr>
                        <a:t>So </a:t>
                      </a:r>
                      <a:r>
                        <a:rPr lang="en-US" sz="2800" b="0" dirty="0" err="1" smtClean="0">
                          <a:latin typeface="+mj-lt"/>
                          <a:cs typeface="Courier New" panose="02070309020205020404" pitchFamily="49" charset="0"/>
                        </a:rPr>
                        <a:t>sánh</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&gt;;&lt;;&gt;=;&lt;=;==;!=</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7361720"/>
                  </a:ext>
                </a:extLst>
              </a:tr>
              <a:tr h="370840">
                <a:tc>
                  <a:txBody>
                    <a:bodyPr/>
                    <a:lstStyle/>
                    <a:p>
                      <a:r>
                        <a:rPr lang="en-US" sz="2800" b="1" i="1" u="sng" dirty="0" smtClean="0">
                          <a:latin typeface="+mj-lt"/>
                          <a:cs typeface="Courier New" panose="02070309020205020404" pitchFamily="49" charset="0"/>
                        </a:rPr>
                        <a:t>Logic</a:t>
                      </a:r>
                      <a:r>
                        <a:rPr lang="en-US" sz="2800" b="1" i="1" u="sng" baseline="0" dirty="0" smtClean="0">
                          <a:latin typeface="+mj-lt"/>
                          <a:cs typeface="Courier New" panose="02070309020205020404" pitchFamily="49" charset="0"/>
                        </a:rPr>
                        <a:t> bit:</a:t>
                      </a:r>
                      <a:r>
                        <a:rPr lang="en-US" sz="2800" b="1" i="1" u="none" baseline="0" dirty="0" smtClean="0">
                          <a:latin typeface="+mj-lt"/>
                          <a:cs typeface="Courier New" panose="02070309020205020404" pitchFamily="49" charset="0"/>
                        </a:rPr>
                        <a:t> </a:t>
                      </a:r>
                      <a:r>
                        <a:rPr lang="en-US" sz="2800" b="0" baseline="0" dirty="0" smtClean="0">
                          <a:latin typeface="+mj-lt"/>
                          <a:cs typeface="Courier New" panose="02070309020205020404" pitchFamily="49" charset="0"/>
                        </a:rPr>
                        <a:t>AND; OR; XOR; NOT; Shift</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&amp;;|;</a:t>
                      </a:r>
                    </a:p>
                    <a:p>
                      <a:r>
                        <a:rPr lang="en-US" sz="2800" b="0" dirty="0" smtClean="0">
                          <a:latin typeface="Courier New" panose="02070309020205020404" pitchFamily="49" charset="0"/>
                          <a:cs typeface="Courier New" panose="02070309020205020404" pitchFamily="49" charset="0"/>
                        </a:rPr>
                        <a:t>^;~;&lt;&lt;;&gt;&gt;</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3^17 -&gt; 18</a:t>
                      </a:r>
                    </a:p>
                    <a:p>
                      <a:r>
                        <a:rPr lang="en-US" sz="2800" b="0" dirty="0" smtClean="0">
                          <a:latin typeface="Courier New" panose="02070309020205020404" pitchFamily="49" charset="0"/>
                          <a:cs typeface="Courier New" panose="02070309020205020404" pitchFamily="49" charset="0"/>
                        </a:rPr>
                        <a:t>~3 -&gt; -4</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4206926"/>
                  </a:ext>
                </a:extLst>
              </a:tr>
            </a:tbl>
          </a:graphicData>
        </a:graphic>
      </p:graphicFrame>
    </p:spTree>
    <p:extLst>
      <p:ext uri="{BB962C8B-B14F-4D97-AF65-F5344CB8AC3E}">
        <p14:creationId xmlns:p14="http://schemas.microsoft.com/office/powerpoint/2010/main" val="11250150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err="1" smtClean="0"/>
              <a:t>Hằng</a:t>
            </a:r>
            <a:endParaRPr lang="en-US" dirty="0"/>
          </a:p>
        </p:txBody>
      </p:sp>
      <p:sp>
        <p:nvSpPr>
          <p:cNvPr id="3" name="Content Placeholder 2"/>
          <p:cNvSpPr>
            <a:spLocks noGrp="1"/>
          </p:cNvSpPr>
          <p:nvPr>
            <p:ph idx="1"/>
          </p:nvPr>
        </p:nvSpPr>
        <p:spPr/>
        <p:txBody>
          <a:bodyPr/>
          <a:lstStyle/>
          <a:p>
            <a:r>
              <a:rPr lang="vi-VN" dirty="0"/>
              <a:t>Hằng (</a:t>
            </a:r>
            <a:r>
              <a:rPr lang="vi-VN" i="1" dirty="0"/>
              <a:t>constant</a:t>
            </a:r>
            <a:r>
              <a:rPr lang="vi-VN" dirty="0"/>
              <a:t>) là đại lượng có </a:t>
            </a:r>
            <a:r>
              <a:rPr lang="vi-VN" b="1" i="1" dirty="0"/>
              <a:t>giá </a:t>
            </a:r>
            <a:r>
              <a:rPr lang="vi-VN" b="1" i="1" dirty="0" smtClean="0"/>
              <a:t>trị</a:t>
            </a:r>
            <a:r>
              <a:rPr lang="en-US" b="1" i="1" dirty="0" smtClean="0"/>
              <a:t> </a:t>
            </a:r>
            <a:r>
              <a:rPr lang="vi-VN" b="1" i="1" dirty="0" smtClean="0"/>
              <a:t>không </a:t>
            </a:r>
            <a:r>
              <a:rPr lang="vi-VN" b="1" i="1" dirty="0"/>
              <a:t>đổi trong chương trình</a:t>
            </a:r>
            <a:r>
              <a:rPr lang="vi-VN" b="1" dirty="0"/>
              <a:t>.</a:t>
            </a:r>
          </a:p>
          <a:p>
            <a:r>
              <a:rPr lang="vi-VN" dirty="0" smtClean="0"/>
              <a:t>Giá </a:t>
            </a:r>
            <a:r>
              <a:rPr lang="vi-VN" dirty="0"/>
              <a:t>trị hằng do người lập trình xác định</a:t>
            </a:r>
          </a:p>
          <a:p>
            <a:r>
              <a:rPr lang="en-US" b="1" dirty="0" err="1" smtClean="0"/>
              <a:t>Các</a:t>
            </a:r>
            <a:r>
              <a:rPr lang="en-US" b="1" dirty="0" smtClean="0"/>
              <a:t> </a:t>
            </a:r>
            <a:r>
              <a:rPr lang="en-US" b="1" dirty="0" err="1"/>
              <a:t>loại</a:t>
            </a:r>
            <a:r>
              <a:rPr lang="en-US" b="1" dirty="0"/>
              <a:t> </a:t>
            </a:r>
            <a:r>
              <a:rPr lang="en-US" b="1" dirty="0" err="1" smtClean="0"/>
              <a:t>hằng</a:t>
            </a:r>
            <a:r>
              <a:rPr lang="en-US" b="1" dirty="0" smtClean="0"/>
              <a:t>:</a:t>
            </a:r>
            <a:endParaRPr lang="en-US" b="1" dirty="0"/>
          </a:p>
          <a:p>
            <a:pPr lvl="1"/>
            <a:r>
              <a:rPr lang="en-US" dirty="0" err="1" smtClean="0"/>
              <a:t>Hằng</a:t>
            </a:r>
            <a:r>
              <a:rPr lang="en-US" dirty="0" smtClean="0"/>
              <a:t> </a:t>
            </a:r>
            <a:r>
              <a:rPr lang="en-US" dirty="0" err="1"/>
              <a:t>số</a:t>
            </a:r>
            <a:r>
              <a:rPr lang="en-US" dirty="0"/>
              <a:t> </a:t>
            </a:r>
            <a:r>
              <a:rPr lang="en-US" dirty="0" err="1"/>
              <a:t>nguyên</a:t>
            </a:r>
            <a:endParaRPr lang="en-US" dirty="0"/>
          </a:p>
          <a:p>
            <a:pPr lvl="1"/>
            <a:r>
              <a:rPr lang="en-US" dirty="0" err="1" smtClean="0"/>
              <a:t>Hằng</a:t>
            </a:r>
            <a:r>
              <a:rPr lang="en-US" dirty="0" smtClean="0"/>
              <a:t> </a:t>
            </a:r>
            <a:r>
              <a:rPr lang="en-US" dirty="0" err="1"/>
              <a:t>số</a:t>
            </a:r>
            <a:r>
              <a:rPr lang="en-US" dirty="0"/>
              <a:t> </a:t>
            </a:r>
            <a:r>
              <a:rPr lang="en-US" dirty="0" err="1"/>
              <a:t>thực</a:t>
            </a:r>
            <a:endParaRPr lang="en-US" dirty="0"/>
          </a:p>
          <a:p>
            <a:pPr lvl="1"/>
            <a:r>
              <a:rPr lang="en-US" dirty="0" err="1" smtClean="0"/>
              <a:t>Hằng</a:t>
            </a:r>
            <a:r>
              <a:rPr lang="en-US" dirty="0" smtClean="0"/>
              <a:t> </a:t>
            </a:r>
            <a:r>
              <a:rPr lang="en-US" dirty="0" err="1"/>
              <a:t>ký</a:t>
            </a:r>
            <a:r>
              <a:rPr lang="en-US" dirty="0"/>
              <a:t> </a:t>
            </a:r>
            <a:r>
              <a:rPr lang="en-US" dirty="0" err="1"/>
              <a:t>tự</a:t>
            </a:r>
            <a:endParaRPr lang="en-US" dirty="0"/>
          </a:p>
          <a:p>
            <a:pPr lvl="1"/>
            <a:r>
              <a:rPr lang="en-US" dirty="0" err="1" smtClean="0"/>
              <a:t>Hằng</a:t>
            </a:r>
            <a:r>
              <a:rPr lang="en-US" dirty="0" smtClean="0"/>
              <a:t> </a:t>
            </a:r>
            <a:r>
              <a:rPr lang="en-US" dirty="0" err="1"/>
              <a:t>chuỗi</a:t>
            </a:r>
            <a:r>
              <a:rPr lang="en-US" dirty="0"/>
              <a:t>/</a:t>
            </a:r>
            <a:r>
              <a:rPr lang="en-US" dirty="0" err="1"/>
              <a:t>xâu</a:t>
            </a:r>
            <a:r>
              <a:rPr lang="en-US" dirty="0"/>
              <a:t> </a:t>
            </a:r>
            <a:r>
              <a:rPr lang="en-US" dirty="0" err="1"/>
              <a:t>kỹ</a:t>
            </a:r>
            <a:r>
              <a:rPr lang="en-US" dirty="0"/>
              <a:t> </a:t>
            </a:r>
            <a:r>
              <a:rPr lang="en-US" dirty="0" err="1"/>
              <a:t>tự</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53</a:t>
            </a:fld>
            <a:endParaRPr lang="en-US" dirty="0"/>
          </a:p>
        </p:txBody>
      </p:sp>
    </p:spTree>
    <p:extLst>
      <p:ext uri="{BB962C8B-B14F-4D97-AF65-F5344CB8AC3E}">
        <p14:creationId xmlns:p14="http://schemas.microsoft.com/office/powerpoint/2010/main" val="12754522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Hằng</a:t>
            </a:r>
            <a:r>
              <a:rPr lang="en-US" dirty="0" smtClean="0"/>
              <a:t> </a:t>
            </a:r>
            <a:r>
              <a:rPr lang="en-US" dirty="0" err="1" smtClean="0"/>
              <a:t>số</a:t>
            </a:r>
            <a:r>
              <a:rPr lang="en-US" dirty="0" smtClean="0"/>
              <a:t> </a:t>
            </a:r>
            <a:r>
              <a:rPr lang="en-US" dirty="0" err="1" smtClean="0"/>
              <a:t>nguyên</a:t>
            </a:r>
            <a:endParaRPr lang="en-US" dirty="0"/>
          </a:p>
        </p:txBody>
      </p:sp>
      <p:sp>
        <p:nvSpPr>
          <p:cNvPr id="3" name="Content Placeholder 2"/>
          <p:cNvSpPr>
            <a:spLocks noGrp="1"/>
          </p:cNvSpPr>
          <p:nvPr>
            <p:ph idx="1"/>
          </p:nvPr>
        </p:nvSpPr>
        <p:spPr/>
        <p:txBody>
          <a:bodyPr/>
          <a:lstStyle/>
          <a:p>
            <a:r>
              <a:rPr lang="en-US" dirty="0" err="1"/>
              <a:t>Trong</a:t>
            </a:r>
            <a:r>
              <a:rPr lang="en-US" dirty="0"/>
              <a:t> C, </a:t>
            </a:r>
            <a:r>
              <a:rPr lang="en-US" dirty="0" err="1"/>
              <a:t>hằng</a:t>
            </a:r>
            <a:r>
              <a:rPr lang="en-US" dirty="0"/>
              <a:t> </a:t>
            </a:r>
            <a:r>
              <a:rPr lang="en-US" dirty="0" err="1"/>
              <a:t>số</a:t>
            </a:r>
            <a:r>
              <a:rPr lang="en-US" dirty="0"/>
              <a:t> </a:t>
            </a:r>
            <a:r>
              <a:rPr lang="en-US" dirty="0" err="1"/>
              <a:t>nguyên</a:t>
            </a:r>
            <a:r>
              <a:rPr lang="en-US" dirty="0"/>
              <a:t> </a:t>
            </a:r>
            <a:r>
              <a:rPr lang="en-US" dirty="0" err="1"/>
              <a:t>có</a:t>
            </a:r>
            <a:r>
              <a:rPr lang="en-US" dirty="0"/>
              <a:t> </a:t>
            </a:r>
            <a:r>
              <a:rPr lang="en-US" dirty="0" err="1"/>
              <a:t>thể</a:t>
            </a:r>
            <a:r>
              <a:rPr lang="en-US" dirty="0"/>
              <a:t> </a:t>
            </a:r>
            <a:r>
              <a:rPr lang="en-US" dirty="0" err="1"/>
              <a:t>biểu</a:t>
            </a:r>
            <a:r>
              <a:rPr lang="en-US" dirty="0"/>
              <a:t> </a:t>
            </a:r>
            <a:r>
              <a:rPr lang="en-US" dirty="0" err="1" smtClean="0"/>
              <a:t>diễn</a:t>
            </a:r>
            <a:r>
              <a:rPr lang="en-US" dirty="0" smtClean="0"/>
              <a:t> </a:t>
            </a:r>
            <a:r>
              <a:rPr lang="vi-VN" dirty="0" smtClean="0"/>
              <a:t>dưới </a:t>
            </a:r>
            <a:r>
              <a:rPr lang="vi-VN" dirty="0"/>
              <a:t>các dạng</a:t>
            </a:r>
          </a:p>
          <a:p>
            <a:pPr lvl="1"/>
            <a:r>
              <a:rPr lang="en-US" sz="2800" dirty="0" err="1" smtClean="0"/>
              <a:t>Dạng</a:t>
            </a:r>
            <a:r>
              <a:rPr lang="en-US" sz="2800" dirty="0" smtClean="0"/>
              <a:t> </a:t>
            </a:r>
            <a:r>
              <a:rPr lang="en-US" sz="2800" dirty="0" err="1"/>
              <a:t>thập</a:t>
            </a:r>
            <a:r>
              <a:rPr lang="en-US" sz="2800" dirty="0"/>
              <a:t> </a:t>
            </a:r>
            <a:r>
              <a:rPr lang="en-US" sz="2800" dirty="0" err="1"/>
              <a:t>phân</a:t>
            </a:r>
            <a:endParaRPr lang="en-US" sz="2800" dirty="0"/>
          </a:p>
          <a:p>
            <a:pPr lvl="1"/>
            <a:r>
              <a:rPr lang="en-US" sz="2800" dirty="0" err="1" smtClean="0"/>
              <a:t>Dạng</a:t>
            </a:r>
            <a:r>
              <a:rPr lang="en-US" sz="2800" dirty="0" smtClean="0"/>
              <a:t> </a:t>
            </a:r>
            <a:r>
              <a:rPr lang="en-US" sz="2800" dirty="0" err="1"/>
              <a:t>thập</a:t>
            </a:r>
            <a:r>
              <a:rPr lang="en-US" sz="2800" dirty="0"/>
              <a:t> </a:t>
            </a:r>
            <a:r>
              <a:rPr lang="en-US" sz="2800" dirty="0" err="1"/>
              <a:t>lục</a:t>
            </a:r>
            <a:r>
              <a:rPr lang="en-US" sz="2800" dirty="0"/>
              <a:t> </a:t>
            </a:r>
            <a:r>
              <a:rPr lang="en-US" sz="2800" dirty="0" err="1"/>
              <a:t>phân</a:t>
            </a:r>
            <a:endParaRPr lang="en-US" sz="2800" dirty="0"/>
          </a:p>
          <a:p>
            <a:pPr lvl="1"/>
            <a:r>
              <a:rPr lang="en-US" sz="2800" dirty="0" err="1" smtClean="0"/>
              <a:t>Dạng</a:t>
            </a:r>
            <a:r>
              <a:rPr lang="en-US" sz="2800" dirty="0" smtClean="0"/>
              <a:t> </a:t>
            </a:r>
            <a:r>
              <a:rPr lang="en-US" sz="2800" dirty="0" err="1" smtClean="0"/>
              <a:t>bát</a:t>
            </a:r>
            <a:r>
              <a:rPr lang="en-US" sz="2800" dirty="0" smtClean="0"/>
              <a:t> </a:t>
            </a:r>
            <a:r>
              <a:rPr lang="en-US" sz="2800" dirty="0" err="1" smtClean="0"/>
              <a:t>phân</a:t>
            </a: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54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26239523"/>
              </p:ext>
            </p:extLst>
          </p:nvPr>
        </p:nvGraphicFramePr>
        <p:xfrm>
          <a:off x="1524000" y="4173855"/>
          <a:ext cx="9829800" cy="1554480"/>
        </p:xfrm>
        <a:graphic>
          <a:graphicData uri="http://schemas.openxmlformats.org/drawingml/2006/table">
            <a:tbl>
              <a:tblPr firstRow="1" bandRow="1">
                <a:tableStyleId>{E8B1032C-EA38-4F05-BA0D-38AFFFC7BED3}</a:tableStyleId>
              </a:tblPr>
              <a:tblGrid>
                <a:gridCol w="3276600">
                  <a:extLst>
                    <a:ext uri="{9D8B030D-6E8A-4147-A177-3AD203B41FA5}">
                      <a16:colId xmlns:a16="http://schemas.microsoft.com/office/drawing/2014/main" val="4252246100"/>
                    </a:ext>
                  </a:extLst>
                </a:gridCol>
                <a:gridCol w="3657600">
                  <a:extLst>
                    <a:ext uri="{9D8B030D-6E8A-4147-A177-3AD203B41FA5}">
                      <a16:colId xmlns:a16="http://schemas.microsoft.com/office/drawing/2014/main" val="890152922"/>
                    </a:ext>
                  </a:extLst>
                </a:gridCol>
                <a:gridCol w="2895600">
                  <a:extLst>
                    <a:ext uri="{9D8B030D-6E8A-4147-A177-3AD203B41FA5}">
                      <a16:colId xmlns:a16="http://schemas.microsoft.com/office/drawing/2014/main" val="2876328690"/>
                    </a:ext>
                  </a:extLst>
                </a:gridCol>
              </a:tblGrid>
              <a:tr h="370840">
                <a:tc>
                  <a:txBody>
                    <a:bodyPr/>
                    <a:lstStyle/>
                    <a:p>
                      <a:pPr algn="ctr"/>
                      <a:r>
                        <a:rPr lang="en-US" sz="2800" b="1" dirty="0" err="1" smtClean="0">
                          <a:latin typeface="+mj-lt"/>
                          <a:cs typeface="Courier New" panose="02070309020205020404" pitchFamily="49" charset="0"/>
                        </a:rPr>
                        <a:t>Giá</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trị</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thập</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phân</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Giá</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trị</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thập</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lục</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phân</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Giá</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trị</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bát</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phân</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54436"/>
                  </a:ext>
                </a:extLst>
              </a:tr>
              <a:tr h="370840">
                <a:tc>
                  <a:txBody>
                    <a:bodyPr/>
                    <a:lstStyle/>
                    <a:p>
                      <a:r>
                        <a:rPr lang="en-US" sz="2800" b="0" dirty="0" smtClean="0">
                          <a:latin typeface="Courier New" panose="02070309020205020404" pitchFamily="49" charset="0"/>
                          <a:cs typeface="Courier New" panose="02070309020205020404" pitchFamily="49" charset="0"/>
                        </a:rPr>
                        <a:t>2011</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0x7DB</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03733</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8310884"/>
                  </a:ext>
                </a:extLst>
              </a:tr>
              <a:tr h="370840">
                <a:tc>
                  <a:txBody>
                    <a:bodyPr/>
                    <a:lstStyle/>
                    <a:p>
                      <a:r>
                        <a:rPr lang="en-US" sz="2800" b="0" dirty="0" smtClean="0">
                          <a:latin typeface="Courier New" panose="02070309020205020404" pitchFamily="49" charset="0"/>
                          <a:cs typeface="Courier New" panose="02070309020205020404" pitchFamily="49" charset="0"/>
                        </a:rPr>
                        <a:t>396</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0x18C</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0614</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88023"/>
                  </a:ext>
                </a:extLst>
              </a:tr>
            </a:tbl>
          </a:graphicData>
        </a:graphic>
      </p:graphicFrame>
    </p:spTree>
    <p:extLst>
      <p:ext uri="{BB962C8B-B14F-4D97-AF65-F5344CB8AC3E}">
        <p14:creationId xmlns:p14="http://schemas.microsoft.com/office/powerpoint/2010/main" val="24609907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Hằng</a:t>
            </a:r>
            <a:r>
              <a:rPr lang="en-US" dirty="0" smtClean="0"/>
              <a:t> </a:t>
            </a:r>
            <a:r>
              <a:rPr lang="en-US" dirty="0" err="1" smtClean="0"/>
              <a:t>số</a:t>
            </a:r>
            <a:r>
              <a:rPr lang="en-US" dirty="0" smtClean="0"/>
              <a:t> </a:t>
            </a:r>
            <a:r>
              <a:rPr lang="en-US" dirty="0" err="1" smtClean="0"/>
              <a:t>thực</a:t>
            </a:r>
            <a:endParaRPr lang="en-US" dirty="0"/>
          </a:p>
        </p:txBody>
      </p:sp>
      <p:sp>
        <p:nvSpPr>
          <p:cNvPr id="3" name="Content Placeholder 2"/>
          <p:cNvSpPr>
            <a:spLocks noGrp="1"/>
          </p:cNvSpPr>
          <p:nvPr>
            <p:ph idx="1"/>
          </p:nvPr>
        </p:nvSpPr>
        <p:spPr/>
        <p:txBody>
          <a:bodyPr/>
          <a:lstStyle/>
          <a:p>
            <a:r>
              <a:rPr lang="vi-VN" dirty="0"/>
              <a:t>Trong C, hằng số thực có thể biểu diễn </a:t>
            </a:r>
            <a:r>
              <a:rPr lang="vi-VN" dirty="0" smtClean="0"/>
              <a:t>dưới</a:t>
            </a:r>
            <a:r>
              <a:rPr lang="en-US" dirty="0" smtClean="0"/>
              <a:t> </a:t>
            </a:r>
            <a:r>
              <a:rPr lang="en-US" dirty="0" err="1" smtClean="0"/>
              <a:t>các</a:t>
            </a:r>
            <a:r>
              <a:rPr lang="en-US" dirty="0" smtClean="0"/>
              <a:t> </a:t>
            </a:r>
            <a:r>
              <a:rPr lang="en-US" dirty="0" err="1"/>
              <a:t>dạng</a:t>
            </a:r>
            <a:endParaRPr lang="en-US" dirty="0"/>
          </a:p>
          <a:p>
            <a:pPr lvl="1"/>
            <a:r>
              <a:rPr lang="en-US" sz="2800" dirty="0" err="1" smtClean="0"/>
              <a:t>Dạng</a:t>
            </a:r>
            <a:r>
              <a:rPr lang="en-US" sz="2800" dirty="0" smtClean="0"/>
              <a:t> </a:t>
            </a:r>
            <a:r>
              <a:rPr lang="en-US" sz="2800" dirty="0" err="1"/>
              <a:t>số</a:t>
            </a:r>
            <a:r>
              <a:rPr lang="en-US" sz="2800" dirty="0"/>
              <a:t> </a:t>
            </a:r>
            <a:r>
              <a:rPr lang="en-US" sz="2800" dirty="0" err="1"/>
              <a:t>thực</a:t>
            </a:r>
            <a:r>
              <a:rPr lang="en-US" sz="2800" dirty="0"/>
              <a:t> </a:t>
            </a:r>
            <a:r>
              <a:rPr lang="en-US" sz="2800" dirty="0" err="1"/>
              <a:t>dấu</a:t>
            </a:r>
            <a:r>
              <a:rPr lang="en-US" sz="2800" dirty="0"/>
              <a:t> </a:t>
            </a:r>
            <a:r>
              <a:rPr lang="en-US" sz="2800" dirty="0" err="1"/>
              <a:t>phẩy</a:t>
            </a:r>
            <a:r>
              <a:rPr lang="en-US" sz="2800" dirty="0"/>
              <a:t> </a:t>
            </a:r>
            <a:r>
              <a:rPr lang="en-US" sz="2800" dirty="0" err="1"/>
              <a:t>tĩnh</a:t>
            </a:r>
            <a:endParaRPr lang="en-US" sz="2800" dirty="0"/>
          </a:p>
          <a:p>
            <a:pPr lvl="1"/>
            <a:r>
              <a:rPr lang="en-US" sz="2800" dirty="0" err="1" smtClean="0"/>
              <a:t>Dạng</a:t>
            </a:r>
            <a:r>
              <a:rPr lang="en-US" sz="2800" dirty="0" smtClean="0"/>
              <a:t> </a:t>
            </a:r>
            <a:r>
              <a:rPr lang="en-US" sz="2800" dirty="0" err="1"/>
              <a:t>số</a:t>
            </a:r>
            <a:r>
              <a:rPr lang="en-US" sz="2800" dirty="0"/>
              <a:t> </a:t>
            </a:r>
            <a:r>
              <a:rPr lang="en-US" sz="2800" dirty="0" err="1"/>
              <a:t>thực</a:t>
            </a:r>
            <a:r>
              <a:rPr lang="en-US" sz="2800" dirty="0"/>
              <a:t> </a:t>
            </a:r>
            <a:r>
              <a:rPr lang="en-US" sz="2800" dirty="0" err="1"/>
              <a:t>dấu</a:t>
            </a:r>
            <a:r>
              <a:rPr lang="en-US" sz="2800" dirty="0"/>
              <a:t> </a:t>
            </a:r>
            <a:r>
              <a:rPr lang="en-US" sz="2800" dirty="0" err="1"/>
              <a:t>phẩy</a:t>
            </a:r>
            <a:r>
              <a:rPr lang="en-US" sz="2800" dirty="0"/>
              <a:t> </a:t>
            </a:r>
            <a:r>
              <a:rPr lang="en-US" sz="2800" dirty="0" err="1"/>
              <a:t>động</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55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89782868"/>
              </p:ext>
            </p:extLst>
          </p:nvPr>
        </p:nvGraphicFramePr>
        <p:xfrm>
          <a:off x="1524000" y="4038600"/>
          <a:ext cx="8915400" cy="1981200"/>
        </p:xfrm>
        <a:graphic>
          <a:graphicData uri="http://schemas.openxmlformats.org/drawingml/2006/table">
            <a:tbl>
              <a:tblPr firstRow="1" bandRow="1">
                <a:tableStyleId>{E8B1032C-EA38-4F05-BA0D-38AFFFC7BED3}</a:tableStyleId>
              </a:tblPr>
              <a:tblGrid>
                <a:gridCol w="4546854">
                  <a:extLst>
                    <a:ext uri="{9D8B030D-6E8A-4147-A177-3AD203B41FA5}">
                      <a16:colId xmlns:a16="http://schemas.microsoft.com/office/drawing/2014/main" val="4252246100"/>
                    </a:ext>
                  </a:extLst>
                </a:gridCol>
                <a:gridCol w="4368546">
                  <a:extLst>
                    <a:ext uri="{9D8B030D-6E8A-4147-A177-3AD203B41FA5}">
                      <a16:colId xmlns:a16="http://schemas.microsoft.com/office/drawing/2014/main" val="890152922"/>
                    </a:ext>
                  </a:extLst>
                </a:gridCol>
              </a:tblGrid>
              <a:tr h="501015">
                <a:tc>
                  <a:txBody>
                    <a:bodyPr/>
                    <a:lstStyle/>
                    <a:p>
                      <a:pPr algn="ctr"/>
                      <a:r>
                        <a:rPr lang="en-US" sz="2800" b="1" dirty="0" err="1" smtClean="0">
                          <a:latin typeface="+mj-lt"/>
                          <a:cs typeface="Courier New" panose="02070309020205020404" pitchFamily="49" charset="0"/>
                        </a:rPr>
                        <a:t>Số</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thực</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dấu</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phẩy</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tĩnh</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Số</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thực</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dấu</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phẩy</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động</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54436"/>
                  </a:ext>
                </a:extLst>
              </a:tr>
              <a:tr h="488315">
                <a:tc>
                  <a:txBody>
                    <a:bodyPr/>
                    <a:lstStyle/>
                    <a:p>
                      <a:r>
                        <a:rPr lang="en-US" sz="2800" b="0" dirty="0" smtClean="0">
                          <a:latin typeface="Courier New" panose="02070309020205020404" pitchFamily="49" charset="0"/>
                          <a:cs typeface="Courier New" panose="02070309020205020404" pitchFamily="49" charset="0"/>
                        </a:rPr>
                        <a:t>3.14159</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31.4159 E-1</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8310884"/>
                  </a:ext>
                </a:extLst>
              </a:tr>
              <a:tr h="488315">
                <a:tc>
                  <a:txBody>
                    <a:bodyPr/>
                    <a:lstStyle/>
                    <a:p>
                      <a:r>
                        <a:rPr lang="en-US" sz="2800" b="0" dirty="0" smtClean="0">
                          <a:latin typeface="Courier New" panose="02070309020205020404" pitchFamily="49" charset="0"/>
                          <a:cs typeface="Courier New" panose="02070309020205020404" pitchFamily="49" charset="0"/>
                        </a:rPr>
                        <a:t>123.456</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1.23456 E+2 </a:t>
                      </a:r>
                      <a:r>
                        <a:rPr lang="en-US" sz="2800" b="0" dirty="0" err="1" smtClean="0">
                          <a:latin typeface="Courier New" panose="02070309020205020404" pitchFamily="49" charset="0"/>
                          <a:cs typeface="Courier New" panose="02070309020205020404" pitchFamily="49" charset="0"/>
                        </a:rPr>
                        <a:t>hoặc</a:t>
                      </a:r>
                      <a:endParaRPr lang="en-US" sz="2800" b="0" dirty="0" smtClean="0">
                        <a:latin typeface="Courier New" panose="02070309020205020404" pitchFamily="49" charset="0"/>
                        <a:cs typeface="Courier New" panose="02070309020205020404" pitchFamily="49" charset="0"/>
                      </a:endParaRPr>
                    </a:p>
                    <a:p>
                      <a:r>
                        <a:rPr lang="en-US" sz="2800" b="0" dirty="0" smtClean="0">
                          <a:latin typeface="Courier New" panose="02070309020205020404" pitchFamily="49" charset="0"/>
                          <a:cs typeface="Courier New" panose="02070309020205020404" pitchFamily="49" charset="0"/>
                        </a:rPr>
                        <a:t>12.3456</a:t>
                      </a:r>
                      <a:r>
                        <a:rPr lang="en-US" sz="2800" b="0" baseline="0" dirty="0" smtClean="0">
                          <a:latin typeface="Courier New" panose="02070309020205020404" pitchFamily="49" charset="0"/>
                          <a:cs typeface="Courier New" panose="02070309020205020404" pitchFamily="49" charset="0"/>
                        </a:rPr>
                        <a:t> E+1</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88023"/>
                  </a:ext>
                </a:extLst>
              </a:tr>
            </a:tbl>
          </a:graphicData>
        </a:graphic>
      </p:graphicFrame>
    </p:spTree>
    <p:extLst>
      <p:ext uri="{BB962C8B-B14F-4D97-AF65-F5344CB8AC3E}">
        <p14:creationId xmlns:p14="http://schemas.microsoft.com/office/powerpoint/2010/main" val="12350774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Hằng</a:t>
            </a:r>
            <a:r>
              <a:rPr lang="en-US" dirty="0" smtClean="0"/>
              <a:t> </a:t>
            </a:r>
            <a:r>
              <a:rPr lang="en-US" dirty="0" err="1" smtClean="0"/>
              <a:t>ký</a:t>
            </a:r>
            <a:r>
              <a:rPr lang="en-US" dirty="0" smtClean="0"/>
              <a:t> </a:t>
            </a:r>
            <a:r>
              <a:rPr lang="en-US" dirty="0" err="1" smtClean="0"/>
              <a:t>tự</a:t>
            </a:r>
            <a:endParaRPr lang="en-US" dirty="0"/>
          </a:p>
        </p:txBody>
      </p:sp>
      <p:sp>
        <p:nvSpPr>
          <p:cNvPr id="3" name="Content Placeholder 2"/>
          <p:cNvSpPr>
            <a:spLocks noGrp="1"/>
          </p:cNvSpPr>
          <p:nvPr>
            <p:ph idx="1"/>
          </p:nvPr>
        </p:nvSpPr>
        <p:spPr/>
        <p:txBody>
          <a:bodyPr/>
          <a:lstStyle/>
          <a:p>
            <a:r>
              <a:rPr lang="en-US" dirty="0" err="1"/>
              <a:t>Hằng</a:t>
            </a:r>
            <a:r>
              <a:rPr lang="en-US" dirty="0"/>
              <a:t> </a:t>
            </a:r>
            <a:r>
              <a:rPr lang="en-US" dirty="0" err="1"/>
              <a:t>ký</a:t>
            </a:r>
            <a:r>
              <a:rPr lang="en-US" dirty="0"/>
              <a:t> </a:t>
            </a:r>
            <a:r>
              <a:rPr lang="en-US" dirty="0" err="1"/>
              <a:t>tự</a:t>
            </a:r>
            <a:r>
              <a:rPr lang="en-US" dirty="0"/>
              <a:t> </a:t>
            </a:r>
            <a:r>
              <a:rPr lang="en-US" dirty="0" err="1"/>
              <a:t>có</a:t>
            </a:r>
            <a:r>
              <a:rPr lang="en-US" dirty="0"/>
              <a:t> </a:t>
            </a:r>
            <a:r>
              <a:rPr lang="en-US" dirty="0" err="1"/>
              <a:t>thể</a:t>
            </a:r>
            <a:r>
              <a:rPr lang="en-US" dirty="0"/>
              <a:t> </a:t>
            </a:r>
            <a:r>
              <a:rPr lang="en-US" dirty="0" err="1"/>
              <a:t>biểu</a:t>
            </a:r>
            <a:r>
              <a:rPr lang="en-US" dirty="0"/>
              <a:t> </a:t>
            </a:r>
            <a:r>
              <a:rPr lang="en-US" dirty="0" err="1"/>
              <a:t>diễn</a:t>
            </a:r>
            <a:r>
              <a:rPr lang="en-US" dirty="0"/>
              <a:t> </a:t>
            </a:r>
            <a:r>
              <a:rPr lang="en-US" dirty="0" err="1"/>
              <a:t>theo</a:t>
            </a:r>
            <a:r>
              <a:rPr lang="en-US" dirty="0"/>
              <a:t> </a:t>
            </a:r>
            <a:r>
              <a:rPr lang="en-US" dirty="0" err="1"/>
              <a:t>hai</a:t>
            </a:r>
            <a:r>
              <a:rPr lang="en-US" dirty="0"/>
              <a:t> </a:t>
            </a:r>
            <a:r>
              <a:rPr lang="en-US" dirty="0" err="1"/>
              <a:t>cách</a:t>
            </a:r>
            <a:endParaRPr lang="en-US" dirty="0"/>
          </a:p>
          <a:p>
            <a:pPr lvl="1"/>
            <a:r>
              <a:rPr lang="vi-VN" dirty="0" smtClean="0"/>
              <a:t>Đặt </a:t>
            </a:r>
            <a:r>
              <a:rPr lang="vi-VN" dirty="0"/>
              <a:t>ký hiệu của ký tự giữa hai dấu nháy đơn</a:t>
            </a:r>
          </a:p>
          <a:p>
            <a:pPr lvl="1"/>
            <a:r>
              <a:rPr lang="en-US" dirty="0" err="1" smtClean="0"/>
              <a:t>Dùng</a:t>
            </a:r>
            <a:r>
              <a:rPr lang="en-US" dirty="0" smtClean="0"/>
              <a:t> </a:t>
            </a:r>
            <a:r>
              <a:rPr lang="en-US" dirty="0" err="1"/>
              <a:t>mã</a:t>
            </a:r>
            <a:r>
              <a:rPr lang="en-US" dirty="0"/>
              <a:t> ASCII </a:t>
            </a:r>
            <a:r>
              <a:rPr lang="en-US" dirty="0" err="1"/>
              <a:t>của</a:t>
            </a:r>
            <a:r>
              <a:rPr lang="en-US" dirty="0"/>
              <a:t> </a:t>
            </a:r>
            <a:r>
              <a:rPr lang="en-US" dirty="0" err="1"/>
              <a:t>ký</a:t>
            </a:r>
            <a:r>
              <a:rPr lang="en-US" dirty="0"/>
              <a:t> </a:t>
            </a:r>
            <a:r>
              <a:rPr lang="en-US" dirty="0" err="1"/>
              <a:t>tự</a:t>
            </a:r>
            <a:r>
              <a:rPr lang="en-US" dirty="0"/>
              <a:t>:</a:t>
            </a:r>
          </a:p>
          <a:p>
            <a:pPr lvl="2"/>
            <a:r>
              <a:rPr lang="en-US" dirty="0" err="1" smtClean="0"/>
              <a:t>Số</a:t>
            </a:r>
            <a:r>
              <a:rPr lang="en-US" dirty="0" smtClean="0"/>
              <a:t> </a:t>
            </a:r>
            <a:r>
              <a:rPr lang="en-US" dirty="0" err="1"/>
              <a:t>thứ</a:t>
            </a:r>
            <a:r>
              <a:rPr lang="en-US" dirty="0"/>
              <a:t> </a:t>
            </a:r>
            <a:r>
              <a:rPr lang="en-US" dirty="0" err="1"/>
              <a:t>tự</a:t>
            </a:r>
            <a:r>
              <a:rPr lang="en-US" dirty="0"/>
              <a:t> </a:t>
            </a:r>
            <a:r>
              <a:rPr lang="en-US" dirty="0" err="1"/>
              <a:t>của</a:t>
            </a:r>
            <a:r>
              <a:rPr lang="en-US" dirty="0"/>
              <a:t> </a:t>
            </a:r>
            <a:r>
              <a:rPr lang="en-US" dirty="0" err="1"/>
              <a:t>ký</a:t>
            </a:r>
            <a:r>
              <a:rPr lang="en-US" dirty="0"/>
              <a:t> </a:t>
            </a:r>
            <a:r>
              <a:rPr lang="en-US" dirty="0" err="1"/>
              <a:t>tự</a:t>
            </a:r>
            <a:r>
              <a:rPr lang="en-US" dirty="0"/>
              <a:t> </a:t>
            </a:r>
            <a:r>
              <a:rPr lang="en-US" dirty="0" err="1"/>
              <a:t>đó</a:t>
            </a:r>
            <a:r>
              <a:rPr lang="en-US" dirty="0"/>
              <a:t> </a:t>
            </a:r>
            <a:r>
              <a:rPr lang="en-US" dirty="0" err="1"/>
              <a:t>trong</a:t>
            </a:r>
            <a:r>
              <a:rPr lang="en-US" dirty="0"/>
              <a:t> </a:t>
            </a:r>
            <a:r>
              <a:rPr lang="en-US" dirty="0" err="1"/>
              <a:t>bảng</a:t>
            </a:r>
            <a:r>
              <a:rPr lang="en-US" dirty="0"/>
              <a:t> </a:t>
            </a:r>
            <a:r>
              <a:rPr lang="en-US" dirty="0" err="1"/>
              <a:t>mã</a:t>
            </a:r>
            <a:r>
              <a:rPr lang="en-US" dirty="0"/>
              <a:t> ASCII</a:t>
            </a:r>
          </a:p>
          <a:p>
            <a:pPr lvl="2"/>
            <a:r>
              <a:rPr lang="en-US" dirty="0" err="1" smtClean="0"/>
              <a:t>Là</a:t>
            </a:r>
            <a:r>
              <a:rPr lang="en-US" dirty="0" smtClean="0"/>
              <a:t> </a:t>
            </a:r>
            <a:r>
              <a:rPr lang="en-US" dirty="0" err="1"/>
              <a:t>số</a:t>
            </a:r>
            <a:r>
              <a:rPr lang="en-US" dirty="0"/>
              <a:t> </a:t>
            </a:r>
            <a:r>
              <a:rPr lang="en-US" dirty="0" err="1"/>
              <a:t>nguyên→tuân</a:t>
            </a:r>
            <a:r>
              <a:rPr lang="en-US" dirty="0"/>
              <a:t> </a:t>
            </a:r>
            <a:r>
              <a:rPr lang="en-US" dirty="0" err="1"/>
              <a:t>thủ</a:t>
            </a:r>
            <a:r>
              <a:rPr lang="en-US" dirty="0"/>
              <a:t> </a:t>
            </a:r>
            <a:r>
              <a:rPr lang="en-US" dirty="0" err="1"/>
              <a:t>quy</a:t>
            </a:r>
            <a:r>
              <a:rPr lang="en-US" dirty="0"/>
              <a:t> </a:t>
            </a:r>
            <a:r>
              <a:rPr lang="en-US" dirty="0" err="1"/>
              <a:t>tắc</a:t>
            </a:r>
            <a:r>
              <a:rPr lang="en-US" dirty="0"/>
              <a:t> </a:t>
            </a:r>
            <a:r>
              <a:rPr lang="en-US" dirty="0" err="1"/>
              <a:t>biểu</a:t>
            </a:r>
            <a:r>
              <a:rPr lang="en-US" dirty="0"/>
              <a:t> </a:t>
            </a:r>
            <a:r>
              <a:rPr lang="en-US" dirty="0" err="1"/>
              <a:t>diễn</a:t>
            </a:r>
            <a:r>
              <a:rPr lang="en-US" dirty="0"/>
              <a:t> </a:t>
            </a:r>
            <a:r>
              <a:rPr lang="en-US" dirty="0" err="1"/>
              <a:t>số</a:t>
            </a:r>
            <a:r>
              <a:rPr lang="en-US" dirty="0"/>
              <a:t> </a:t>
            </a:r>
            <a:r>
              <a:rPr lang="en-US" dirty="0" err="1"/>
              <a:t>nguyên</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56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35165119"/>
              </p:ext>
            </p:extLst>
          </p:nvPr>
        </p:nvGraphicFramePr>
        <p:xfrm>
          <a:off x="1143000" y="4038600"/>
          <a:ext cx="10287000" cy="2072640"/>
        </p:xfrm>
        <a:graphic>
          <a:graphicData uri="http://schemas.openxmlformats.org/drawingml/2006/table">
            <a:tbl>
              <a:tblPr firstRow="1" bandRow="1">
                <a:tableStyleId>{E8B1032C-EA38-4F05-BA0D-38AFFFC7BED3}</a:tableStyleId>
              </a:tblPr>
              <a:tblGrid>
                <a:gridCol w="3200400">
                  <a:extLst>
                    <a:ext uri="{9D8B030D-6E8A-4147-A177-3AD203B41FA5}">
                      <a16:colId xmlns:a16="http://schemas.microsoft.com/office/drawing/2014/main" val="4252246100"/>
                    </a:ext>
                  </a:extLst>
                </a:gridCol>
                <a:gridCol w="3505200">
                  <a:extLst>
                    <a:ext uri="{9D8B030D-6E8A-4147-A177-3AD203B41FA5}">
                      <a16:colId xmlns:a16="http://schemas.microsoft.com/office/drawing/2014/main" val="890152922"/>
                    </a:ext>
                  </a:extLst>
                </a:gridCol>
                <a:gridCol w="3581400">
                  <a:extLst>
                    <a:ext uri="{9D8B030D-6E8A-4147-A177-3AD203B41FA5}">
                      <a16:colId xmlns:a16="http://schemas.microsoft.com/office/drawing/2014/main" val="2876328690"/>
                    </a:ext>
                  </a:extLst>
                </a:gridCol>
              </a:tblGrid>
              <a:tr h="370840">
                <a:tc>
                  <a:txBody>
                    <a:bodyPr/>
                    <a:lstStyle/>
                    <a:p>
                      <a:pPr algn="ctr"/>
                      <a:r>
                        <a:rPr lang="en-US" sz="2800" b="1" dirty="0" err="1" smtClean="0">
                          <a:latin typeface="+mj-lt"/>
                          <a:cs typeface="Courier New" panose="02070309020205020404" pitchFamily="49" charset="0"/>
                        </a:rPr>
                        <a:t>Ký</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tự</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Dùng</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nháy</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đơn</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Dùng</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mã</a:t>
                      </a:r>
                      <a:r>
                        <a:rPr lang="en-US" sz="2800" b="1" baseline="0" dirty="0" smtClean="0">
                          <a:latin typeface="+mj-lt"/>
                          <a:cs typeface="Courier New" panose="02070309020205020404" pitchFamily="49" charset="0"/>
                        </a:rPr>
                        <a:t> ASCII</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54436"/>
                  </a:ext>
                </a:extLst>
              </a:tr>
              <a:tr h="370840">
                <a:tc>
                  <a:txBody>
                    <a:bodyPr/>
                    <a:lstStyle/>
                    <a:p>
                      <a:r>
                        <a:rPr lang="en-US" sz="2800" b="0" dirty="0" err="1" smtClean="0">
                          <a:latin typeface="+mj-lt"/>
                          <a:cs typeface="Courier New" panose="02070309020205020404" pitchFamily="49" charset="0"/>
                        </a:rPr>
                        <a:t>Chữ</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cái</a:t>
                      </a:r>
                      <a:r>
                        <a:rPr lang="en-US" sz="2800" b="0" baseline="0" dirty="0" smtClean="0">
                          <a:latin typeface="+mj-lt"/>
                          <a:cs typeface="Courier New" panose="02070309020205020404" pitchFamily="49" charset="0"/>
                        </a:rPr>
                        <a:t> A</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‘A’</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65, 0x41, 0101</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8310884"/>
                  </a:ext>
                </a:extLst>
              </a:tr>
              <a:tr h="370840">
                <a:tc>
                  <a:txBody>
                    <a:bodyPr/>
                    <a:lstStyle/>
                    <a:p>
                      <a:r>
                        <a:rPr lang="en-US" sz="2800" b="0" dirty="0" err="1" smtClean="0">
                          <a:latin typeface="+mj-lt"/>
                          <a:cs typeface="Courier New" panose="02070309020205020404" pitchFamily="49" charset="0"/>
                        </a:rPr>
                        <a:t>Dấu</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nháy</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đơn</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39, 0x27, 047</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88023"/>
                  </a:ext>
                </a:extLst>
              </a:tr>
              <a:tr h="370840">
                <a:tc>
                  <a:txBody>
                    <a:bodyPr/>
                    <a:lstStyle/>
                    <a:p>
                      <a:r>
                        <a:rPr lang="en-US" sz="2800" b="0" dirty="0" err="1" smtClean="0">
                          <a:latin typeface="+mj-lt"/>
                          <a:cs typeface="Courier New" panose="02070309020205020404" pitchFamily="49" charset="0"/>
                        </a:rPr>
                        <a:t>Ký</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tự</a:t>
                      </a:r>
                      <a:r>
                        <a:rPr lang="en-US" sz="2800" b="0" baseline="0" dirty="0" smtClean="0">
                          <a:latin typeface="+mj-lt"/>
                          <a:cs typeface="Courier New" panose="02070309020205020404" pitchFamily="49" charset="0"/>
                        </a:rPr>
                        <a:t> tab</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‘\t’</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0, 0x09, 011</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787851"/>
                  </a:ext>
                </a:extLst>
              </a:tr>
            </a:tbl>
          </a:graphicData>
        </a:graphic>
      </p:graphicFrame>
    </p:spTree>
    <p:extLst>
      <p:ext uri="{BB962C8B-B14F-4D97-AF65-F5344CB8AC3E}">
        <p14:creationId xmlns:p14="http://schemas.microsoft.com/office/powerpoint/2010/main" val="14374202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Hằng</a:t>
            </a:r>
            <a:r>
              <a:rPr lang="en-US" dirty="0" smtClean="0"/>
              <a:t> </a:t>
            </a:r>
            <a:r>
              <a:rPr lang="en-US" dirty="0" err="1" smtClean="0"/>
              <a:t>chuỗi</a:t>
            </a:r>
            <a:r>
              <a:rPr lang="en-US" dirty="0" smtClean="0"/>
              <a:t>/ </a:t>
            </a:r>
            <a:r>
              <a:rPr lang="en-US" dirty="0" err="1" smtClean="0"/>
              <a:t>xâu</a:t>
            </a:r>
            <a:r>
              <a:rPr lang="en-US" dirty="0" smtClean="0"/>
              <a:t> </a:t>
            </a:r>
            <a:r>
              <a:rPr lang="en-US" dirty="0" err="1" smtClean="0"/>
              <a:t>ký</a:t>
            </a:r>
            <a:r>
              <a:rPr lang="en-US" dirty="0" smtClean="0"/>
              <a:t> </a:t>
            </a:r>
            <a:r>
              <a:rPr lang="en-US" dirty="0" err="1" smtClean="0"/>
              <a:t>tự</a:t>
            </a:r>
            <a:endParaRPr lang="en-US" dirty="0"/>
          </a:p>
        </p:txBody>
      </p:sp>
      <p:sp>
        <p:nvSpPr>
          <p:cNvPr id="3" name="Content Placeholder 2"/>
          <p:cNvSpPr>
            <a:spLocks noGrp="1"/>
          </p:cNvSpPr>
          <p:nvPr>
            <p:ph idx="1"/>
          </p:nvPr>
        </p:nvSpPr>
        <p:spPr/>
        <p:txBody>
          <a:bodyPr/>
          <a:lstStyle/>
          <a:p>
            <a:r>
              <a:rPr lang="vi-VN" dirty="0"/>
              <a:t>Hằng chuỗi/xâu kí tự được biểu diễn bởi </a:t>
            </a:r>
            <a:r>
              <a:rPr lang="vi-VN" dirty="0" smtClean="0"/>
              <a:t>đặt</a:t>
            </a:r>
            <a:r>
              <a:rPr lang="en-US" dirty="0" smtClean="0"/>
              <a:t> </a:t>
            </a:r>
            <a:r>
              <a:rPr lang="en-US" dirty="0" err="1" smtClean="0"/>
              <a:t>dãy</a:t>
            </a:r>
            <a:r>
              <a:rPr lang="en-US" dirty="0" smtClean="0"/>
              <a:t> </a:t>
            </a:r>
            <a:r>
              <a:rPr lang="en-US" dirty="0" err="1"/>
              <a:t>các</a:t>
            </a:r>
            <a:r>
              <a:rPr lang="en-US" dirty="0"/>
              <a:t> </a:t>
            </a:r>
            <a:r>
              <a:rPr lang="en-US" dirty="0" err="1"/>
              <a:t>kí</a:t>
            </a:r>
            <a:r>
              <a:rPr lang="en-US" dirty="0"/>
              <a:t> </a:t>
            </a:r>
            <a:r>
              <a:rPr lang="en-US" dirty="0" err="1"/>
              <a:t>tự</a:t>
            </a:r>
            <a:r>
              <a:rPr lang="en-US" dirty="0"/>
              <a:t> </a:t>
            </a:r>
            <a:r>
              <a:rPr lang="en-US" dirty="0" err="1"/>
              <a:t>trong</a:t>
            </a:r>
            <a:r>
              <a:rPr lang="en-US" dirty="0"/>
              <a:t> </a:t>
            </a:r>
            <a:r>
              <a:rPr lang="en-US" dirty="0" err="1"/>
              <a:t>xâu</a:t>
            </a:r>
            <a:r>
              <a:rPr lang="en-US" dirty="0"/>
              <a:t> </a:t>
            </a:r>
            <a:r>
              <a:rPr lang="en-US" dirty="0" err="1"/>
              <a:t>trong</a:t>
            </a:r>
            <a:r>
              <a:rPr lang="en-US" dirty="0"/>
              <a:t> </a:t>
            </a:r>
            <a:r>
              <a:rPr lang="en-US" dirty="0" err="1"/>
              <a:t>cặp</a:t>
            </a:r>
            <a:r>
              <a:rPr lang="en-US" dirty="0"/>
              <a:t> </a:t>
            </a:r>
            <a:r>
              <a:rPr lang="en-US" dirty="0" err="1"/>
              <a:t>dấu</a:t>
            </a:r>
            <a:r>
              <a:rPr lang="en-US" dirty="0"/>
              <a:t> </a:t>
            </a:r>
            <a:r>
              <a:rPr lang="en-US" dirty="0" err="1" smtClean="0"/>
              <a:t>nháy</a:t>
            </a:r>
            <a:r>
              <a:rPr lang="en-US" dirty="0" smtClean="0"/>
              <a:t> </a:t>
            </a:r>
            <a:r>
              <a:rPr lang="en-US" dirty="0" err="1" smtClean="0"/>
              <a:t>kép</a:t>
            </a:r>
            <a:r>
              <a:rPr lang="en-US" dirty="0"/>
              <a:t>.</a:t>
            </a:r>
          </a:p>
          <a:p>
            <a:r>
              <a:rPr lang="en-US" dirty="0" smtClean="0"/>
              <a:t>•</a:t>
            </a:r>
            <a:r>
              <a:rPr lang="en-US" dirty="0" err="1" smtClean="0"/>
              <a:t>Ví</a:t>
            </a:r>
            <a:r>
              <a:rPr lang="en-US" dirty="0" smtClean="0"/>
              <a:t> </a:t>
            </a:r>
            <a:r>
              <a:rPr lang="en-US" dirty="0" err="1"/>
              <a:t>dụ</a:t>
            </a:r>
            <a:r>
              <a:rPr lang="en-US" dirty="0"/>
              <a:t>:</a:t>
            </a:r>
          </a:p>
          <a:p>
            <a:pPr lvl="1"/>
            <a:r>
              <a:rPr lang="en-US" b="1"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ngon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ngu</a:t>
            </a:r>
            <a:r>
              <a:rPr lang="en-US" dirty="0">
                <a:latin typeface="Courier New" panose="02070309020205020404" pitchFamily="49" charset="0"/>
                <a:cs typeface="Courier New" panose="02070309020205020404" pitchFamily="49" charset="0"/>
              </a:rPr>
              <a:t> lap </a:t>
            </a:r>
            <a:r>
              <a:rPr lang="en-US" dirty="0" err="1">
                <a:latin typeface="Courier New" panose="02070309020205020404" pitchFamily="49" charset="0"/>
                <a:cs typeface="Courier New" panose="02070309020205020404" pitchFamily="49" charset="0"/>
              </a:rPr>
              <a:t>trinh</a:t>
            </a:r>
            <a:r>
              <a:rPr lang="en-US" dirty="0">
                <a:latin typeface="Courier New" panose="02070309020205020404" pitchFamily="49" charset="0"/>
                <a:cs typeface="Courier New" panose="02070309020205020404" pitchFamily="49" charset="0"/>
              </a:rPr>
              <a:t> C</a:t>
            </a:r>
            <a:r>
              <a:rPr lang="en-US" b="1" dirty="0">
                <a:latin typeface="Courier New" panose="02070309020205020404" pitchFamily="49" charset="0"/>
                <a:cs typeface="Courier New" panose="02070309020205020404" pitchFamily="49" charset="0"/>
              </a:rPr>
              <a:t>”</a:t>
            </a:r>
          </a:p>
          <a:p>
            <a:pPr lvl="1"/>
            <a:r>
              <a:rPr lang="en-US" b="1"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Tin hoc </a:t>
            </a:r>
            <a:r>
              <a:rPr lang="en-US" dirty="0" err="1">
                <a:latin typeface="Courier New" panose="02070309020205020404" pitchFamily="49" charset="0"/>
                <a:cs typeface="Courier New" panose="02070309020205020404" pitchFamily="49" charset="0"/>
              </a:rPr>
              <a:t>dai</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cuong</a:t>
            </a:r>
            <a:r>
              <a:rPr lang="en-US" b="1" dirty="0">
                <a:latin typeface="Courier New" panose="02070309020205020404" pitchFamily="49" charset="0"/>
                <a:cs typeface="Courier New" panose="02070309020205020404" pitchFamily="49" charset="0"/>
              </a:rPr>
              <a:t>”</a:t>
            </a:r>
          </a:p>
          <a:p>
            <a:pPr lvl="1"/>
            <a:r>
              <a:rPr lang="it-IT" b="1" dirty="0" smtClean="0">
                <a:latin typeface="Courier New" panose="02070309020205020404" pitchFamily="49" charset="0"/>
                <a:cs typeface="Courier New" panose="02070309020205020404" pitchFamily="49" charset="0"/>
              </a:rPr>
              <a:t>“</a:t>
            </a:r>
            <a:r>
              <a:rPr lang="it-IT" dirty="0">
                <a:latin typeface="Courier New" panose="02070309020205020404" pitchFamily="49" charset="0"/>
                <a:cs typeface="Courier New" panose="02070309020205020404" pitchFamily="49" charset="0"/>
              </a:rPr>
              <a:t>Dai hoc Bach Khoa Ha Noi</a:t>
            </a:r>
            <a:r>
              <a:rPr lang="it-IT" b="1"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57</a:t>
            </a:fld>
            <a:endParaRPr lang="en-US" dirty="0"/>
          </a:p>
        </p:txBody>
      </p:sp>
    </p:spTree>
    <p:extLst>
      <p:ext uri="{BB962C8B-B14F-4D97-AF65-F5344CB8AC3E}">
        <p14:creationId xmlns:p14="http://schemas.microsoft.com/office/powerpoint/2010/main" val="39034617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a:t>
            </a:r>
            <a:r>
              <a:rPr lang="en-US" dirty="0" err="1" smtClean="0"/>
              <a:t>Biến</a:t>
            </a:r>
            <a:r>
              <a:rPr lang="en-US" dirty="0" smtClean="0"/>
              <a:t> (variable)</a:t>
            </a:r>
            <a:endParaRPr lang="en-US" dirty="0"/>
          </a:p>
        </p:txBody>
      </p:sp>
      <p:sp>
        <p:nvSpPr>
          <p:cNvPr id="3" name="Content Placeholder 2"/>
          <p:cNvSpPr>
            <a:spLocks noGrp="1"/>
          </p:cNvSpPr>
          <p:nvPr>
            <p:ph idx="1"/>
          </p:nvPr>
        </p:nvSpPr>
        <p:spPr/>
        <p:txBody>
          <a:bodyPr/>
          <a:lstStyle/>
          <a:p>
            <a:r>
              <a:rPr lang="vi-VN" dirty="0"/>
              <a:t>Biến là đại lượng mà </a:t>
            </a:r>
            <a:r>
              <a:rPr lang="vi-VN" b="1" i="1" dirty="0"/>
              <a:t>giá trị có thể thay </a:t>
            </a:r>
            <a:r>
              <a:rPr lang="vi-VN" b="1" i="1" dirty="0" smtClean="0"/>
              <a:t>đổi</a:t>
            </a:r>
            <a:r>
              <a:rPr lang="en-US" b="1" i="1" dirty="0" smtClean="0"/>
              <a:t> </a:t>
            </a:r>
            <a:r>
              <a:rPr lang="vi-VN" b="1" i="1" dirty="0" smtClean="0"/>
              <a:t>trong </a:t>
            </a:r>
            <a:r>
              <a:rPr lang="vi-VN" b="1" i="1" dirty="0"/>
              <a:t>chương trình</a:t>
            </a:r>
            <a:r>
              <a:rPr lang="vi-VN" b="1" dirty="0"/>
              <a:t>.</a:t>
            </a:r>
          </a:p>
          <a:p>
            <a:r>
              <a:rPr lang="vi-VN" dirty="0" smtClean="0"/>
              <a:t>Tên </a:t>
            </a:r>
            <a:r>
              <a:rPr lang="vi-VN" dirty="0"/>
              <a:t>biến phải được đặt theo quy tắc đặt tên</a:t>
            </a:r>
          </a:p>
          <a:p>
            <a:pPr lvl="1"/>
            <a:r>
              <a:rPr lang="en-US" sz="2800" dirty="0" err="1" smtClean="0"/>
              <a:t>Về</a:t>
            </a:r>
            <a:r>
              <a:rPr lang="en-US" sz="2800" dirty="0" smtClean="0"/>
              <a:t> </a:t>
            </a:r>
            <a:r>
              <a:rPr lang="en-US" sz="2800" dirty="0" err="1"/>
              <a:t>thực</a:t>
            </a:r>
            <a:r>
              <a:rPr lang="en-US" sz="2800" dirty="0"/>
              <a:t> </a:t>
            </a:r>
            <a:r>
              <a:rPr lang="en-US" sz="2800" dirty="0" err="1"/>
              <a:t>chất</a:t>
            </a:r>
            <a:r>
              <a:rPr lang="en-US" sz="2800" dirty="0"/>
              <a:t>, </a:t>
            </a:r>
            <a:r>
              <a:rPr lang="en-US" sz="2800" dirty="0" err="1"/>
              <a:t>biến</a:t>
            </a:r>
            <a:r>
              <a:rPr lang="en-US" sz="2800" dirty="0"/>
              <a:t> </a:t>
            </a:r>
            <a:r>
              <a:rPr lang="en-US" sz="2800" dirty="0" err="1"/>
              <a:t>là</a:t>
            </a:r>
            <a:r>
              <a:rPr lang="en-US" sz="2800" dirty="0"/>
              <a:t> </a:t>
            </a:r>
            <a:r>
              <a:rPr lang="en-US" sz="2800" dirty="0" err="1"/>
              <a:t>các</a:t>
            </a:r>
            <a:r>
              <a:rPr lang="en-US" sz="2800" dirty="0"/>
              <a:t> ô </a:t>
            </a:r>
            <a:r>
              <a:rPr lang="en-US" sz="2800" dirty="0" err="1"/>
              <a:t>nhớ</a:t>
            </a:r>
            <a:r>
              <a:rPr lang="en-US" sz="2800" dirty="0"/>
              <a:t> </a:t>
            </a:r>
            <a:r>
              <a:rPr lang="en-US" sz="2800" dirty="0" err="1"/>
              <a:t>trong</a:t>
            </a:r>
            <a:r>
              <a:rPr lang="en-US" sz="2800" dirty="0"/>
              <a:t> </a:t>
            </a:r>
            <a:r>
              <a:rPr lang="en-US" sz="2800" dirty="0" err="1"/>
              <a:t>bộ</a:t>
            </a:r>
            <a:r>
              <a:rPr lang="en-US" sz="2800" dirty="0"/>
              <a:t> </a:t>
            </a:r>
            <a:r>
              <a:rPr lang="en-US" sz="2800" dirty="0" err="1" smtClean="0"/>
              <a:t>nhớ</a:t>
            </a:r>
            <a:r>
              <a:rPr lang="en-US" sz="2800" dirty="0" smtClean="0"/>
              <a:t> </a:t>
            </a:r>
            <a:r>
              <a:rPr lang="en-US" sz="2800" dirty="0" err="1" smtClean="0"/>
              <a:t>máy</a:t>
            </a:r>
            <a:r>
              <a:rPr lang="en-US" sz="2800" dirty="0" smtClean="0"/>
              <a:t> </a:t>
            </a:r>
            <a:r>
              <a:rPr lang="en-US" sz="2800" dirty="0" err="1"/>
              <a:t>tính</a:t>
            </a:r>
            <a:r>
              <a:rPr lang="en-US" sz="2800" dirty="0"/>
              <a:t> </a:t>
            </a:r>
            <a:r>
              <a:rPr lang="en-US" sz="2800" dirty="0" err="1"/>
              <a:t>dành</a:t>
            </a:r>
            <a:r>
              <a:rPr lang="en-US" sz="2800" dirty="0"/>
              <a:t> </a:t>
            </a:r>
            <a:r>
              <a:rPr lang="en-US" sz="2800" dirty="0" err="1"/>
              <a:t>cho</a:t>
            </a:r>
            <a:r>
              <a:rPr lang="en-US" sz="2800" dirty="0"/>
              <a:t> 1 </a:t>
            </a:r>
            <a:r>
              <a:rPr lang="en-US" sz="2800" dirty="0" err="1"/>
              <a:t>kiểu</a:t>
            </a:r>
            <a:r>
              <a:rPr lang="en-US" sz="2800" dirty="0"/>
              <a:t> </a:t>
            </a:r>
            <a:r>
              <a:rPr lang="en-US" sz="2800" dirty="0" err="1"/>
              <a:t>dữ</a:t>
            </a:r>
            <a:r>
              <a:rPr lang="en-US" sz="2800" dirty="0"/>
              <a:t> </a:t>
            </a:r>
            <a:r>
              <a:rPr lang="en-US" sz="2800" dirty="0" err="1"/>
              <a:t>liệu</a:t>
            </a:r>
            <a:r>
              <a:rPr lang="en-US" sz="2800" dirty="0"/>
              <a:t> </a:t>
            </a:r>
            <a:r>
              <a:rPr lang="en-US" sz="2800" dirty="0" err="1"/>
              <a:t>nào</a:t>
            </a:r>
            <a:r>
              <a:rPr lang="en-US" sz="2800" dirty="0"/>
              <a:t> </a:t>
            </a:r>
            <a:r>
              <a:rPr lang="en-US" sz="2800" dirty="0" err="1"/>
              <a:t>đó</a:t>
            </a:r>
            <a:r>
              <a:rPr lang="en-US" sz="2800" dirty="0"/>
              <a:t> </a:t>
            </a:r>
            <a:r>
              <a:rPr lang="en-US" sz="2800" dirty="0" err="1" smtClean="0"/>
              <a:t>và</a:t>
            </a:r>
            <a:r>
              <a:rPr lang="en-US" sz="2800" dirty="0" smtClean="0"/>
              <a:t> </a:t>
            </a:r>
            <a:r>
              <a:rPr lang="vi-VN" sz="2800" dirty="0" smtClean="0"/>
              <a:t>được </a:t>
            </a:r>
            <a:r>
              <a:rPr lang="vi-VN" sz="2800" dirty="0"/>
              <a:t>đặt tên để tiện tham khảo</a:t>
            </a:r>
          </a:p>
          <a:p>
            <a:pPr lvl="1"/>
            <a:r>
              <a:rPr lang="en-US" sz="2800" b="1" i="1" dirty="0" err="1" smtClean="0"/>
              <a:t>Ví</a:t>
            </a:r>
            <a:r>
              <a:rPr lang="en-US" sz="2800" b="1" i="1" dirty="0" smtClean="0"/>
              <a:t> </a:t>
            </a:r>
            <a:r>
              <a:rPr lang="en-US" sz="2800" b="1" i="1" dirty="0" err="1"/>
              <a:t>dụ</a:t>
            </a:r>
            <a:r>
              <a:rPr lang="en-US" sz="2800" b="1" i="1" dirty="0"/>
              <a:t>: </a:t>
            </a:r>
            <a:r>
              <a:rPr lang="en-US" sz="2800" dirty="0" err="1"/>
              <a:t>Biến</a:t>
            </a:r>
            <a:r>
              <a:rPr lang="en-US" sz="2800" dirty="0"/>
              <a:t> </a:t>
            </a:r>
            <a:r>
              <a:rPr lang="en-US" sz="2800" dirty="0" err="1"/>
              <a:t>kiểu</a:t>
            </a:r>
            <a:r>
              <a:rPr lang="en-US" sz="2800" dirty="0"/>
              <a:t> </a:t>
            </a:r>
            <a:r>
              <a:rPr lang="en-US" sz="2800" dirty="0" err="1">
                <a:latin typeface="Courier New" panose="02070309020205020404" pitchFamily="49" charset="0"/>
                <a:cs typeface="Courier New" panose="02070309020205020404" pitchFamily="49" charset="0"/>
              </a:rPr>
              <a:t>int</a:t>
            </a:r>
            <a:r>
              <a:rPr lang="en-US" sz="2800" dirty="0"/>
              <a:t> </a:t>
            </a:r>
            <a:r>
              <a:rPr lang="en-US" sz="2800" dirty="0" err="1"/>
              <a:t>chiếm</a:t>
            </a:r>
            <a:r>
              <a:rPr lang="en-US" sz="2800" dirty="0"/>
              <a:t> 2 ô </a:t>
            </a:r>
            <a:r>
              <a:rPr lang="en-US" sz="2800" dirty="0" err="1"/>
              <a:t>nhớ</a:t>
            </a:r>
            <a:endParaRPr lang="en-US" sz="2800" dirty="0"/>
          </a:p>
          <a:p>
            <a:r>
              <a:rPr lang="vi-VN" b="1" dirty="0" smtClean="0"/>
              <a:t>Lưu </a:t>
            </a:r>
            <a:r>
              <a:rPr lang="vi-VN" b="1" dirty="0"/>
              <a:t>ý:</a:t>
            </a:r>
          </a:p>
          <a:p>
            <a:pPr lvl="1"/>
            <a:r>
              <a:rPr lang="vi-VN" sz="2800" dirty="0" smtClean="0"/>
              <a:t>Hằng </a:t>
            </a:r>
            <a:r>
              <a:rPr lang="vi-VN" sz="2800" dirty="0"/>
              <a:t>số và biến được sử dụng để lưu trữ </a:t>
            </a:r>
            <a:r>
              <a:rPr lang="vi-VN" sz="2800" dirty="0" smtClean="0"/>
              <a:t>dữ</a:t>
            </a:r>
            <a:r>
              <a:rPr lang="en-US" sz="2800" dirty="0" smtClean="0"/>
              <a:t> </a:t>
            </a:r>
            <a:r>
              <a:rPr lang="vi-VN" sz="2800" dirty="0" smtClean="0"/>
              <a:t>liệu </a:t>
            </a:r>
            <a:r>
              <a:rPr lang="vi-VN" sz="2800" dirty="0"/>
              <a:t>trong chương trình và phải thuộc một </a:t>
            </a:r>
            <a:r>
              <a:rPr lang="vi-VN" sz="2800" dirty="0" smtClean="0"/>
              <a:t>kiểu</a:t>
            </a:r>
            <a:r>
              <a:rPr lang="en-US" sz="2800" dirty="0" smtClean="0"/>
              <a:t> </a:t>
            </a:r>
            <a:r>
              <a:rPr lang="en-US" sz="2800" dirty="0" err="1" smtClean="0"/>
              <a:t>dữ</a:t>
            </a:r>
            <a:r>
              <a:rPr lang="en-US" sz="2800" dirty="0" smtClean="0"/>
              <a:t> </a:t>
            </a:r>
            <a:r>
              <a:rPr lang="en-US" sz="2800" dirty="0" err="1"/>
              <a:t>liệu</a:t>
            </a:r>
            <a:r>
              <a:rPr lang="en-US" sz="2800" dirty="0"/>
              <a:t> </a:t>
            </a:r>
            <a:r>
              <a:rPr lang="en-US" sz="2800" dirty="0" err="1"/>
              <a:t>nào</a:t>
            </a:r>
            <a:r>
              <a:rPr lang="en-US" sz="2800" dirty="0"/>
              <a:t> </a:t>
            </a:r>
            <a:r>
              <a:rPr lang="en-US" sz="2800" dirty="0" err="1"/>
              <a:t>đó</a:t>
            </a: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58</a:t>
            </a:fld>
            <a:endParaRPr lang="en-US" dirty="0"/>
          </a:p>
        </p:txBody>
      </p:sp>
    </p:spTree>
    <p:extLst>
      <p:ext uri="{BB962C8B-B14F-4D97-AF65-F5344CB8AC3E}">
        <p14:creationId xmlns:p14="http://schemas.microsoft.com/office/powerpoint/2010/main" val="26532846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a:t>
            </a:r>
            <a:r>
              <a:rPr lang="en-US" dirty="0" err="1" smtClean="0"/>
              <a:t>Hàm</a:t>
            </a:r>
            <a:r>
              <a:rPr lang="en-US" dirty="0" smtClean="0"/>
              <a:t> (function)</a:t>
            </a:r>
            <a:endParaRPr lang="en-US" dirty="0"/>
          </a:p>
        </p:txBody>
      </p:sp>
      <p:sp>
        <p:nvSpPr>
          <p:cNvPr id="3" name="Content Placeholder 2"/>
          <p:cNvSpPr>
            <a:spLocks noGrp="1"/>
          </p:cNvSpPr>
          <p:nvPr>
            <p:ph idx="1"/>
          </p:nvPr>
        </p:nvSpPr>
        <p:spPr/>
        <p:txBody>
          <a:bodyPr/>
          <a:lstStyle/>
          <a:p>
            <a:r>
              <a:rPr lang="vi-VN" dirty="0"/>
              <a:t>Hàm là chương trình con có chức năng</a:t>
            </a:r>
          </a:p>
          <a:p>
            <a:pPr lvl="1"/>
            <a:r>
              <a:rPr lang="en-US" dirty="0" err="1" smtClean="0"/>
              <a:t>Nhận</a:t>
            </a:r>
            <a:r>
              <a:rPr lang="en-US" dirty="0" smtClean="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i="1" dirty="0" err="1"/>
              <a:t>các</a:t>
            </a:r>
            <a:r>
              <a:rPr lang="en-US" i="1" dirty="0"/>
              <a:t> </a:t>
            </a:r>
            <a:r>
              <a:rPr lang="en-US" i="1" dirty="0" err="1"/>
              <a:t>tham</a:t>
            </a:r>
            <a:r>
              <a:rPr lang="en-US" i="1" dirty="0"/>
              <a:t> </a:t>
            </a:r>
            <a:r>
              <a:rPr lang="en-US" i="1" dirty="0" err="1"/>
              <a:t>số</a:t>
            </a:r>
            <a:r>
              <a:rPr lang="en-US" i="1" dirty="0"/>
              <a:t> </a:t>
            </a:r>
            <a:r>
              <a:rPr lang="en-US" i="1" dirty="0" err="1"/>
              <a:t>vào</a:t>
            </a:r>
            <a:r>
              <a:rPr lang="en-US" dirty="0"/>
              <a:t>)</a:t>
            </a:r>
          </a:p>
          <a:p>
            <a:pPr lvl="1"/>
            <a:r>
              <a:rPr lang="en-US" dirty="0" err="1" smtClean="0"/>
              <a:t>Thực</a:t>
            </a:r>
            <a:r>
              <a:rPr lang="en-US" dirty="0" smtClean="0"/>
              <a:t> </a:t>
            </a:r>
            <a:r>
              <a:rPr lang="en-US" dirty="0" err="1"/>
              <a:t>hiện</a:t>
            </a:r>
            <a:r>
              <a:rPr lang="en-US" dirty="0"/>
              <a:t> </a:t>
            </a:r>
            <a:r>
              <a:rPr lang="en-US" dirty="0" err="1"/>
              <a:t>một</a:t>
            </a:r>
            <a:r>
              <a:rPr lang="en-US" dirty="0"/>
              <a:t> </a:t>
            </a:r>
            <a:r>
              <a:rPr lang="en-US" dirty="0" err="1"/>
              <a:t>công</a:t>
            </a:r>
            <a:r>
              <a:rPr lang="en-US" dirty="0"/>
              <a:t> </a:t>
            </a:r>
            <a:r>
              <a:rPr lang="en-US" dirty="0" err="1"/>
              <a:t>việc</a:t>
            </a:r>
            <a:r>
              <a:rPr lang="en-US" dirty="0"/>
              <a:t> </a:t>
            </a:r>
            <a:r>
              <a:rPr lang="en-US" dirty="0" err="1"/>
              <a:t>nào</a:t>
            </a:r>
            <a:r>
              <a:rPr lang="en-US" dirty="0"/>
              <a:t> </a:t>
            </a:r>
            <a:r>
              <a:rPr lang="en-US" dirty="0" err="1"/>
              <a:t>đó</a:t>
            </a:r>
            <a:endParaRPr lang="en-US" dirty="0"/>
          </a:p>
          <a:p>
            <a:pPr lvl="1"/>
            <a:r>
              <a:rPr lang="en-US" dirty="0" err="1" smtClean="0"/>
              <a:t>Trả</a:t>
            </a:r>
            <a:r>
              <a:rPr lang="en-US" dirty="0" smtClean="0"/>
              <a:t> </a:t>
            </a:r>
            <a:r>
              <a:rPr lang="en-US" dirty="0" err="1"/>
              <a:t>về</a:t>
            </a:r>
            <a:r>
              <a:rPr lang="en-US" dirty="0"/>
              <a:t> </a:t>
            </a:r>
            <a:r>
              <a:rPr lang="en-US" dirty="0" err="1"/>
              <a:t>kết</a:t>
            </a:r>
            <a:r>
              <a:rPr lang="en-US" dirty="0"/>
              <a:t> </a:t>
            </a:r>
            <a:r>
              <a:rPr lang="en-US" dirty="0" err="1"/>
              <a:t>quả</a:t>
            </a:r>
            <a:r>
              <a:rPr lang="en-US" dirty="0"/>
              <a:t> </a:t>
            </a:r>
            <a:r>
              <a:rPr lang="en-US" dirty="0" err="1"/>
              <a:t>ứng</a:t>
            </a:r>
            <a:r>
              <a:rPr lang="en-US" dirty="0"/>
              <a:t> </a:t>
            </a:r>
            <a:r>
              <a:rPr lang="en-US" dirty="0" err="1"/>
              <a:t>với</a:t>
            </a:r>
            <a:r>
              <a:rPr lang="en-US" dirty="0"/>
              <a:t> </a:t>
            </a:r>
            <a:r>
              <a:rPr lang="en-US" dirty="0" err="1"/>
              <a:t>tham</a:t>
            </a:r>
            <a:r>
              <a:rPr lang="en-US" dirty="0"/>
              <a:t> </a:t>
            </a:r>
            <a:r>
              <a:rPr lang="en-US" dirty="0" err="1"/>
              <a:t>số</a:t>
            </a:r>
            <a:r>
              <a:rPr lang="en-US" dirty="0"/>
              <a:t> </a:t>
            </a:r>
            <a:r>
              <a:rPr lang="en-US" dirty="0" err="1"/>
              <a:t>truyền</a:t>
            </a:r>
            <a:r>
              <a:rPr lang="en-US" dirty="0"/>
              <a:t> </a:t>
            </a:r>
            <a:r>
              <a:rPr lang="en-US" dirty="0" err="1"/>
              <a:t>vào</a:t>
            </a:r>
            <a:endParaRPr lang="en-US" dirty="0"/>
          </a:p>
          <a:p>
            <a:r>
              <a:rPr lang="en-US" dirty="0" err="1" smtClean="0"/>
              <a:t>Ví</a:t>
            </a:r>
            <a:r>
              <a:rPr lang="en-US" dirty="0" smtClean="0"/>
              <a:t> </a:t>
            </a:r>
            <a:r>
              <a:rPr lang="en-US" dirty="0" err="1"/>
              <a:t>dụ</a:t>
            </a:r>
            <a:r>
              <a:rPr lang="en-US" dirty="0"/>
              <a:t>: </a:t>
            </a:r>
            <a:r>
              <a:rPr lang="en-US" dirty="0" err="1"/>
              <a:t>hàm</a:t>
            </a:r>
            <a:r>
              <a:rPr lang="en-US" dirty="0"/>
              <a:t> </a:t>
            </a:r>
            <a:r>
              <a:rPr lang="en-US" dirty="0">
                <a:latin typeface="Courier New" panose="02070309020205020404" pitchFamily="49" charset="0"/>
                <a:cs typeface="Courier New" panose="02070309020205020404" pitchFamily="49" charset="0"/>
              </a:rPr>
              <a:t>sin(x)</a:t>
            </a:r>
          </a:p>
          <a:p>
            <a:pPr lvl="1"/>
            <a:r>
              <a:rPr lang="en-US" dirty="0" smtClean="0">
                <a:latin typeface="Courier New" panose="02070309020205020404" pitchFamily="49" charset="0"/>
                <a:cs typeface="Courier New" panose="02070309020205020404" pitchFamily="49" charset="0"/>
              </a:rPr>
              <a:t>sin(3.14/2</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1.000</a:t>
            </a:r>
            <a:endParaRPr lang="en-US" dirty="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Sin(3.14/6</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0.499770</a:t>
            </a:r>
            <a:endParaRPr lang="en-US" dirty="0">
              <a:latin typeface="Courier New" panose="02070309020205020404" pitchFamily="49" charset="0"/>
              <a:cs typeface="Courier New" panose="02070309020205020404" pitchFamily="49" charset="0"/>
            </a:endParaRPr>
          </a:p>
          <a:p>
            <a:r>
              <a:rPr lang="en-US" dirty="0" err="1" smtClean="0"/>
              <a:t>Hàm</a:t>
            </a:r>
            <a:r>
              <a:rPr lang="en-US" dirty="0" smtClean="0"/>
              <a:t> </a:t>
            </a:r>
            <a:r>
              <a:rPr lang="en-US" dirty="0" err="1"/>
              <a:t>không</a:t>
            </a:r>
            <a:r>
              <a:rPr lang="en-US" dirty="0"/>
              <a:t> </a:t>
            </a:r>
            <a:r>
              <a:rPr lang="en-US" dirty="0" err="1"/>
              <a:t>trả</a:t>
            </a:r>
            <a:r>
              <a:rPr lang="en-US" dirty="0"/>
              <a:t> </a:t>
            </a:r>
            <a:r>
              <a:rPr lang="en-US" dirty="0" err="1"/>
              <a:t>lại</a:t>
            </a:r>
            <a:r>
              <a:rPr lang="en-US" dirty="0"/>
              <a:t> </a:t>
            </a:r>
            <a:r>
              <a:rPr lang="en-US" dirty="0" err="1"/>
              <a:t>một</a:t>
            </a:r>
            <a:r>
              <a:rPr lang="en-US" dirty="0"/>
              <a:t> </a:t>
            </a:r>
            <a:r>
              <a:rPr lang="en-US" dirty="0" err="1"/>
              <a:t>giá</a:t>
            </a:r>
            <a:r>
              <a:rPr lang="en-US" dirty="0"/>
              <a:t> </a:t>
            </a:r>
            <a:r>
              <a:rPr lang="en-US" dirty="0" err="1"/>
              <a:t>trị</a:t>
            </a:r>
            <a:r>
              <a:rPr lang="en-US" dirty="0"/>
              <a:t>: </a:t>
            </a:r>
            <a:r>
              <a:rPr lang="en-US" b="1" i="1" dirty="0" err="1"/>
              <a:t>Thủ</a:t>
            </a:r>
            <a:r>
              <a:rPr lang="en-US" b="1" i="1" dirty="0"/>
              <a:t> </a:t>
            </a:r>
            <a:r>
              <a:rPr lang="en-US" b="1" i="1" dirty="0" err="1"/>
              <a:t>tục</a:t>
            </a:r>
            <a:endParaRPr lang="en-US" b="1" i="1" dirty="0"/>
          </a:p>
          <a:p>
            <a:pPr lvl="1"/>
            <a:r>
              <a:rPr lang="en-US" dirty="0" err="1" smtClean="0"/>
              <a:t>Ví</a:t>
            </a:r>
            <a:r>
              <a:rPr lang="en-US" dirty="0" smtClean="0"/>
              <a:t> </a:t>
            </a:r>
            <a:r>
              <a:rPr lang="en-US" dirty="0" err="1"/>
              <a:t>dụ</a:t>
            </a:r>
            <a:r>
              <a:rPr lang="en-US" dirty="0"/>
              <a:t>: </a:t>
            </a:r>
            <a:r>
              <a:rPr lang="en-US" dirty="0" err="1">
                <a:latin typeface="Courier New" panose="02070309020205020404" pitchFamily="49" charset="0"/>
                <a:cs typeface="Courier New" panose="02070309020205020404" pitchFamily="49" charset="0"/>
              </a:rPr>
              <a:t>clrscr</a:t>
            </a:r>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59</a:t>
            </a:fld>
            <a:endParaRPr lang="en-US" dirty="0"/>
          </a:p>
        </p:txBody>
      </p:sp>
    </p:spTree>
    <p:extLst>
      <p:ext uri="{BB962C8B-B14F-4D97-AF65-F5344CB8AC3E}">
        <p14:creationId xmlns:p14="http://schemas.microsoft.com/office/powerpoint/2010/main" val="180399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NỘI DUNG </a:t>
            </a:r>
            <a:r>
              <a:rPr lang="en-US" noProof="1" smtClean="0"/>
              <a:t>MÔN HỌC</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latin typeface="+mj-lt"/>
              </a:rPr>
              <a:pPr>
                <a:defRPr/>
              </a:pPr>
              <a:t>6</a:t>
            </a:fld>
            <a:endParaRPr lang="en-US" dirty="0">
              <a:latin typeface="+mj-lt"/>
            </a:endParaRPr>
          </a:p>
        </p:txBody>
      </p:sp>
      <p:graphicFrame>
        <p:nvGraphicFramePr>
          <p:cNvPr id="5" name="Content Placeholder 5">
            <a:extLst>
              <a:ext uri="{FF2B5EF4-FFF2-40B4-BE49-F238E27FC236}">
                <a16:creationId xmlns:a16="http://schemas.microsoft.com/office/drawing/2014/main" id="{853B75DF-4AAE-4A34-A55F-EA2A657495C9}"/>
              </a:ext>
            </a:extLst>
          </p:cNvPr>
          <p:cNvGraphicFramePr>
            <a:graphicFrameLocks/>
          </p:cNvGraphicFramePr>
          <p:nvPr>
            <p:extLst>
              <p:ext uri="{D42A27DB-BD31-4B8C-83A1-F6EECF244321}">
                <p14:modId xmlns:p14="http://schemas.microsoft.com/office/powerpoint/2010/main" val="1564798963"/>
              </p:ext>
            </p:extLst>
          </p:nvPr>
        </p:nvGraphicFramePr>
        <p:xfrm>
          <a:off x="2476500" y="990600"/>
          <a:ext cx="72390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6578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Một</a:t>
            </a:r>
            <a:r>
              <a:rPr lang="en-US" dirty="0" smtClean="0"/>
              <a:t> </a:t>
            </a:r>
            <a:r>
              <a:rPr lang="en-US" dirty="0" err="1" smtClean="0"/>
              <a:t>số</a:t>
            </a:r>
            <a:r>
              <a:rPr lang="en-US" dirty="0" smtClean="0"/>
              <a:t> </a:t>
            </a:r>
            <a:r>
              <a:rPr lang="en-US" dirty="0" err="1" smtClean="0"/>
              <a:t>hàm</a:t>
            </a:r>
            <a:r>
              <a:rPr lang="en-US" dirty="0" smtClean="0"/>
              <a:t> </a:t>
            </a:r>
            <a:r>
              <a:rPr lang="en-US" dirty="0" err="1" smtClean="0"/>
              <a:t>toán</a:t>
            </a:r>
            <a:r>
              <a:rPr lang="en-US" dirty="0" smtClean="0"/>
              <a:t> </a:t>
            </a:r>
            <a:r>
              <a:rPr lang="en-US" dirty="0" err="1" smtClean="0"/>
              <a:t>học</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60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81940841"/>
              </p:ext>
            </p:extLst>
          </p:nvPr>
        </p:nvGraphicFramePr>
        <p:xfrm>
          <a:off x="304800" y="990600"/>
          <a:ext cx="11506200" cy="5547360"/>
        </p:xfrm>
        <a:graphic>
          <a:graphicData uri="http://schemas.openxmlformats.org/drawingml/2006/table">
            <a:tbl>
              <a:tblPr firstRow="1" bandRow="1">
                <a:tableStyleId>{E8B1032C-EA38-4F05-BA0D-38AFFFC7BED3}</a:tableStyleId>
              </a:tblPr>
              <a:tblGrid>
                <a:gridCol w="2133600">
                  <a:extLst>
                    <a:ext uri="{9D8B030D-6E8A-4147-A177-3AD203B41FA5}">
                      <a16:colId xmlns:a16="http://schemas.microsoft.com/office/drawing/2014/main" val="4252246100"/>
                    </a:ext>
                  </a:extLst>
                </a:gridCol>
                <a:gridCol w="4876800">
                  <a:extLst>
                    <a:ext uri="{9D8B030D-6E8A-4147-A177-3AD203B41FA5}">
                      <a16:colId xmlns:a16="http://schemas.microsoft.com/office/drawing/2014/main" val="890152922"/>
                    </a:ext>
                  </a:extLst>
                </a:gridCol>
                <a:gridCol w="4495800">
                  <a:extLst>
                    <a:ext uri="{9D8B030D-6E8A-4147-A177-3AD203B41FA5}">
                      <a16:colId xmlns:a16="http://schemas.microsoft.com/office/drawing/2014/main" val="2876328690"/>
                    </a:ext>
                  </a:extLst>
                </a:gridCol>
              </a:tblGrid>
              <a:tr h="370840">
                <a:tc>
                  <a:txBody>
                    <a:bodyPr/>
                    <a:lstStyle/>
                    <a:p>
                      <a:pPr algn="ctr"/>
                      <a:r>
                        <a:rPr lang="en-US" sz="2800" b="1" dirty="0" err="1" smtClean="0">
                          <a:latin typeface="+mj-lt"/>
                          <a:cs typeface="Courier New" panose="02070309020205020404" pitchFamily="49" charset="0"/>
                        </a:rPr>
                        <a:t>Hàm</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smtClean="0">
                          <a:latin typeface="+mj-lt"/>
                          <a:cs typeface="Courier New" panose="02070309020205020404" pitchFamily="49" charset="0"/>
                        </a:rPr>
                        <a:t>Ý</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nghĩa</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Ví</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dụ</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54436"/>
                  </a:ext>
                </a:extLst>
              </a:tr>
              <a:tr h="548640">
                <a:tc>
                  <a:txBody>
                    <a:bodyPr/>
                    <a:lstStyle/>
                    <a:p>
                      <a:r>
                        <a:rPr lang="en-US" sz="2800" b="0" dirty="0" err="1" smtClean="0">
                          <a:latin typeface="Courier New" panose="02070309020205020404" pitchFamily="49" charset="0"/>
                          <a:cs typeface="Courier New" panose="02070309020205020404" pitchFamily="49" charset="0"/>
                        </a:rPr>
                        <a:t>sqrt</a:t>
                      </a:r>
                      <a:r>
                        <a:rPr lang="en-US" sz="2800" b="0" dirty="0" smtClean="0">
                          <a:latin typeface="Courier New" panose="02070309020205020404" pitchFamily="49" charset="0"/>
                          <a:cs typeface="Courier New" panose="02070309020205020404" pitchFamily="49" charset="0"/>
                        </a:rPr>
                        <a:t>(x)</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err="1" smtClean="0">
                          <a:latin typeface="+mj-lt"/>
                          <a:cs typeface="Courier New" panose="02070309020205020404" pitchFamily="49" charset="0"/>
                        </a:rPr>
                        <a:t>Căn</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bậc</a:t>
                      </a:r>
                      <a:r>
                        <a:rPr lang="en-US" sz="2800" b="0" baseline="0" dirty="0" smtClean="0">
                          <a:latin typeface="+mj-lt"/>
                          <a:cs typeface="Courier New" panose="02070309020205020404" pitchFamily="49" charset="0"/>
                        </a:rPr>
                        <a:t> 2 </a:t>
                      </a:r>
                      <a:r>
                        <a:rPr lang="en-US" sz="2800" b="0" baseline="0" dirty="0" err="1" smtClean="0">
                          <a:latin typeface="+mj-lt"/>
                          <a:cs typeface="Courier New" panose="02070309020205020404" pitchFamily="49" charset="0"/>
                        </a:rPr>
                        <a:t>của</a:t>
                      </a:r>
                      <a:r>
                        <a:rPr lang="en-US" sz="2800" b="0" baseline="0" dirty="0" smtClean="0">
                          <a:latin typeface="+mj-lt"/>
                          <a:cs typeface="Courier New" panose="02070309020205020404" pitchFamily="49" charset="0"/>
                        </a:rPr>
                        <a:t> x</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err="1" smtClean="0">
                          <a:latin typeface="Courier New" panose="02070309020205020404" pitchFamily="49" charset="0"/>
                          <a:cs typeface="Courier New" panose="02070309020205020404" pitchFamily="49" charset="0"/>
                        </a:rPr>
                        <a:t>sqrt</a:t>
                      </a:r>
                      <a:r>
                        <a:rPr lang="en-US" sz="2800" b="0" dirty="0" smtClean="0">
                          <a:latin typeface="Courier New" panose="02070309020205020404" pitchFamily="49" charset="0"/>
                          <a:cs typeface="Courier New" panose="02070309020205020404" pitchFamily="49" charset="0"/>
                        </a:rPr>
                        <a:t>(16.0) -&gt; 4.0</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8310884"/>
                  </a:ext>
                </a:extLst>
              </a:tr>
              <a:tr h="370840">
                <a:tc>
                  <a:txBody>
                    <a:bodyPr/>
                    <a:lstStyle/>
                    <a:p>
                      <a:r>
                        <a:rPr lang="en-US" sz="2800" b="0" dirty="0" smtClean="0">
                          <a:latin typeface="Courier New" panose="02070309020205020404" pitchFamily="49" charset="0"/>
                          <a:cs typeface="Courier New" panose="02070309020205020404" pitchFamily="49" charset="0"/>
                        </a:rPr>
                        <a:t>pow(x, y)</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mj-lt"/>
                          <a:cs typeface="Courier New" panose="02070309020205020404" pitchFamily="49" charset="0"/>
                        </a:rPr>
                        <a:t>X </a:t>
                      </a:r>
                      <a:r>
                        <a:rPr lang="en-US" sz="2800" b="0" dirty="0" err="1" smtClean="0">
                          <a:latin typeface="+mj-lt"/>
                          <a:cs typeface="Courier New" panose="02070309020205020404" pitchFamily="49" charset="0"/>
                        </a:rPr>
                        <a:t>mũ</a:t>
                      </a:r>
                      <a:r>
                        <a:rPr lang="en-US" sz="2800" b="0" baseline="0" dirty="0" smtClean="0">
                          <a:latin typeface="+mj-lt"/>
                          <a:cs typeface="Courier New" panose="02070309020205020404" pitchFamily="49" charset="0"/>
                        </a:rPr>
                        <a:t> y</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pow(2,</a:t>
                      </a:r>
                      <a:r>
                        <a:rPr lang="en-US" sz="2800" b="0" baseline="0" dirty="0" smtClean="0">
                          <a:latin typeface="Courier New" panose="02070309020205020404" pitchFamily="49" charset="0"/>
                          <a:cs typeface="Courier New" panose="02070309020205020404" pitchFamily="49" charset="0"/>
                        </a:rPr>
                        <a:t> 3) -&gt; 8</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88023"/>
                  </a:ext>
                </a:extLst>
              </a:tr>
              <a:tr h="370840">
                <a:tc>
                  <a:txBody>
                    <a:bodyPr/>
                    <a:lstStyle/>
                    <a:p>
                      <a:r>
                        <a:rPr lang="en-US" sz="2800" b="0" dirty="0" err="1" smtClean="0">
                          <a:latin typeface="Courier New" panose="02070309020205020404" pitchFamily="49" charset="0"/>
                          <a:cs typeface="Courier New" panose="02070309020205020404" pitchFamily="49" charset="0"/>
                        </a:rPr>
                        <a:t>fabs</a:t>
                      </a:r>
                      <a:r>
                        <a:rPr lang="en-US" sz="2800" b="0" dirty="0" smtClean="0">
                          <a:latin typeface="Courier New" panose="02070309020205020404" pitchFamily="49" charset="0"/>
                          <a:cs typeface="Courier New" panose="02070309020205020404" pitchFamily="49" charset="0"/>
                        </a:rPr>
                        <a:t>(x)</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err="1" smtClean="0">
                          <a:latin typeface="+mj-lt"/>
                          <a:cs typeface="Courier New" panose="02070309020205020404" pitchFamily="49" charset="0"/>
                        </a:rPr>
                        <a:t>Trị</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tuyệt</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đối</a:t>
                      </a:r>
                      <a:r>
                        <a:rPr lang="en-US" sz="2800" b="0" baseline="0" dirty="0" smtClean="0">
                          <a:latin typeface="+mj-lt"/>
                          <a:cs typeface="Courier New" panose="02070309020205020404" pitchFamily="49" charset="0"/>
                        </a:rPr>
                        <a:t> x</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err="1" smtClean="0">
                          <a:latin typeface="Courier New" panose="02070309020205020404" pitchFamily="49" charset="0"/>
                          <a:cs typeface="Courier New" panose="02070309020205020404" pitchFamily="49" charset="0"/>
                        </a:rPr>
                        <a:t>fabs</a:t>
                      </a:r>
                      <a:r>
                        <a:rPr lang="en-US" sz="2800" b="0" dirty="0" smtClean="0">
                          <a:latin typeface="Courier New" panose="02070309020205020404" pitchFamily="49" charset="0"/>
                          <a:cs typeface="Courier New" panose="02070309020205020404" pitchFamily="49" charset="0"/>
                        </a:rPr>
                        <a:t>(-5.0)</a:t>
                      </a:r>
                      <a:r>
                        <a:rPr lang="en-US" sz="2800" b="0" baseline="0" dirty="0" smtClean="0">
                          <a:latin typeface="Courier New" panose="02070309020205020404" pitchFamily="49" charset="0"/>
                          <a:cs typeface="Courier New" panose="02070309020205020404" pitchFamily="49" charset="0"/>
                        </a:rPr>
                        <a:t> -&gt; 5.0</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787851"/>
                  </a:ext>
                </a:extLst>
              </a:tr>
              <a:tr h="370840">
                <a:tc>
                  <a:txBody>
                    <a:bodyPr/>
                    <a:lstStyle/>
                    <a:p>
                      <a:r>
                        <a:rPr lang="en-US" sz="2800" b="0" dirty="0" err="1" smtClean="0">
                          <a:latin typeface="Courier New" panose="02070309020205020404" pitchFamily="49" charset="0"/>
                          <a:cs typeface="Courier New" panose="02070309020205020404" pitchFamily="49" charset="0"/>
                        </a:rPr>
                        <a:t>exp</a:t>
                      </a:r>
                      <a:r>
                        <a:rPr lang="en-US" sz="2800" b="0" dirty="0" smtClean="0">
                          <a:latin typeface="Courier New" panose="02070309020205020404" pitchFamily="49" charset="0"/>
                          <a:cs typeface="Courier New" panose="02070309020205020404" pitchFamily="49" charset="0"/>
                        </a:rPr>
                        <a:t>(x)</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mj-lt"/>
                          <a:cs typeface="Courier New" panose="02070309020205020404" pitchFamily="49" charset="0"/>
                        </a:rPr>
                        <a:t>E </a:t>
                      </a:r>
                      <a:r>
                        <a:rPr lang="en-US" sz="2800" b="0" dirty="0" err="1" smtClean="0">
                          <a:latin typeface="+mj-lt"/>
                          <a:cs typeface="Courier New" panose="02070309020205020404" pitchFamily="49" charset="0"/>
                        </a:rPr>
                        <a:t>mũ</a:t>
                      </a:r>
                      <a:r>
                        <a:rPr lang="en-US" sz="2800" b="0" baseline="0" dirty="0" smtClean="0">
                          <a:latin typeface="+mj-lt"/>
                          <a:cs typeface="Courier New" panose="02070309020205020404" pitchFamily="49" charset="0"/>
                        </a:rPr>
                        <a:t> x</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err="1" smtClean="0">
                          <a:latin typeface="Courier New" panose="02070309020205020404" pitchFamily="49" charset="0"/>
                          <a:cs typeface="Courier New" panose="02070309020205020404" pitchFamily="49" charset="0"/>
                        </a:rPr>
                        <a:t>exp</a:t>
                      </a:r>
                      <a:r>
                        <a:rPr lang="en-US" sz="2800" b="0" dirty="0" smtClean="0">
                          <a:latin typeface="Courier New" panose="02070309020205020404" pitchFamily="49" charset="0"/>
                          <a:cs typeface="Courier New" panose="02070309020205020404" pitchFamily="49" charset="0"/>
                        </a:rPr>
                        <a:t>(1.0) -&gt;</a:t>
                      </a:r>
                      <a:r>
                        <a:rPr lang="en-US" sz="2800" b="0" baseline="0" dirty="0" smtClean="0">
                          <a:latin typeface="Courier New" panose="02070309020205020404" pitchFamily="49" charset="0"/>
                          <a:cs typeface="Courier New" panose="02070309020205020404" pitchFamily="49" charset="0"/>
                        </a:rPr>
                        <a:t> 2.71828</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3507851"/>
                  </a:ext>
                </a:extLst>
              </a:tr>
              <a:tr h="370840">
                <a:tc>
                  <a:txBody>
                    <a:bodyPr/>
                    <a:lstStyle/>
                    <a:p>
                      <a:r>
                        <a:rPr lang="en-US" sz="2800" b="0" dirty="0" smtClean="0">
                          <a:latin typeface="Courier New" panose="02070309020205020404" pitchFamily="49" charset="0"/>
                          <a:cs typeface="Courier New" panose="02070309020205020404" pitchFamily="49" charset="0"/>
                        </a:rPr>
                        <a:t>log(x)</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mj-lt"/>
                          <a:cs typeface="Courier New" panose="02070309020205020404" pitchFamily="49" charset="0"/>
                        </a:rPr>
                        <a:t>Logarithm </a:t>
                      </a:r>
                      <a:r>
                        <a:rPr lang="en-US" sz="2800" b="0" dirty="0" err="1" smtClean="0">
                          <a:latin typeface="+mj-lt"/>
                          <a:cs typeface="Courier New" panose="02070309020205020404" pitchFamily="49" charset="0"/>
                        </a:rPr>
                        <a:t>tự</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nhiên</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của</a:t>
                      </a:r>
                      <a:r>
                        <a:rPr lang="en-US" sz="2800" b="0" baseline="0" dirty="0" smtClean="0">
                          <a:latin typeface="+mj-lt"/>
                          <a:cs typeface="Courier New" panose="02070309020205020404" pitchFamily="49" charset="0"/>
                        </a:rPr>
                        <a:t> x (ln x)</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log(2.2718)</a:t>
                      </a:r>
                      <a:r>
                        <a:rPr lang="en-US" sz="2800" b="0" baseline="0" dirty="0" smtClean="0">
                          <a:latin typeface="Courier New" panose="02070309020205020404" pitchFamily="49" charset="0"/>
                          <a:cs typeface="Courier New" panose="02070309020205020404" pitchFamily="49" charset="0"/>
                        </a:rPr>
                        <a:t> -&gt; 0.999</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3571848"/>
                  </a:ext>
                </a:extLst>
              </a:tr>
              <a:tr h="370840">
                <a:tc>
                  <a:txBody>
                    <a:bodyPr/>
                    <a:lstStyle/>
                    <a:p>
                      <a:r>
                        <a:rPr lang="en-US" sz="2800" b="0" dirty="0" smtClean="0">
                          <a:latin typeface="Courier New" panose="02070309020205020404" pitchFamily="49" charset="0"/>
                          <a:cs typeface="Courier New" panose="02070309020205020404" pitchFamily="49" charset="0"/>
                        </a:rPr>
                        <a:t>log10(x)</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mj-lt"/>
                          <a:cs typeface="Courier New" panose="02070309020205020404" pitchFamily="49" charset="0"/>
                        </a:rPr>
                        <a:t>Logarithm</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cơ</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số</a:t>
                      </a:r>
                      <a:r>
                        <a:rPr lang="en-US" sz="2800" b="0" baseline="0" dirty="0" smtClean="0">
                          <a:latin typeface="+mj-lt"/>
                          <a:cs typeface="Courier New" panose="02070309020205020404" pitchFamily="49" charset="0"/>
                        </a:rPr>
                        <a:t> 10 </a:t>
                      </a:r>
                      <a:r>
                        <a:rPr lang="en-US" sz="2800" b="0" baseline="0" dirty="0" err="1" smtClean="0">
                          <a:latin typeface="+mj-lt"/>
                          <a:cs typeface="Courier New" panose="02070309020205020404" pitchFamily="49" charset="0"/>
                        </a:rPr>
                        <a:t>của</a:t>
                      </a:r>
                      <a:r>
                        <a:rPr lang="en-US" sz="2800" b="0" baseline="0" dirty="0" smtClean="0">
                          <a:latin typeface="+mj-lt"/>
                          <a:cs typeface="Courier New" panose="02070309020205020404" pitchFamily="49" charset="0"/>
                        </a:rPr>
                        <a:t> x</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log10(100) -&gt; 2.00</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757644"/>
                  </a:ext>
                </a:extLst>
              </a:tr>
              <a:tr h="370840">
                <a:tc>
                  <a:txBody>
                    <a:bodyPr/>
                    <a:lstStyle/>
                    <a:p>
                      <a:r>
                        <a:rPr lang="en-US" sz="2800" b="0" dirty="0" smtClean="0">
                          <a:latin typeface="Courier New" panose="02070309020205020404" pitchFamily="49" charset="0"/>
                          <a:cs typeface="Courier New" panose="02070309020205020404" pitchFamily="49" charset="0"/>
                        </a:rPr>
                        <a:t>ceil(x)</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err="1" smtClean="0">
                          <a:latin typeface="+mj-lt"/>
                          <a:cs typeface="Courier New" panose="02070309020205020404" pitchFamily="49" charset="0"/>
                        </a:rPr>
                        <a:t>Số</a:t>
                      </a:r>
                      <a:r>
                        <a:rPr lang="en-US" sz="2800" b="0" dirty="0" smtClean="0">
                          <a:latin typeface="+mj-lt"/>
                          <a:cs typeface="Courier New" panose="02070309020205020404" pitchFamily="49" charset="0"/>
                        </a:rPr>
                        <a:t> </a:t>
                      </a:r>
                      <a:r>
                        <a:rPr lang="en-US" sz="2800" b="0" dirty="0" err="1" smtClean="0">
                          <a:latin typeface="+mj-lt"/>
                          <a:cs typeface="Courier New" panose="02070309020205020404" pitchFamily="49" charset="0"/>
                        </a:rPr>
                        <a:t>nguyên</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nhỏ</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nhất</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không</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nhỏ</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hơn</a:t>
                      </a:r>
                      <a:r>
                        <a:rPr lang="en-US" sz="2800" b="0" baseline="0" dirty="0" smtClean="0">
                          <a:latin typeface="+mj-lt"/>
                          <a:cs typeface="Courier New" panose="02070309020205020404" pitchFamily="49" charset="0"/>
                        </a:rPr>
                        <a:t> x</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ceil(2.5)= 3</a:t>
                      </a:r>
                    </a:p>
                    <a:p>
                      <a:r>
                        <a:rPr lang="en-US" sz="2800" b="0" dirty="0" smtClean="0">
                          <a:latin typeface="Courier New" panose="02070309020205020404" pitchFamily="49" charset="0"/>
                          <a:cs typeface="Courier New" panose="02070309020205020404" pitchFamily="49" charset="0"/>
                        </a:rPr>
                        <a:t>ceil(-2.5) = -2</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0476179"/>
                  </a:ext>
                </a:extLst>
              </a:tr>
              <a:tr h="370840">
                <a:tc>
                  <a:txBody>
                    <a:bodyPr/>
                    <a:lstStyle/>
                    <a:p>
                      <a:r>
                        <a:rPr lang="en-US" sz="2800" b="0" dirty="0" smtClean="0">
                          <a:latin typeface="Courier New" panose="02070309020205020404" pitchFamily="49" charset="0"/>
                          <a:cs typeface="Courier New" panose="02070309020205020404" pitchFamily="49" charset="0"/>
                        </a:rPr>
                        <a:t>floor(x)</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err="1" smtClean="0">
                          <a:latin typeface="+mj-lt"/>
                          <a:cs typeface="Courier New" panose="02070309020205020404" pitchFamily="49" charset="0"/>
                        </a:rPr>
                        <a:t>Số</a:t>
                      </a:r>
                      <a:r>
                        <a:rPr lang="en-US" sz="2800" b="0" dirty="0" smtClean="0">
                          <a:latin typeface="+mj-lt"/>
                          <a:cs typeface="Courier New" panose="02070309020205020404" pitchFamily="49" charset="0"/>
                        </a:rPr>
                        <a:t> </a:t>
                      </a:r>
                      <a:r>
                        <a:rPr lang="en-US" sz="2800" b="0" dirty="0" err="1" smtClean="0">
                          <a:latin typeface="+mj-lt"/>
                          <a:cs typeface="Courier New" panose="02070309020205020404" pitchFamily="49" charset="0"/>
                        </a:rPr>
                        <a:t>nguyên</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lớn</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nhất</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không</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lớn</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hơn</a:t>
                      </a:r>
                      <a:r>
                        <a:rPr lang="en-US" sz="2800" b="0" baseline="0" dirty="0" smtClean="0">
                          <a:latin typeface="+mj-lt"/>
                          <a:cs typeface="Courier New" panose="02070309020205020404" pitchFamily="49" charset="0"/>
                        </a:rPr>
                        <a:t> x</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floor(2.5) = 2</a:t>
                      </a:r>
                    </a:p>
                    <a:p>
                      <a:r>
                        <a:rPr lang="en-US" sz="2800" b="0" dirty="0" smtClean="0">
                          <a:latin typeface="Courier New" panose="02070309020205020404" pitchFamily="49" charset="0"/>
                          <a:cs typeface="Courier New" panose="02070309020205020404" pitchFamily="49" charset="0"/>
                        </a:rPr>
                        <a:t>floor(-2.5)</a:t>
                      </a:r>
                      <a:r>
                        <a:rPr lang="en-US" sz="2800" b="0" baseline="0" dirty="0" smtClean="0">
                          <a:latin typeface="Courier New" panose="02070309020205020404" pitchFamily="49" charset="0"/>
                          <a:cs typeface="Courier New" panose="02070309020205020404" pitchFamily="49" charset="0"/>
                        </a:rPr>
                        <a:t> = -3</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353396"/>
                  </a:ext>
                </a:extLst>
              </a:tr>
            </a:tbl>
          </a:graphicData>
        </a:graphic>
      </p:graphicFrame>
    </p:spTree>
    <p:extLst>
      <p:ext uri="{BB962C8B-B14F-4D97-AF65-F5344CB8AC3E}">
        <p14:creationId xmlns:p14="http://schemas.microsoft.com/office/powerpoint/2010/main" val="29063256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a:t>
            </a:r>
            <a:r>
              <a:rPr lang="en-US" dirty="0" err="1" smtClean="0"/>
              <a:t>Biểu</a:t>
            </a:r>
            <a:r>
              <a:rPr lang="en-US" dirty="0" smtClean="0"/>
              <a:t> </a:t>
            </a:r>
            <a:r>
              <a:rPr lang="en-US" dirty="0" err="1" smtClean="0"/>
              <a:t>thức</a:t>
            </a:r>
            <a:endParaRPr lang="en-US" dirty="0"/>
          </a:p>
        </p:txBody>
      </p:sp>
      <p:sp>
        <p:nvSpPr>
          <p:cNvPr id="3" name="Content Placeholder 2"/>
          <p:cNvSpPr>
            <a:spLocks noGrp="1"/>
          </p:cNvSpPr>
          <p:nvPr>
            <p:ph idx="1"/>
          </p:nvPr>
        </p:nvSpPr>
        <p:spPr/>
        <p:txBody>
          <a:bodyPr/>
          <a:lstStyle/>
          <a:p>
            <a:r>
              <a:rPr lang="en-US" dirty="0" err="1"/>
              <a:t>Biểu</a:t>
            </a:r>
            <a:r>
              <a:rPr lang="en-US" dirty="0"/>
              <a:t> </a:t>
            </a:r>
            <a:r>
              <a:rPr lang="en-US" dirty="0" err="1"/>
              <a:t>thức</a:t>
            </a:r>
            <a:r>
              <a:rPr lang="en-US" dirty="0"/>
              <a:t> </a:t>
            </a:r>
            <a:r>
              <a:rPr lang="en-US" dirty="0" err="1"/>
              <a:t>là</a:t>
            </a:r>
            <a:r>
              <a:rPr lang="en-US" dirty="0"/>
              <a:t> </a:t>
            </a:r>
            <a:r>
              <a:rPr lang="en-US" dirty="0" err="1"/>
              <a:t>sự</a:t>
            </a:r>
            <a:r>
              <a:rPr lang="en-US" dirty="0"/>
              <a:t> </a:t>
            </a:r>
            <a:r>
              <a:rPr lang="en-US" dirty="0" err="1"/>
              <a:t>kết</a:t>
            </a:r>
            <a:r>
              <a:rPr lang="en-US" dirty="0"/>
              <a:t> </a:t>
            </a:r>
            <a:r>
              <a:rPr lang="en-US" dirty="0" err="1"/>
              <a:t>hợp</a:t>
            </a:r>
            <a:r>
              <a:rPr lang="en-US" dirty="0"/>
              <a:t> </a:t>
            </a:r>
            <a:r>
              <a:rPr lang="en-US" dirty="0" err="1"/>
              <a:t>các</a:t>
            </a:r>
            <a:r>
              <a:rPr lang="en-US" dirty="0"/>
              <a:t> </a:t>
            </a:r>
            <a:r>
              <a:rPr lang="en-US" dirty="0" err="1"/>
              <a:t>các</a:t>
            </a:r>
            <a:r>
              <a:rPr lang="en-US" dirty="0"/>
              <a:t> </a:t>
            </a:r>
            <a:r>
              <a:rPr lang="en-US" dirty="0" err="1"/>
              <a:t>toán</a:t>
            </a:r>
            <a:r>
              <a:rPr lang="en-US" dirty="0"/>
              <a:t> </a:t>
            </a:r>
            <a:r>
              <a:rPr lang="en-US" dirty="0" err="1" smtClean="0"/>
              <a:t>hạng</a:t>
            </a:r>
            <a:r>
              <a:rPr lang="en-US" dirty="0" smtClean="0"/>
              <a:t> (</a:t>
            </a:r>
            <a:r>
              <a:rPr lang="en-US" i="1" dirty="0" smtClean="0"/>
              <a:t>operand</a:t>
            </a:r>
            <a:r>
              <a:rPr lang="en-US" dirty="0"/>
              <a:t>) </a:t>
            </a:r>
            <a:r>
              <a:rPr lang="en-US" dirty="0" err="1"/>
              <a:t>bởi</a:t>
            </a:r>
            <a:r>
              <a:rPr lang="en-US" dirty="0"/>
              <a:t> </a:t>
            </a:r>
            <a:r>
              <a:rPr lang="en-US" dirty="0" err="1"/>
              <a:t>các</a:t>
            </a:r>
            <a:r>
              <a:rPr lang="en-US" dirty="0"/>
              <a:t> </a:t>
            </a:r>
            <a:r>
              <a:rPr lang="en-US" dirty="0" err="1"/>
              <a:t>toán</a:t>
            </a:r>
            <a:r>
              <a:rPr lang="en-US" dirty="0"/>
              <a:t> </a:t>
            </a:r>
            <a:r>
              <a:rPr lang="en-US" dirty="0" err="1"/>
              <a:t>tử</a:t>
            </a:r>
            <a:r>
              <a:rPr lang="en-US" dirty="0"/>
              <a:t> (</a:t>
            </a:r>
            <a:r>
              <a:rPr lang="en-US" i="1" dirty="0"/>
              <a:t>operator</a:t>
            </a:r>
            <a:r>
              <a:rPr lang="en-US" dirty="0"/>
              <a:t>) </a:t>
            </a:r>
            <a:r>
              <a:rPr lang="en-US" dirty="0" err="1" smtClean="0"/>
              <a:t>theo</a:t>
            </a:r>
            <a:r>
              <a:rPr lang="en-US" dirty="0" smtClean="0"/>
              <a:t> </a:t>
            </a:r>
            <a:r>
              <a:rPr lang="en-US" dirty="0" err="1" smtClean="0"/>
              <a:t>một</a:t>
            </a:r>
            <a:r>
              <a:rPr lang="en-US" dirty="0" smtClean="0"/>
              <a:t> </a:t>
            </a:r>
            <a:r>
              <a:rPr lang="en-US" dirty="0" err="1"/>
              <a:t>quy</a:t>
            </a:r>
            <a:r>
              <a:rPr lang="en-US" dirty="0"/>
              <a:t> </a:t>
            </a:r>
            <a:r>
              <a:rPr lang="en-US" dirty="0" err="1"/>
              <a:t>tắc</a:t>
            </a:r>
            <a:r>
              <a:rPr lang="en-US" dirty="0"/>
              <a:t> </a:t>
            </a:r>
            <a:r>
              <a:rPr lang="en-US" dirty="0" err="1"/>
              <a:t>xác</a:t>
            </a:r>
            <a:r>
              <a:rPr lang="en-US" dirty="0"/>
              <a:t> </a:t>
            </a:r>
            <a:r>
              <a:rPr lang="en-US" dirty="0" err="1"/>
              <a:t>định</a:t>
            </a:r>
            <a:r>
              <a:rPr lang="en-US" dirty="0"/>
              <a:t>.</a:t>
            </a:r>
          </a:p>
          <a:p>
            <a:pPr lvl="1"/>
            <a:r>
              <a:rPr lang="en-US" sz="2800" dirty="0" err="1" smtClean="0"/>
              <a:t>Các</a:t>
            </a:r>
            <a:r>
              <a:rPr lang="en-US" sz="2800" dirty="0" smtClean="0"/>
              <a:t> </a:t>
            </a:r>
            <a:r>
              <a:rPr lang="en-US" sz="2800" dirty="0" err="1"/>
              <a:t>toán</a:t>
            </a:r>
            <a:r>
              <a:rPr lang="en-US" sz="2800" dirty="0"/>
              <a:t> </a:t>
            </a:r>
            <a:r>
              <a:rPr lang="en-US" sz="2800" dirty="0" err="1"/>
              <a:t>hạng</a:t>
            </a:r>
            <a:r>
              <a:rPr lang="en-US" sz="2800" dirty="0"/>
              <a:t> </a:t>
            </a:r>
            <a:r>
              <a:rPr lang="en-US" sz="2800" dirty="0" err="1"/>
              <a:t>có</a:t>
            </a:r>
            <a:r>
              <a:rPr lang="en-US" sz="2800" dirty="0"/>
              <a:t> </a:t>
            </a:r>
            <a:r>
              <a:rPr lang="en-US" sz="2800" dirty="0" err="1"/>
              <a:t>thể</a:t>
            </a:r>
            <a:r>
              <a:rPr lang="en-US" sz="2800" dirty="0"/>
              <a:t> </a:t>
            </a:r>
            <a:r>
              <a:rPr lang="en-US" sz="2800" dirty="0" err="1"/>
              <a:t>là</a:t>
            </a:r>
            <a:r>
              <a:rPr lang="en-US" sz="2800" dirty="0"/>
              <a:t> </a:t>
            </a:r>
            <a:r>
              <a:rPr lang="en-US" sz="2800" dirty="0" err="1"/>
              <a:t>biến</a:t>
            </a:r>
            <a:r>
              <a:rPr lang="en-US" sz="2800" dirty="0"/>
              <a:t>, </a:t>
            </a:r>
            <a:r>
              <a:rPr lang="en-US" sz="2800" dirty="0" err="1"/>
              <a:t>hằng</a:t>
            </a:r>
            <a:r>
              <a:rPr lang="en-US" sz="2800" dirty="0"/>
              <a:t>, </a:t>
            </a:r>
            <a:r>
              <a:rPr lang="en-US" sz="2800" dirty="0" err="1"/>
              <a:t>hàm</a:t>
            </a:r>
            <a:r>
              <a:rPr lang="en-US" sz="2800" dirty="0"/>
              <a:t>…</a:t>
            </a:r>
          </a:p>
          <a:p>
            <a:pPr lvl="1"/>
            <a:r>
              <a:rPr lang="en-US" sz="2800" dirty="0" err="1" smtClean="0"/>
              <a:t>Các</a:t>
            </a:r>
            <a:r>
              <a:rPr lang="en-US" sz="2800" dirty="0" smtClean="0"/>
              <a:t> </a:t>
            </a:r>
            <a:r>
              <a:rPr lang="en-US" sz="2800" dirty="0" err="1"/>
              <a:t>toán</a:t>
            </a:r>
            <a:r>
              <a:rPr lang="en-US" sz="2800" dirty="0"/>
              <a:t> </a:t>
            </a:r>
            <a:r>
              <a:rPr lang="en-US" sz="2800" dirty="0" err="1"/>
              <a:t>tử</a:t>
            </a:r>
            <a:r>
              <a:rPr lang="en-US" sz="2800" dirty="0"/>
              <a:t> </a:t>
            </a:r>
            <a:r>
              <a:rPr lang="en-US" sz="2800" dirty="0" err="1"/>
              <a:t>rất</a:t>
            </a:r>
            <a:r>
              <a:rPr lang="en-US" sz="2800" dirty="0"/>
              <a:t> </a:t>
            </a:r>
            <a:r>
              <a:rPr lang="en-US" sz="2800" dirty="0" err="1"/>
              <a:t>đa</a:t>
            </a:r>
            <a:r>
              <a:rPr lang="en-US" sz="2800" dirty="0"/>
              <a:t> </a:t>
            </a:r>
            <a:r>
              <a:rPr lang="en-US" sz="2800" dirty="0" err="1"/>
              <a:t>dạng</a:t>
            </a:r>
            <a:r>
              <a:rPr lang="en-US" sz="2800" dirty="0"/>
              <a:t>: </a:t>
            </a:r>
            <a:r>
              <a:rPr lang="en-US" sz="2800" dirty="0" err="1"/>
              <a:t>cộng</a:t>
            </a:r>
            <a:r>
              <a:rPr lang="en-US" sz="2800" dirty="0"/>
              <a:t>, </a:t>
            </a:r>
            <a:r>
              <a:rPr lang="en-US" sz="2800" dirty="0" err="1"/>
              <a:t>trừ</a:t>
            </a:r>
            <a:r>
              <a:rPr lang="en-US" sz="2800" dirty="0"/>
              <a:t>, </a:t>
            </a:r>
            <a:r>
              <a:rPr lang="en-US" sz="2800" dirty="0" err="1" smtClean="0"/>
              <a:t>nhân</a:t>
            </a:r>
            <a:r>
              <a:rPr lang="en-US" sz="2800" dirty="0" smtClean="0"/>
              <a:t>, chia</a:t>
            </a:r>
          </a:p>
          <a:p>
            <a:r>
              <a:rPr lang="en-US" b="1" i="1" dirty="0" err="1"/>
              <a:t>Ví</a:t>
            </a:r>
            <a:r>
              <a:rPr lang="en-US" b="1" i="1" dirty="0"/>
              <a:t> </a:t>
            </a:r>
            <a:r>
              <a:rPr lang="en-US" b="1" i="1" dirty="0" err="1" smtClean="0"/>
              <a:t>dụ</a:t>
            </a:r>
            <a:r>
              <a:rPr lang="en-US" b="1" i="1" dirty="0" smtClean="0"/>
              <a:t>: </a:t>
            </a:r>
            <a:r>
              <a:rPr lang="en-US" dirty="0" err="1" smtClean="0"/>
              <a:t>Thể</a:t>
            </a:r>
            <a:r>
              <a:rPr lang="en-US" dirty="0" smtClean="0"/>
              <a:t> </a:t>
            </a:r>
            <a:r>
              <a:rPr lang="en-US" dirty="0" err="1"/>
              <a:t>tích</a:t>
            </a:r>
            <a:r>
              <a:rPr lang="en-US" dirty="0"/>
              <a:t> </a:t>
            </a:r>
            <a:r>
              <a:rPr lang="en-US" dirty="0" err="1"/>
              <a:t>hình</a:t>
            </a:r>
            <a:r>
              <a:rPr lang="en-US" dirty="0"/>
              <a:t> </a:t>
            </a:r>
            <a:r>
              <a:rPr lang="en-US" dirty="0" err="1"/>
              <a:t>hộp</a:t>
            </a:r>
            <a:r>
              <a:rPr lang="en-US" dirty="0"/>
              <a:t>: </a:t>
            </a:r>
            <a:r>
              <a:rPr lang="en-US" b="1" dirty="0"/>
              <a:t>V=</a:t>
            </a:r>
            <a:r>
              <a:rPr lang="en-US" b="1" dirty="0" err="1"/>
              <a:t>Rộng</a:t>
            </a:r>
            <a:r>
              <a:rPr lang="en-US" b="1" dirty="0"/>
              <a:t>*Cao*</a:t>
            </a:r>
            <a:r>
              <a:rPr lang="en-US" b="1" dirty="0" err="1"/>
              <a:t>Dày</a:t>
            </a:r>
            <a:endParaRPr lang="en-US" b="1" dirty="0"/>
          </a:p>
          <a:p>
            <a:pPr lvl="1"/>
            <a:r>
              <a:rPr lang="fr-FR" dirty="0" err="1" smtClean="0"/>
              <a:t>Phép</a:t>
            </a:r>
            <a:r>
              <a:rPr lang="fr-FR" dirty="0" smtClean="0"/>
              <a:t> </a:t>
            </a:r>
            <a:r>
              <a:rPr lang="fr-FR" dirty="0" err="1"/>
              <a:t>nhân</a:t>
            </a:r>
            <a:r>
              <a:rPr lang="fr-FR" dirty="0"/>
              <a:t> (*) là </a:t>
            </a:r>
            <a:r>
              <a:rPr lang="fr-FR" dirty="0" err="1"/>
              <a:t>toán</a:t>
            </a:r>
            <a:r>
              <a:rPr lang="fr-FR" dirty="0"/>
              <a:t> </a:t>
            </a:r>
            <a:r>
              <a:rPr lang="fr-FR" dirty="0" err="1"/>
              <a:t>tử</a:t>
            </a:r>
            <a:endParaRPr lang="fr-FR" dirty="0"/>
          </a:p>
          <a:p>
            <a:pPr lvl="1"/>
            <a:r>
              <a:rPr lang="en-US" dirty="0" err="1" smtClean="0"/>
              <a:t>Các</a:t>
            </a:r>
            <a:r>
              <a:rPr lang="en-US" dirty="0" smtClean="0"/>
              <a:t> </a:t>
            </a:r>
            <a:r>
              <a:rPr lang="en-US" dirty="0" err="1"/>
              <a:t>toán</a:t>
            </a:r>
            <a:r>
              <a:rPr lang="en-US" dirty="0"/>
              <a:t> </a:t>
            </a:r>
            <a:r>
              <a:rPr lang="en-US" dirty="0" err="1"/>
              <a:t>hạng</a:t>
            </a:r>
            <a:r>
              <a:rPr lang="en-US" dirty="0"/>
              <a:t> </a:t>
            </a:r>
            <a:r>
              <a:rPr lang="en-US" b="1" dirty="0" err="1"/>
              <a:t>Rộng</a:t>
            </a:r>
            <a:r>
              <a:rPr lang="en-US" b="1" dirty="0"/>
              <a:t>, Cao, </a:t>
            </a:r>
            <a:r>
              <a:rPr lang="en-US" b="1" dirty="0" err="1"/>
              <a:t>Dày</a:t>
            </a: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61</a:t>
            </a:fld>
            <a:endParaRPr lang="en-US" dirty="0"/>
          </a:p>
        </p:txBody>
      </p:sp>
      <p:pic>
        <p:nvPicPr>
          <p:cNvPr id="1026" name="Picture 2" descr="Volume of a Box Calculator 📐 - Box Volume Calcul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115092"/>
            <a:ext cx="3581400" cy="2438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9701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err="1" smtClean="0"/>
              <a:t>Câu</a:t>
            </a:r>
            <a:r>
              <a:rPr lang="en-US" dirty="0" smtClean="0"/>
              <a:t> </a:t>
            </a:r>
            <a:r>
              <a:rPr lang="en-US" dirty="0" err="1" smtClean="0"/>
              <a:t>lệnh</a:t>
            </a:r>
            <a:r>
              <a:rPr lang="en-US" dirty="0" smtClean="0"/>
              <a:t> (Statement)</a:t>
            </a:r>
            <a:endParaRPr lang="en-US" dirty="0"/>
          </a:p>
        </p:txBody>
      </p:sp>
      <p:sp>
        <p:nvSpPr>
          <p:cNvPr id="3" name="Content Placeholder 2"/>
          <p:cNvSpPr>
            <a:spLocks noGrp="1"/>
          </p:cNvSpPr>
          <p:nvPr>
            <p:ph idx="1"/>
          </p:nvPr>
        </p:nvSpPr>
        <p:spPr/>
        <p:txBody>
          <a:bodyPr/>
          <a:lstStyle/>
          <a:p>
            <a:r>
              <a:rPr lang="en-US" dirty="0" err="1"/>
              <a:t>Câu</a:t>
            </a:r>
            <a:r>
              <a:rPr lang="en-US" dirty="0"/>
              <a:t> </a:t>
            </a:r>
            <a:r>
              <a:rPr lang="en-US" dirty="0" err="1"/>
              <a:t>lệnh</a:t>
            </a:r>
            <a:r>
              <a:rPr lang="en-US" dirty="0"/>
              <a:t> </a:t>
            </a:r>
            <a:r>
              <a:rPr lang="en-US" dirty="0" err="1"/>
              <a:t>diễn</a:t>
            </a:r>
            <a:r>
              <a:rPr lang="en-US" dirty="0"/>
              <a:t> </a:t>
            </a:r>
            <a:r>
              <a:rPr lang="en-US" dirty="0" err="1"/>
              <a:t>tả</a:t>
            </a:r>
            <a:r>
              <a:rPr lang="en-US" dirty="0"/>
              <a:t> </a:t>
            </a:r>
            <a:r>
              <a:rPr lang="en-US" dirty="0" err="1"/>
              <a:t>một</a:t>
            </a:r>
            <a:r>
              <a:rPr lang="en-US" dirty="0"/>
              <a:t> </a:t>
            </a:r>
            <a:r>
              <a:rPr lang="en-US" dirty="0" err="1"/>
              <a:t>hoặc</a:t>
            </a:r>
            <a:r>
              <a:rPr lang="en-US" dirty="0"/>
              <a:t> </a:t>
            </a:r>
            <a:r>
              <a:rPr lang="en-US" dirty="0" err="1"/>
              <a:t>một</a:t>
            </a:r>
            <a:r>
              <a:rPr lang="en-US" dirty="0"/>
              <a:t> </a:t>
            </a:r>
            <a:r>
              <a:rPr lang="en-US" dirty="0" err="1"/>
              <a:t>nhóm</a:t>
            </a:r>
            <a:r>
              <a:rPr lang="en-US" dirty="0"/>
              <a:t> </a:t>
            </a:r>
            <a:r>
              <a:rPr lang="en-US" dirty="0" err="1" smtClean="0"/>
              <a:t>các</a:t>
            </a:r>
            <a:r>
              <a:rPr lang="en-US" dirty="0" smtClean="0"/>
              <a:t> </a:t>
            </a:r>
            <a:r>
              <a:rPr lang="en-US" dirty="0" err="1" smtClean="0"/>
              <a:t>thao</a:t>
            </a:r>
            <a:r>
              <a:rPr lang="en-US" dirty="0" smtClean="0"/>
              <a:t> </a:t>
            </a:r>
            <a:r>
              <a:rPr lang="en-US" dirty="0" err="1"/>
              <a:t>tác</a:t>
            </a:r>
            <a:r>
              <a:rPr lang="en-US" dirty="0"/>
              <a:t> </a:t>
            </a:r>
            <a:r>
              <a:rPr lang="en-US" dirty="0" err="1"/>
              <a:t>trong</a:t>
            </a:r>
            <a:r>
              <a:rPr lang="en-US" dirty="0"/>
              <a:t> </a:t>
            </a:r>
            <a:r>
              <a:rPr lang="en-US" dirty="0" err="1"/>
              <a:t>giải</a:t>
            </a:r>
            <a:r>
              <a:rPr lang="en-US" dirty="0"/>
              <a:t> </a:t>
            </a:r>
            <a:r>
              <a:rPr lang="en-US" dirty="0" err="1"/>
              <a:t>thuật</a:t>
            </a:r>
            <a:r>
              <a:rPr lang="en-US" dirty="0"/>
              <a:t>.</a:t>
            </a:r>
          </a:p>
          <a:p>
            <a:pPr lvl="1"/>
            <a:r>
              <a:rPr lang="vi-VN" dirty="0" smtClean="0"/>
              <a:t>Chương </a:t>
            </a:r>
            <a:r>
              <a:rPr lang="vi-VN" dirty="0"/>
              <a:t>trình được tạo thành từ dãy các </a:t>
            </a:r>
            <a:r>
              <a:rPr lang="vi-VN" dirty="0" smtClean="0"/>
              <a:t>câu</a:t>
            </a:r>
            <a:r>
              <a:rPr lang="en-US" dirty="0" smtClean="0"/>
              <a:t> </a:t>
            </a:r>
            <a:r>
              <a:rPr lang="en-US" dirty="0" err="1" smtClean="0"/>
              <a:t>lệnh</a:t>
            </a:r>
            <a:r>
              <a:rPr lang="en-US" dirty="0"/>
              <a:t>.</a:t>
            </a:r>
          </a:p>
          <a:p>
            <a:r>
              <a:rPr lang="vi-VN" dirty="0" smtClean="0"/>
              <a:t>Các </a:t>
            </a:r>
            <a:r>
              <a:rPr lang="vi-VN" dirty="0"/>
              <a:t>câu lệnh trong C, được kết thúc </a:t>
            </a:r>
            <a:r>
              <a:rPr lang="vi-VN" dirty="0" smtClean="0"/>
              <a:t>bởi</a:t>
            </a:r>
            <a:r>
              <a:rPr lang="en-US" dirty="0" smtClean="0"/>
              <a:t> </a:t>
            </a:r>
            <a:r>
              <a:rPr lang="en-US" dirty="0" err="1" smtClean="0"/>
              <a:t>dấu</a:t>
            </a:r>
            <a:r>
              <a:rPr lang="en-US" dirty="0" smtClean="0"/>
              <a:t> </a:t>
            </a:r>
            <a:r>
              <a:rPr lang="en-US" dirty="0" err="1"/>
              <a:t>chấm</a:t>
            </a:r>
            <a:r>
              <a:rPr lang="en-US" dirty="0"/>
              <a:t> </a:t>
            </a:r>
            <a:r>
              <a:rPr lang="en-US" dirty="0" err="1"/>
              <a:t>phẩy</a:t>
            </a:r>
            <a:r>
              <a:rPr lang="en-US" dirty="0"/>
              <a:t> (</a:t>
            </a:r>
            <a:r>
              <a:rPr lang="en-US" b="1" dirty="0"/>
              <a:t>;</a:t>
            </a:r>
            <a:r>
              <a:rPr lang="en-US" dirty="0"/>
              <a:t>)</a:t>
            </a:r>
          </a:p>
          <a:p>
            <a:pPr lvl="1"/>
            <a:r>
              <a:rPr lang="en-US" dirty="0" err="1" smtClean="0"/>
              <a:t>Dấu</a:t>
            </a:r>
            <a:r>
              <a:rPr lang="en-US" dirty="0" smtClean="0"/>
              <a:t> </a:t>
            </a:r>
            <a:r>
              <a:rPr lang="en-US" dirty="0" err="1"/>
              <a:t>chấm</a:t>
            </a:r>
            <a:r>
              <a:rPr lang="en-US" dirty="0"/>
              <a:t> </a:t>
            </a:r>
            <a:r>
              <a:rPr lang="en-US" dirty="0" err="1"/>
              <a:t>phẩy</a:t>
            </a:r>
            <a:r>
              <a:rPr lang="en-US" dirty="0"/>
              <a:t> (</a:t>
            </a:r>
            <a:r>
              <a:rPr lang="en-US" b="1" dirty="0"/>
              <a:t>;</a:t>
            </a:r>
            <a:r>
              <a:rPr lang="en-US" dirty="0"/>
              <a:t>) </a:t>
            </a:r>
            <a:r>
              <a:rPr lang="en-US" dirty="0" err="1"/>
              <a:t>dùng</a:t>
            </a:r>
            <a:r>
              <a:rPr lang="en-US" dirty="0"/>
              <a:t> </a:t>
            </a:r>
            <a:r>
              <a:rPr lang="en-US" dirty="0" err="1"/>
              <a:t>phân</a:t>
            </a:r>
            <a:r>
              <a:rPr lang="en-US" dirty="0"/>
              <a:t> </a:t>
            </a:r>
            <a:r>
              <a:rPr lang="en-US" dirty="0" err="1"/>
              <a:t>cách</a:t>
            </a:r>
            <a:r>
              <a:rPr lang="en-US" dirty="0"/>
              <a:t> </a:t>
            </a:r>
            <a:r>
              <a:rPr lang="en-US" dirty="0" err="1"/>
              <a:t>các</a:t>
            </a:r>
            <a:r>
              <a:rPr lang="en-US" dirty="0"/>
              <a:t> </a:t>
            </a:r>
            <a:r>
              <a:rPr lang="en-US" dirty="0" err="1"/>
              <a:t>lệnh</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62</a:t>
            </a:fld>
            <a:endParaRPr lang="en-US" dirty="0"/>
          </a:p>
        </p:txBody>
      </p:sp>
    </p:spTree>
    <p:extLst>
      <p:ext uri="{BB962C8B-B14F-4D97-AF65-F5344CB8AC3E}">
        <p14:creationId xmlns:p14="http://schemas.microsoft.com/office/powerpoint/2010/main" val="34658081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Phân</a:t>
            </a:r>
            <a:r>
              <a:rPr lang="en-US" dirty="0" smtClean="0"/>
              <a:t> </a:t>
            </a:r>
            <a:r>
              <a:rPr lang="en-US" dirty="0" err="1" smtClean="0"/>
              <a:t>loại</a:t>
            </a:r>
            <a:r>
              <a:rPr lang="en-US" dirty="0" smtClean="0"/>
              <a:t> </a:t>
            </a:r>
            <a:r>
              <a:rPr lang="en-US" dirty="0" err="1" smtClean="0"/>
              <a:t>câu</a:t>
            </a:r>
            <a:r>
              <a:rPr lang="en-US" dirty="0" smtClean="0"/>
              <a:t> </a:t>
            </a:r>
            <a:r>
              <a:rPr lang="en-US" dirty="0" err="1" smtClean="0"/>
              <a:t>lệnh</a:t>
            </a:r>
            <a:endParaRPr lang="en-US" dirty="0"/>
          </a:p>
        </p:txBody>
      </p:sp>
      <p:sp>
        <p:nvSpPr>
          <p:cNvPr id="3" name="Content Placeholder 2"/>
          <p:cNvSpPr>
            <a:spLocks noGrp="1"/>
          </p:cNvSpPr>
          <p:nvPr>
            <p:ph idx="1"/>
          </p:nvPr>
        </p:nvSpPr>
        <p:spPr/>
        <p:txBody>
          <a:bodyPr/>
          <a:lstStyle/>
          <a:p>
            <a:r>
              <a:rPr lang="vi-VN" b="1" dirty="0"/>
              <a:t>Câu lệnh đơn:</a:t>
            </a:r>
          </a:p>
          <a:p>
            <a:pPr lvl="1"/>
            <a:r>
              <a:rPr lang="en-US" dirty="0" err="1" smtClean="0"/>
              <a:t>Những</a:t>
            </a:r>
            <a:r>
              <a:rPr lang="en-US" dirty="0" smtClean="0"/>
              <a:t> </a:t>
            </a:r>
            <a:r>
              <a:rPr lang="en-US" dirty="0" err="1"/>
              <a:t>câu</a:t>
            </a:r>
            <a:r>
              <a:rPr lang="en-US" dirty="0"/>
              <a:t> </a:t>
            </a:r>
            <a:r>
              <a:rPr lang="en-US" dirty="0" err="1"/>
              <a:t>lệnh</a:t>
            </a:r>
            <a:r>
              <a:rPr lang="en-US" dirty="0"/>
              <a:t> </a:t>
            </a:r>
            <a:r>
              <a:rPr lang="en-US" dirty="0" err="1"/>
              <a:t>không</a:t>
            </a:r>
            <a:r>
              <a:rPr lang="en-US" dirty="0"/>
              <a:t> </a:t>
            </a:r>
            <a:r>
              <a:rPr lang="en-US" dirty="0" err="1"/>
              <a:t>chứa</a:t>
            </a:r>
            <a:r>
              <a:rPr lang="en-US" dirty="0"/>
              <a:t> </a:t>
            </a:r>
            <a:r>
              <a:rPr lang="en-US" dirty="0" err="1"/>
              <a:t>câu</a:t>
            </a:r>
            <a:r>
              <a:rPr lang="en-US" dirty="0"/>
              <a:t> </a:t>
            </a:r>
            <a:r>
              <a:rPr lang="en-US" dirty="0" err="1"/>
              <a:t>lệnh</a:t>
            </a:r>
            <a:r>
              <a:rPr lang="en-US" dirty="0"/>
              <a:t> </a:t>
            </a:r>
            <a:r>
              <a:rPr lang="en-US" dirty="0" err="1"/>
              <a:t>khác</a:t>
            </a:r>
            <a:r>
              <a:rPr lang="en-US" dirty="0"/>
              <a:t>.</a:t>
            </a:r>
          </a:p>
          <a:p>
            <a:pPr lvl="2"/>
            <a:r>
              <a:rPr lang="en-US" sz="2400" b="1" i="1" dirty="0" err="1" smtClean="0"/>
              <a:t>Ví</a:t>
            </a:r>
            <a:r>
              <a:rPr lang="en-US" sz="2400" b="1" i="1" dirty="0" smtClean="0"/>
              <a:t> </a:t>
            </a:r>
            <a:r>
              <a:rPr lang="en-US" sz="2400" b="1" i="1" dirty="0" err="1"/>
              <a:t>dụ</a:t>
            </a:r>
            <a:r>
              <a:rPr lang="en-US" sz="2400" b="1" i="1" dirty="0"/>
              <a:t>: </a:t>
            </a:r>
            <a:r>
              <a:rPr lang="en-US" sz="2400" dirty="0" err="1"/>
              <a:t>Phép</a:t>
            </a:r>
            <a:r>
              <a:rPr lang="en-US" sz="2400" dirty="0"/>
              <a:t> </a:t>
            </a:r>
            <a:r>
              <a:rPr lang="en-US" sz="2400" dirty="0" err="1"/>
              <a:t>gán</a:t>
            </a:r>
            <a:r>
              <a:rPr lang="en-US" sz="2400" dirty="0"/>
              <a:t>, </a:t>
            </a:r>
            <a:r>
              <a:rPr lang="en-US" sz="2400" dirty="0" err="1"/>
              <a:t>gọi</a:t>
            </a:r>
            <a:r>
              <a:rPr lang="en-US" sz="2400" dirty="0"/>
              <a:t> </a:t>
            </a:r>
            <a:r>
              <a:rPr lang="en-US" sz="2400" dirty="0" err="1"/>
              <a:t>hàm</a:t>
            </a:r>
            <a:r>
              <a:rPr lang="en-US" sz="2400" dirty="0"/>
              <a:t>, </a:t>
            </a:r>
            <a:r>
              <a:rPr lang="en-US" sz="2400" dirty="0" err="1"/>
              <a:t>vào</a:t>
            </a:r>
            <a:r>
              <a:rPr lang="en-US" sz="2400" dirty="0"/>
              <a:t>/</a:t>
            </a:r>
            <a:r>
              <a:rPr lang="en-US" sz="2400" dirty="0" err="1"/>
              <a:t>ra</a:t>
            </a:r>
            <a:r>
              <a:rPr lang="en-US" sz="2400" dirty="0"/>
              <a:t> </a:t>
            </a:r>
            <a:r>
              <a:rPr lang="en-US" sz="2400" dirty="0" err="1"/>
              <a:t>dữ</a:t>
            </a:r>
            <a:r>
              <a:rPr lang="en-US" sz="2400" dirty="0"/>
              <a:t> </a:t>
            </a:r>
            <a:r>
              <a:rPr lang="en-US" sz="2400" dirty="0" err="1"/>
              <a:t>liệu</a:t>
            </a:r>
            <a:endParaRPr lang="en-US" sz="2400" dirty="0"/>
          </a:p>
          <a:p>
            <a:r>
              <a:rPr lang="en-US" b="1" dirty="0" err="1" smtClean="0"/>
              <a:t>Các</a:t>
            </a:r>
            <a:r>
              <a:rPr lang="en-US" b="1" dirty="0" smtClean="0"/>
              <a:t> </a:t>
            </a:r>
            <a:r>
              <a:rPr lang="en-US" b="1" dirty="0" err="1"/>
              <a:t>câu</a:t>
            </a:r>
            <a:r>
              <a:rPr lang="en-US" b="1" dirty="0"/>
              <a:t> </a:t>
            </a:r>
            <a:r>
              <a:rPr lang="en-US" b="1" dirty="0" err="1"/>
              <a:t>lệnh</a:t>
            </a:r>
            <a:r>
              <a:rPr lang="en-US" b="1" dirty="0"/>
              <a:t> </a:t>
            </a:r>
            <a:r>
              <a:rPr lang="en-US" b="1" dirty="0" err="1"/>
              <a:t>phức</a:t>
            </a:r>
            <a:r>
              <a:rPr lang="en-US" b="1" dirty="0"/>
              <a:t>:</a:t>
            </a:r>
          </a:p>
          <a:p>
            <a:pPr lvl="1"/>
            <a:r>
              <a:rPr lang="en-US" dirty="0" err="1" smtClean="0"/>
              <a:t>Những</a:t>
            </a:r>
            <a:r>
              <a:rPr lang="en-US" dirty="0" smtClean="0"/>
              <a:t> </a:t>
            </a:r>
            <a:r>
              <a:rPr lang="en-US" dirty="0" err="1"/>
              <a:t>câu</a:t>
            </a:r>
            <a:r>
              <a:rPr lang="en-US" dirty="0"/>
              <a:t> </a:t>
            </a:r>
            <a:r>
              <a:rPr lang="en-US" dirty="0" err="1"/>
              <a:t>lệnh</a:t>
            </a:r>
            <a:r>
              <a:rPr lang="en-US" dirty="0"/>
              <a:t> </a:t>
            </a:r>
            <a:r>
              <a:rPr lang="en-US" dirty="0" err="1"/>
              <a:t>chứa</a:t>
            </a:r>
            <a:r>
              <a:rPr lang="en-US" dirty="0"/>
              <a:t> </a:t>
            </a:r>
            <a:r>
              <a:rPr lang="en-US" dirty="0" err="1"/>
              <a:t>câu</a:t>
            </a:r>
            <a:r>
              <a:rPr lang="en-US" dirty="0"/>
              <a:t> </a:t>
            </a:r>
            <a:r>
              <a:rPr lang="en-US" dirty="0" err="1"/>
              <a:t>lệnh</a:t>
            </a:r>
            <a:r>
              <a:rPr lang="en-US" dirty="0"/>
              <a:t> </a:t>
            </a:r>
            <a:r>
              <a:rPr lang="en-US" dirty="0" err="1"/>
              <a:t>khác</a:t>
            </a:r>
            <a:r>
              <a:rPr lang="en-US" dirty="0"/>
              <a:t>.</a:t>
            </a:r>
          </a:p>
          <a:p>
            <a:pPr lvl="2"/>
            <a:r>
              <a:rPr lang="vi-VN" sz="2400" b="1" i="1" dirty="0" smtClean="0"/>
              <a:t>Ví </a:t>
            </a:r>
            <a:r>
              <a:rPr lang="vi-VN" sz="2400" b="1" i="1" dirty="0"/>
              <a:t>dụ</a:t>
            </a:r>
            <a:r>
              <a:rPr lang="vi-VN" sz="2400" dirty="0"/>
              <a:t>: Lệnh khối (Tập các lệnh đơn nhóm lại </a:t>
            </a:r>
            <a:r>
              <a:rPr lang="vi-VN" sz="2400" dirty="0" smtClean="0"/>
              <a:t>với</a:t>
            </a:r>
            <a:r>
              <a:rPr lang="en-US" sz="2400" dirty="0" smtClean="0"/>
              <a:t> </a:t>
            </a:r>
            <a:r>
              <a:rPr lang="en-US" sz="2400" dirty="0" err="1" smtClean="0"/>
              <a:t>nhau</a:t>
            </a:r>
            <a:r>
              <a:rPr lang="en-US" sz="2400" dirty="0" smtClean="0"/>
              <a:t> </a:t>
            </a:r>
            <a:r>
              <a:rPr lang="en-US" sz="2400" dirty="0" err="1"/>
              <a:t>và</a:t>
            </a:r>
            <a:r>
              <a:rPr lang="en-US" sz="2400" dirty="0"/>
              <a:t> </a:t>
            </a:r>
            <a:r>
              <a:rPr lang="en-US" sz="2400" dirty="0" err="1"/>
              <a:t>đặt</a:t>
            </a:r>
            <a:r>
              <a:rPr lang="en-US" sz="2400" dirty="0"/>
              <a:t> </a:t>
            </a:r>
            <a:r>
              <a:rPr lang="en-US" sz="2400" dirty="0" err="1"/>
              <a:t>trong</a:t>
            </a:r>
            <a:r>
              <a:rPr lang="en-US" sz="2400" dirty="0"/>
              <a:t> </a:t>
            </a:r>
            <a:r>
              <a:rPr lang="en-US" sz="2400" dirty="0" err="1"/>
              <a:t>cặp</a:t>
            </a:r>
            <a:r>
              <a:rPr lang="en-US" sz="2400" dirty="0"/>
              <a:t> </a:t>
            </a:r>
            <a:r>
              <a:rPr lang="en-US" sz="2400" dirty="0" err="1"/>
              <a:t>ngoặc</a:t>
            </a:r>
            <a:r>
              <a:rPr lang="en-US" sz="2400" dirty="0"/>
              <a:t> </a:t>
            </a:r>
            <a:r>
              <a:rPr lang="en-US" sz="2400" dirty="0" err="1"/>
              <a:t>nhọn</a:t>
            </a:r>
            <a:r>
              <a:rPr lang="en-US" sz="2400" dirty="0"/>
              <a:t> </a:t>
            </a:r>
            <a:r>
              <a:rPr lang="en-US" sz="2400" dirty="0" smtClean="0"/>
              <a:t>“</a:t>
            </a:r>
            <a:r>
              <a:rPr lang="en-US" sz="2400" b="1" dirty="0" smtClean="0">
                <a:solidFill>
                  <a:srgbClr val="FF0000"/>
                </a:solidFill>
                <a:latin typeface="Courier New" panose="02070309020205020404" pitchFamily="49" charset="0"/>
                <a:cs typeface="Courier New" panose="02070309020205020404" pitchFamily="49" charset="0"/>
              </a:rPr>
              <a:t>{ }</a:t>
            </a:r>
            <a:r>
              <a:rPr lang="en-US" sz="2400" dirty="0" smtClean="0"/>
              <a:t>”)</a:t>
            </a:r>
            <a:endParaRPr lang="en-US" dirty="0"/>
          </a:p>
          <a:p>
            <a:pPr lvl="1"/>
            <a:r>
              <a:rPr lang="vi-VN" dirty="0" smtClean="0"/>
              <a:t>Các </a:t>
            </a:r>
            <a:r>
              <a:rPr lang="vi-VN" dirty="0"/>
              <a:t>lệnh điều khiển cấu trúc chương trình</a:t>
            </a:r>
          </a:p>
          <a:p>
            <a:pPr lvl="2"/>
            <a:r>
              <a:rPr lang="en-US" sz="2400" b="1" i="1" dirty="0" err="1" smtClean="0"/>
              <a:t>Ví</a:t>
            </a:r>
            <a:r>
              <a:rPr lang="en-US" sz="2400" b="1" i="1" dirty="0" smtClean="0"/>
              <a:t> </a:t>
            </a:r>
            <a:r>
              <a:rPr lang="en-US" sz="2400" b="1" i="1" dirty="0" err="1"/>
              <a:t>dụ</a:t>
            </a:r>
            <a:r>
              <a:rPr lang="en-US" sz="2400" b="1" i="1" dirty="0"/>
              <a:t>: </a:t>
            </a:r>
            <a:r>
              <a:rPr lang="en-US" sz="2400" dirty="0" err="1"/>
              <a:t>Lệnh</a:t>
            </a:r>
            <a:r>
              <a:rPr lang="en-US" sz="2400" dirty="0"/>
              <a:t> </a:t>
            </a:r>
            <a:r>
              <a:rPr lang="en-US" sz="2400" dirty="0" err="1"/>
              <a:t>rẽ</a:t>
            </a:r>
            <a:r>
              <a:rPr lang="en-US" sz="2400" dirty="0"/>
              <a:t> </a:t>
            </a:r>
            <a:r>
              <a:rPr lang="en-US" sz="2400" dirty="0" err="1"/>
              <a:t>nhánh</a:t>
            </a:r>
            <a:r>
              <a:rPr lang="en-US" sz="2400" dirty="0"/>
              <a:t>, </a:t>
            </a:r>
            <a:r>
              <a:rPr lang="en-US" sz="2400" dirty="0" err="1"/>
              <a:t>lệnh</a:t>
            </a:r>
            <a:r>
              <a:rPr lang="en-US" sz="2400" dirty="0"/>
              <a:t> </a:t>
            </a:r>
            <a:r>
              <a:rPr lang="en-US" sz="2400" dirty="0" err="1"/>
              <a:t>lặp</a:t>
            </a:r>
            <a:r>
              <a:rPr lang="en-US" sz="2400" dirty="0"/>
              <a:t>..</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63</a:t>
            </a:fld>
            <a:endParaRPr lang="en-US" dirty="0"/>
          </a:p>
        </p:txBody>
      </p:sp>
    </p:spTree>
    <p:extLst>
      <p:ext uri="{BB962C8B-B14F-4D97-AF65-F5344CB8AC3E}">
        <p14:creationId xmlns:p14="http://schemas.microsoft.com/office/powerpoint/2010/main" val="8954728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a:t>
            </a:r>
            <a:r>
              <a:rPr lang="en-US" dirty="0" err="1" smtClean="0"/>
              <a:t>Chú</a:t>
            </a:r>
            <a:r>
              <a:rPr lang="en-US" dirty="0" smtClean="0"/>
              <a:t> </a:t>
            </a:r>
            <a:r>
              <a:rPr lang="en-US" dirty="0" err="1" smtClean="0"/>
              <a:t>thích</a:t>
            </a:r>
            <a:r>
              <a:rPr lang="en-US" dirty="0" smtClean="0"/>
              <a:t> (Comment)</a:t>
            </a:r>
            <a:endParaRPr lang="en-US" dirty="0"/>
          </a:p>
        </p:txBody>
      </p:sp>
      <p:sp>
        <p:nvSpPr>
          <p:cNvPr id="3" name="Content Placeholder 2"/>
          <p:cNvSpPr>
            <a:spLocks noGrp="1"/>
          </p:cNvSpPr>
          <p:nvPr>
            <p:ph idx="1"/>
          </p:nvPr>
        </p:nvSpPr>
        <p:spPr/>
        <p:txBody>
          <a:bodyPr/>
          <a:lstStyle/>
          <a:p>
            <a:r>
              <a:rPr lang="en-US" dirty="0" err="1"/>
              <a:t>Lời</a:t>
            </a:r>
            <a:r>
              <a:rPr lang="en-US" dirty="0"/>
              <a:t> </a:t>
            </a:r>
            <a:r>
              <a:rPr lang="en-US" dirty="0" err="1"/>
              <a:t>mô</a:t>
            </a:r>
            <a:r>
              <a:rPr lang="en-US" dirty="0"/>
              <a:t> </a:t>
            </a:r>
            <a:r>
              <a:rPr lang="en-US" dirty="0" err="1"/>
              <a:t>tả</a:t>
            </a:r>
            <a:r>
              <a:rPr lang="en-US" dirty="0"/>
              <a:t>, </a:t>
            </a:r>
            <a:r>
              <a:rPr lang="en-US" dirty="0" err="1"/>
              <a:t>giải</a:t>
            </a:r>
            <a:r>
              <a:rPr lang="en-US" dirty="0"/>
              <a:t> </a:t>
            </a:r>
            <a:r>
              <a:rPr lang="en-US" dirty="0" err="1"/>
              <a:t>thích</a:t>
            </a:r>
            <a:r>
              <a:rPr lang="en-US" dirty="0"/>
              <a:t> </a:t>
            </a:r>
            <a:r>
              <a:rPr lang="en-US" dirty="0" err="1"/>
              <a:t>vắn</a:t>
            </a:r>
            <a:r>
              <a:rPr lang="en-US" dirty="0"/>
              <a:t> </a:t>
            </a:r>
            <a:r>
              <a:rPr lang="en-US" dirty="0" err="1"/>
              <a:t>tắt</a:t>
            </a:r>
            <a:r>
              <a:rPr lang="en-US" dirty="0"/>
              <a:t> </a:t>
            </a:r>
            <a:r>
              <a:rPr lang="en-US" dirty="0" err="1"/>
              <a:t>cho</a:t>
            </a:r>
            <a:r>
              <a:rPr lang="en-US" dirty="0"/>
              <a:t> </a:t>
            </a:r>
            <a:r>
              <a:rPr lang="en-US" dirty="0" err="1"/>
              <a:t>một</a:t>
            </a:r>
            <a:r>
              <a:rPr lang="en-US" dirty="0"/>
              <a:t> </a:t>
            </a:r>
            <a:r>
              <a:rPr lang="en-US" dirty="0" err="1" smtClean="0"/>
              <a:t>câu</a:t>
            </a:r>
            <a:r>
              <a:rPr lang="en-US" dirty="0" smtClean="0"/>
              <a:t> </a:t>
            </a:r>
            <a:r>
              <a:rPr lang="vi-VN" dirty="0" smtClean="0"/>
              <a:t>lệnh</a:t>
            </a:r>
            <a:r>
              <a:rPr lang="vi-VN" dirty="0"/>
              <a:t>, một đoạn chương trình hoặc </a:t>
            </a:r>
            <a:r>
              <a:rPr lang="vi-VN" dirty="0" smtClean="0"/>
              <a:t>cả</a:t>
            </a:r>
            <a:r>
              <a:rPr lang="en-US" dirty="0" smtClean="0"/>
              <a:t> </a:t>
            </a:r>
            <a:r>
              <a:rPr lang="vi-VN" dirty="0" smtClean="0"/>
              <a:t>chương </a:t>
            </a:r>
            <a:r>
              <a:rPr lang="vi-VN" dirty="0"/>
              <a:t>trình</a:t>
            </a:r>
          </a:p>
          <a:p>
            <a:pPr lvl="1"/>
            <a:r>
              <a:rPr lang="vi-VN" sz="2800" dirty="0" smtClean="0"/>
              <a:t>Giúp </a:t>
            </a:r>
            <a:r>
              <a:rPr lang="vi-VN" sz="2800" dirty="0"/>
              <a:t>việc đọc hiểu chương trình dễ dàng hơn</a:t>
            </a:r>
          </a:p>
          <a:p>
            <a:pPr lvl="1"/>
            <a:r>
              <a:rPr lang="en-US" sz="2800" dirty="0" err="1" smtClean="0"/>
              <a:t>Chú</a:t>
            </a:r>
            <a:r>
              <a:rPr lang="en-US" sz="2800" dirty="0" smtClean="0"/>
              <a:t> </a:t>
            </a:r>
            <a:r>
              <a:rPr lang="en-US" sz="2800" dirty="0" err="1"/>
              <a:t>thích</a:t>
            </a:r>
            <a:r>
              <a:rPr lang="en-US" sz="2800" dirty="0"/>
              <a:t> </a:t>
            </a:r>
            <a:r>
              <a:rPr lang="en-US" sz="2800" dirty="0" err="1"/>
              <a:t>không</a:t>
            </a:r>
            <a:r>
              <a:rPr lang="en-US" sz="2800" dirty="0"/>
              <a:t> </a:t>
            </a:r>
            <a:r>
              <a:rPr lang="en-US" sz="2800" dirty="0" err="1"/>
              <a:t>phải</a:t>
            </a:r>
            <a:r>
              <a:rPr lang="en-US" sz="2800" dirty="0"/>
              <a:t> </a:t>
            </a:r>
            <a:r>
              <a:rPr lang="en-US" sz="2800" dirty="0" err="1"/>
              <a:t>là</a:t>
            </a:r>
            <a:r>
              <a:rPr lang="en-US" sz="2800" dirty="0"/>
              <a:t> </a:t>
            </a:r>
            <a:r>
              <a:rPr lang="en-US" sz="2800" dirty="0" err="1"/>
              <a:t>câu</a:t>
            </a:r>
            <a:r>
              <a:rPr lang="en-US" sz="2800" dirty="0"/>
              <a:t> </a:t>
            </a:r>
            <a:r>
              <a:rPr lang="en-US" sz="2800" dirty="0" err="1"/>
              <a:t>lệnh</a:t>
            </a:r>
            <a:r>
              <a:rPr lang="en-US" sz="2800" dirty="0"/>
              <a:t> ⇒ </a:t>
            </a:r>
            <a:r>
              <a:rPr lang="en-US" sz="2800" dirty="0" err="1"/>
              <a:t>không</a:t>
            </a:r>
            <a:r>
              <a:rPr lang="en-US" sz="2800" dirty="0"/>
              <a:t> </a:t>
            </a:r>
            <a:r>
              <a:rPr lang="en-US" sz="2800" dirty="0" err="1" smtClean="0"/>
              <a:t>ảnh</a:t>
            </a:r>
            <a:r>
              <a:rPr lang="en-US" sz="2800" dirty="0" smtClean="0"/>
              <a:t> </a:t>
            </a:r>
            <a:r>
              <a:rPr lang="vi-VN" sz="2800" dirty="0" smtClean="0"/>
              <a:t>hưởng </a:t>
            </a:r>
            <a:r>
              <a:rPr lang="vi-VN" sz="2800" dirty="0"/>
              <a:t>tới chương trình</a:t>
            </a:r>
          </a:p>
          <a:p>
            <a:pPr lvl="1"/>
            <a:r>
              <a:rPr lang="en-US" sz="2800" dirty="0" err="1" smtClean="0"/>
              <a:t>Khi</a:t>
            </a:r>
            <a:r>
              <a:rPr lang="en-US" sz="2800" dirty="0" smtClean="0"/>
              <a:t> </a:t>
            </a:r>
            <a:r>
              <a:rPr lang="en-US" sz="2800" dirty="0" err="1"/>
              <a:t>gặp</a:t>
            </a:r>
            <a:r>
              <a:rPr lang="en-US" sz="2800" dirty="0"/>
              <a:t> </a:t>
            </a:r>
            <a:r>
              <a:rPr lang="en-US" sz="2800" dirty="0" err="1"/>
              <a:t>chú</a:t>
            </a:r>
            <a:r>
              <a:rPr lang="en-US" sz="2800" dirty="0"/>
              <a:t> </a:t>
            </a:r>
            <a:r>
              <a:rPr lang="en-US" sz="2800" dirty="0" err="1"/>
              <a:t>thích</a:t>
            </a:r>
            <a:r>
              <a:rPr lang="en-US" sz="2800" dirty="0"/>
              <a:t>, </a:t>
            </a:r>
            <a:r>
              <a:rPr lang="en-US" sz="2800" dirty="0" err="1"/>
              <a:t>trình</a:t>
            </a:r>
            <a:r>
              <a:rPr lang="en-US" sz="2800" dirty="0"/>
              <a:t> </a:t>
            </a:r>
            <a:r>
              <a:rPr lang="en-US" sz="2800" dirty="0" err="1"/>
              <a:t>biên</a:t>
            </a:r>
            <a:r>
              <a:rPr lang="en-US" sz="2800" dirty="0"/>
              <a:t> </a:t>
            </a:r>
            <a:r>
              <a:rPr lang="en-US" sz="2800" dirty="0" err="1"/>
              <a:t>dịch</a:t>
            </a:r>
            <a:r>
              <a:rPr lang="en-US" sz="2800" dirty="0"/>
              <a:t> </a:t>
            </a:r>
            <a:r>
              <a:rPr lang="en-US" sz="2800" dirty="0" err="1"/>
              <a:t>sẽ</a:t>
            </a:r>
            <a:r>
              <a:rPr lang="en-US" sz="2800" dirty="0"/>
              <a:t> </a:t>
            </a:r>
            <a:r>
              <a:rPr lang="en-US" sz="2800" dirty="0" err="1"/>
              <a:t>bỏ</a:t>
            </a:r>
            <a:r>
              <a:rPr lang="en-US" sz="2800" dirty="0"/>
              <a:t> qua</a:t>
            </a:r>
          </a:p>
          <a:p>
            <a:r>
              <a:rPr lang="en-US" dirty="0" err="1" smtClean="0"/>
              <a:t>Cách</a:t>
            </a:r>
            <a:r>
              <a:rPr lang="en-US" dirty="0" smtClean="0"/>
              <a:t> </a:t>
            </a:r>
            <a:r>
              <a:rPr lang="en-US" dirty="0" err="1"/>
              <a:t>viết</a:t>
            </a:r>
            <a:r>
              <a:rPr lang="en-US" dirty="0"/>
              <a:t> </a:t>
            </a:r>
            <a:r>
              <a:rPr lang="en-US" dirty="0" err="1"/>
              <a:t>chú</a:t>
            </a:r>
            <a:r>
              <a:rPr lang="en-US" dirty="0"/>
              <a:t> </a:t>
            </a:r>
            <a:r>
              <a:rPr lang="en-US" dirty="0" err="1"/>
              <a:t>thích</a:t>
            </a:r>
            <a:endParaRPr lang="en-US" dirty="0"/>
          </a:p>
          <a:p>
            <a:pPr lvl="1"/>
            <a:r>
              <a:rPr lang="en-US" sz="2800" dirty="0" err="1" smtClean="0"/>
              <a:t>Chú</a:t>
            </a:r>
            <a:r>
              <a:rPr lang="en-US" sz="2800" dirty="0" smtClean="0"/>
              <a:t> </a:t>
            </a:r>
            <a:r>
              <a:rPr lang="en-US" sz="2800" dirty="0" err="1"/>
              <a:t>thích</a:t>
            </a:r>
            <a:r>
              <a:rPr lang="en-US" sz="2800" dirty="0"/>
              <a:t> </a:t>
            </a:r>
            <a:r>
              <a:rPr lang="en-US" sz="2800" dirty="0" err="1"/>
              <a:t>một</a:t>
            </a:r>
            <a:r>
              <a:rPr lang="en-US" sz="2800" dirty="0"/>
              <a:t> </a:t>
            </a:r>
            <a:r>
              <a:rPr lang="en-US" sz="2800" dirty="0" err="1"/>
              <a:t>dòng</a:t>
            </a:r>
            <a:r>
              <a:rPr lang="en-US" sz="2800" dirty="0"/>
              <a:t>: </a:t>
            </a:r>
            <a:r>
              <a:rPr lang="en-US" sz="2800" dirty="0" err="1"/>
              <a:t>sử</a:t>
            </a:r>
            <a:r>
              <a:rPr lang="en-US" sz="2800" dirty="0"/>
              <a:t> </a:t>
            </a:r>
            <a:r>
              <a:rPr lang="en-US" sz="2800" dirty="0" err="1"/>
              <a:t>dụng</a:t>
            </a:r>
            <a:r>
              <a:rPr lang="en-US" sz="2800" dirty="0"/>
              <a:t> </a:t>
            </a:r>
            <a:r>
              <a:rPr lang="en-US" sz="2800" dirty="0" smtClean="0"/>
              <a:t>“</a:t>
            </a:r>
            <a:r>
              <a:rPr lang="en-US" sz="2800" b="1" dirty="0" smtClean="0">
                <a:solidFill>
                  <a:srgbClr val="FF0000"/>
                </a:solidFill>
                <a:latin typeface="Courier New" panose="02070309020205020404" pitchFamily="49" charset="0"/>
                <a:cs typeface="Courier New" panose="02070309020205020404" pitchFamily="49" charset="0"/>
              </a:rPr>
              <a:t>//</a:t>
            </a:r>
            <a:r>
              <a:rPr lang="en-US" sz="2800" dirty="0" smtClean="0"/>
              <a:t>”</a:t>
            </a:r>
            <a:endParaRPr lang="en-US" sz="2800" dirty="0"/>
          </a:p>
          <a:p>
            <a:pPr lvl="1"/>
            <a:r>
              <a:rPr lang="en-US" sz="2800" dirty="0" err="1" smtClean="0"/>
              <a:t>Chú</a:t>
            </a:r>
            <a:r>
              <a:rPr lang="en-US" sz="2800" dirty="0" smtClean="0"/>
              <a:t> </a:t>
            </a:r>
            <a:r>
              <a:rPr lang="en-US" sz="2800" dirty="0" err="1"/>
              <a:t>thích</a:t>
            </a:r>
            <a:r>
              <a:rPr lang="en-US" sz="2800" dirty="0"/>
              <a:t> </a:t>
            </a:r>
            <a:r>
              <a:rPr lang="en-US" sz="2800" dirty="0" err="1"/>
              <a:t>nhiều</a:t>
            </a:r>
            <a:r>
              <a:rPr lang="en-US" sz="2800" dirty="0"/>
              <a:t> </a:t>
            </a:r>
            <a:r>
              <a:rPr lang="en-US" sz="2800" dirty="0" err="1"/>
              <a:t>dòng</a:t>
            </a:r>
            <a:r>
              <a:rPr lang="en-US" sz="2800" dirty="0"/>
              <a:t>: </a:t>
            </a:r>
            <a:r>
              <a:rPr lang="en-US" sz="2800" dirty="0" err="1"/>
              <a:t>sử</a:t>
            </a:r>
            <a:r>
              <a:rPr lang="en-US" sz="2800" dirty="0"/>
              <a:t> </a:t>
            </a:r>
            <a:r>
              <a:rPr lang="en-US" sz="2800" dirty="0" err="1"/>
              <a:t>dụng</a:t>
            </a:r>
            <a:r>
              <a:rPr lang="en-US" sz="2800" dirty="0"/>
              <a:t> </a:t>
            </a:r>
            <a:r>
              <a:rPr lang="en-US" sz="2800" dirty="0" smtClean="0"/>
              <a:t>“</a:t>
            </a:r>
            <a:r>
              <a:rPr lang="en-US" sz="2800" b="1" dirty="0" smtClean="0">
                <a:solidFill>
                  <a:srgbClr val="FF0000"/>
                </a:solidFill>
                <a:latin typeface="Courier New" panose="02070309020205020404" pitchFamily="49" charset="0"/>
                <a:cs typeface="Courier New" panose="02070309020205020404" pitchFamily="49" charset="0"/>
              </a:rPr>
              <a:t>/*</a:t>
            </a:r>
            <a:r>
              <a:rPr lang="en-US" sz="2800" dirty="0" smtClean="0"/>
              <a:t>” </a:t>
            </a:r>
            <a:r>
              <a:rPr lang="en-US" sz="2800" dirty="0" err="1"/>
              <a:t>và</a:t>
            </a:r>
            <a:r>
              <a:rPr lang="en-US" sz="2800" dirty="0"/>
              <a:t> </a:t>
            </a:r>
            <a:r>
              <a:rPr lang="en-US" sz="2800" dirty="0" smtClean="0"/>
              <a:t>“</a:t>
            </a:r>
            <a:r>
              <a:rPr lang="en-US" sz="2800" b="1" dirty="0" smtClean="0">
                <a:solidFill>
                  <a:srgbClr val="FF0000"/>
                </a:solidFill>
                <a:latin typeface="Courier New" panose="02070309020205020404" pitchFamily="49" charset="0"/>
                <a:cs typeface="Courier New" panose="02070309020205020404" pitchFamily="49" charset="0"/>
              </a:rPr>
              <a:t>*/</a:t>
            </a:r>
            <a:r>
              <a:rPr lang="en-US" sz="2800" dirty="0" smtClean="0"/>
              <a:t>”</a:t>
            </a: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64</a:t>
            </a:fld>
            <a:endParaRPr lang="en-US" dirty="0"/>
          </a:p>
        </p:txBody>
      </p:sp>
    </p:spTree>
    <p:extLst>
      <p:ext uri="{BB962C8B-B14F-4D97-AF65-F5344CB8AC3E}">
        <p14:creationId xmlns:p14="http://schemas.microsoft.com/office/powerpoint/2010/main" val="12897724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62000" y="4267200"/>
            <a:ext cx="10668000" cy="1371600"/>
          </a:xfrm>
        </p:spPr>
        <p:txBody>
          <a:bodyPr/>
          <a:lstStyle/>
          <a:p>
            <a:r>
              <a:rPr lang="en-US" dirty="0" err="1" smtClean="0"/>
              <a:t>Cấu</a:t>
            </a:r>
            <a:r>
              <a:rPr lang="en-US" dirty="0" smtClean="0"/>
              <a:t> </a:t>
            </a:r>
            <a:r>
              <a:rPr lang="en-US" dirty="0" err="1" smtClean="0"/>
              <a:t>Trúc</a:t>
            </a:r>
            <a:r>
              <a:rPr lang="en-US" dirty="0" smtClean="0"/>
              <a:t> </a:t>
            </a:r>
            <a:r>
              <a:rPr lang="en-US" dirty="0" err="1" smtClean="0"/>
              <a:t>Cơ</a:t>
            </a:r>
            <a:r>
              <a:rPr lang="en-US" dirty="0" smtClean="0"/>
              <a:t> </a:t>
            </a:r>
            <a:r>
              <a:rPr lang="en-US" dirty="0" err="1" smtClean="0"/>
              <a:t>Bản</a:t>
            </a:r>
            <a:r>
              <a:rPr lang="en-US" dirty="0" smtClean="0"/>
              <a:t> </a:t>
            </a:r>
            <a:r>
              <a:rPr lang="en-US" dirty="0" err="1" smtClean="0"/>
              <a:t>Của</a:t>
            </a:r>
            <a:r>
              <a:rPr lang="en-US" dirty="0" smtClean="0"/>
              <a:t> </a:t>
            </a:r>
            <a:r>
              <a:rPr lang="en-US" dirty="0" err="1" smtClean="0"/>
              <a:t>Chương</a:t>
            </a:r>
            <a:r>
              <a:rPr lang="en-US" dirty="0" smtClean="0"/>
              <a:t> </a:t>
            </a:r>
            <a:r>
              <a:rPr lang="en-US" dirty="0" err="1" smtClean="0"/>
              <a:t>Trình</a:t>
            </a:r>
            <a:r>
              <a:rPr lang="en-US" dirty="0" smtClean="0"/>
              <a:t> C</a:t>
            </a:r>
            <a:endParaRPr lang="en-US" dirty="0"/>
          </a:p>
        </p:txBody>
      </p:sp>
      <p:sp>
        <p:nvSpPr>
          <p:cNvPr id="4" name="Slide Number Placeholder 3"/>
          <p:cNvSpPr>
            <a:spLocks noGrp="1"/>
          </p:cNvSpPr>
          <p:nvPr>
            <p:ph type="sldNum" sz="quarter" idx="4294967295"/>
          </p:nvPr>
        </p:nvSpPr>
        <p:spPr>
          <a:xfrm>
            <a:off x="9347200" y="6553200"/>
            <a:ext cx="2844800" cy="228600"/>
          </a:xfrm>
        </p:spPr>
        <p:txBody>
          <a:bodyPr/>
          <a:lstStyle/>
          <a:p>
            <a:pPr>
              <a:defRPr/>
            </a:pPr>
            <a:fld id="{AFBBEA1A-F0B0-4CBD-A42D-EA28856EED03}" type="slidenum">
              <a:rPr lang="en-US" smtClean="0"/>
              <a:pPr>
                <a:defRPr/>
              </a:pPr>
              <a:t>65</a:t>
            </a:fld>
            <a:endParaRPr lang="en-US" dirty="0"/>
          </a:p>
        </p:txBody>
      </p:sp>
    </p:spTree>
    <p:extLst>
      <p:ext uri="{BB962C8B-B14F-4D97-AF65-F5344CB8AC3E}">
        <p14:creationId xmlns:p14="http://schemas.microsoft.com/office/powerpoint/2010/main" val="23152981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609600" y="1066799"/>
            <a:ext cx="10972800" cy="5410202"/>
          </a:xfrm>
          <a:prstGeom prst="roundRect">
            <a:avLst>
              <a:gd name="adj" fmla="val 4688"/>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kumimoji="0" lang="en-US" sz="1800" b="0"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err="1" smtClean="0"/>
              <a:t>Các</a:t>
            </a:r>
            <a:r>
              <a:rPr lang="en-US" dirty="0" smtClean="0"/>
              <a:t> </a:t>
            </a:r>
            <a:r>
              <a:rPr lang="en-US" dirty="0" err="1" smtClean="0"/>
              <a:t>phần</a:t>
            </a:r>
            <a:r>
              <a:rPr lang="en-US" dirty="0" smtClean="0"/>
              <a:t> </a:t>
            </a:r>
            <a:r>
              <a:rPr lang="en-US" dirty="0" err="1" smtClean="0"/>
              <a:t>cơ</a:t>
            </a:r>
            <a:r>
              <a:rPr lang="en-US" dirty="0" smtClean="0"/>
              <a:t> </a:t>
            </a:r>
            <a:r>
              <a:rPr lang="en-US" dirty="0" err="1" smtClean="0"/>
              <a:t>bản</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66</a:t>
            </a:fld>
            <a:endParaRPr lang="en-US" dirty="0"/>
          </a:p>
        </p:txBody>
      </p:sp>
      <p:sp>
        <p:nvSpPr>
          <p:cNvPr id="5" name="Rounded Rectangle 4"/>
          <p:cNvSpPr/>
          <p:nvPr/>
        </p:nvSpPr>
        <p:spPr bwMode="auto">
          <a:xfrm>
            <a:off x="990600" y="1219199"/>
            <a:ext cx="10210800" cy="762001"/>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err="1"/>
              <a:t>Khai</a:t>
            </a:r>
            <a:r>
              <a:rPr lang="en-US" sz="2000" dirty="0"/>
              <a:t> </a:t>
            </a:r>
            <a:r>
              <a:rPr lang="en-US" sz="2000" dirty="0" err="1"/>
              <a:t>báo</a:t>
            </a:r>
            <a:r>
              <a:rPr lang="en-US" sz="2000" dirty="0"/>
              <a:t> </a:t>
            </a:r>
            <a:r>
              <a:rPr lang="en-US" sz="2000" dirty="0" err="1"/>
              <a:t>các</a:t>
            </a:r>
            <a:r>
              <a:rPr lang="en-US" sz="2000" dirty="0"/>
              <a:t> </a:t>
            </a:r>
            <a:r>
              <a:rPr lang="en-US" sz="2000" dirty="0" err="1"/>
              <a:t>tệp</a:t>
            </a:r>
            <a:r>
              <a:rPr lang="en-US" sz="2000" dirty="0"/>
              <a:t> </a:t>
            </a:r>
            <a:r>
              <a:rPr lang="en-US" sz="2000" dirty="0" err="1"/>
              <a:t>tiêu</a:t>
            </a:r>
            <a:r>
              <a:rPr lang="en-US" sz="2000" dirty="0"/>
              <a:t> </a:t>
            </a:r>
            <a:r>
              <a:rPr lang="en-US" sz="2000" dirty="0" err="1"/>
              <a:t>đề</a:t>
            </a:r>
            <a:endParaRPr lang="en-US" sz="2000" dirty="0"/>
          </a:p>
          <a:p>
            <a:r>
              <a:rPr lang="en-US" sz="2400" dirty="0">
                <a:latin typeface="Courier New" panose="02070309020205020404" pitchFamily="49" charset="0"/>
                <a:cs typeface="Courier New" panose="02070309020205020404" pitchFamily="49" charset="0"/>
              </a:rPr>
              <a:t>#include</a:t>
            </a:r>
            <a:endParaRPr kumimoji="0" lang="en-US" sz="2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p:txBody>
      </p:sp>
      <p:sp>
        <p:nvSpPr>
          <p:cNvPr id="6" name="Rounded Rectangle 5"/>
          <p:cNvSpPr/>
          <p:nvPr/>
        </p:nvSpPr>
        <p:spPr bwMode="auto">
          <a:xfrm>
            <a:off x="990600" y="2209801"/>
            <a:ext cx="10210800" cy="1371600"/>
          </a:xfrm>
          <a:prstGeom prst="roundRect">
            <a:avLst>
              <a:gd name="adj" fmla="val 9281"/>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vi-VN" sz="2000" dirty="0"/>
              <a:t>Khai báo các đối tượng toàn cục</a:t>
            </a:r>
          </a:p>
          <a:p>
            <a:pPr marL="285750" indent="-285750">
              <a:buFont typeface="Arial" panose="020B0604020202020204" pitchFamily="34" charset="0"/>
              <a:buChar char="•"/>
            </a:pPr>
            <a:r>
              <a:rPr lang="en-US" sz="2000" dirty="0" err="1" smtClean="0"/>
              <a:t>Định</a:t>
            </a:r>
            <a:r>
              <a:rPr lang="en-US" sz="2000" dirty="0" smtClean="0"/>
              <a:t> </a:t>
            </a:r>
            <a:r>
              <a:rPr lang="en-US" sz="2000" dirty="0" err="1"/>
              <a:t>nghĩa</a:t>
            </a:r>
            <a:r>
              <a:rPr lang="en-US" sz="2000" dirty="0"/>
              <a:t> </a:t>
            </a:r>
            <a:r>
              <a:rPr lang="en-US" sz="2000" dirty="0" err="1"/>
              <a:t>kiểu</a:t>
            </a:r>
            <a:r>
              <a:rPr lang="en-US" sz="2000" dirty="0"/>
              <a:t> </a:t>
            </a:r>
            <a:r>
              <a:rPr lang="en-US" sz="2000" dirty="0" err="1"/>
              <a:t>dữ</a:t>
            </a:r>
            <a:r>
              <a:rPr lang="en-US" sz="2000" dirty="0"/>
              <a:t> </a:t>
            </a:r>
            <a:r>
              <a:rPr lang="en-US" sz="2000" dirty="0" err="1"/>
              <a:t>liệu</a:t>
            </a:r>
            <a:r>
              <a:rPr lang="en-US" sz="2000" dirty="0"/>
              <a:t> </a:t>
            </a:r>
            <a:r>
              <a:rPr lang="en-US" sz="2000" dirty="0" err="1"/>
              <a:t>mới</a:t>
            </a:r>
            <a:endParaRPr lang="en-US" sz="2000" dirty="0"/>
          </a:p>
          <a:p>
            <a:pPr marL="285750" indent="-285750">
              <a:buFont typeface="Arial" panose="020B0604020202020204" pitchFamily="34" charset="0"/>
              <a:buChar char="•"/>
            </a:pPr>
            <a:r>
              <a:rPr lang="en-US" sz="2000" dirty="0" err="1" smtClean="0"/>
              <a:t>Các</a:t>
            </a:r>
            <a:r>
              <a:rPr lang="en-US" sz="2000" dirty="0" smtClean="0"/>
              <a:t> </a:t>
            </a:r>
            <a:r>
              <a:rPr lang="en-US" sz="2000" dirty="0" err="1"/>
              <a:t>biến</a:t>
            </a:r>
            <a:r>
              <a:rPr lang="en-US" sz="2000" dirty="0"/>
              <a:t>, </a:t>
            </a:r>
            <a:r>
              <a:rPr lang="en-US" sz="2000" dirty="0" err="1"/>
              <a:t>hằng</a:t>
            </a:r>
            <a:endParaRPr lang="en-US" sz="2000" dirty="0"/>
          </a:p>
          <a:p>
            <a:pPr marL="285750" indent="-285750">
              <a:buFont typeface="Arial" panose="020B0604020202020204" pitchFamily="34" charset="0"/>
              <a:buChar char="•"/>
            </a:pPr>
            <a:r>
              <a:rPr lang="en-US" sz="2000" dirty="0" err="1" smtClean="0"/>
              <a:t>Các</a:t>
            </a:r>
            <a:r>
              <a:rPr lang="en-US" sz="2000" dirty="0" smtClean="0"/>
              <a:t> </a:t>
            </a:r>
            <a:r>
              <a:rPr lang="en-US" sz="2000" dirty="0" err="1"/>
              <a:t>hàm</a:t>
            </a:r>
            <a:r>
              <a:rPr lang="en-US" sz="2000" dirty="0"/>
              <a:t> </a:t>
            </a:r>
            <a:r>
              <a:rPr lang="en-US" sz="2000" dirty="0" err="1"/>
              <a:t>nguyên</a:t>
            </a:r>
            <a:r>
              <a:rPr lang="en-US" sz="2000" dirty="0"/>
              <a:t> </a:t>
            </a:r>
            <a:r>
              <a:rPr lang="en-US" sz="2000" dirty="0" err="1"/>
              <a:t>mẫu</a:t>
            </a:r>
            <a:r>
              <a:rPr lang="en-US" sz="2000" dirty="0"/>
              <a:t> (prototype)</a:t>
            </a:r>
            <a:endParaRPr kumimoji="0" lang="en-US" sz="2000" b="0" i="0" u="none" strike="noStrike" cap="none" normalizeH="0" baseline="0" dirty="0" smtClean="0">
              <a:ln>
                <a:noFill/>
              </a:ln>
              <a:solidFill>
                <a:schemeClr val="tx1"/>
              </a:solidFill>
              <a:effectLst/>
              <a:latin typeface="Arial" charset="0"/>
            </a:endParaRPr>
          </a:p>
        </p:txBody>
      </p:sp>
      <p:sp>
        <p:nvSpPr>
          <p:cNvPr id="7" name="Rounded Rectangle 6"/>
          <p:cNvSpPr/>
          <p:nvPr/>
        </p:nvSpPr>
        <p:spPr bwMode="auto">
          <a:xfrm>
            <a:off x="990600" y="3733800"/>
            <a:ext cx="10210800" cy="1828800"/>
          </a:xfrm>
          <a:prstGeom prst="roundRect">
            <a:avLst>
              <a:gd name="adj" fmla="val 9524"/>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err="1"/>
              <a:t>Định</a:t>
            </a:r>
            <a:r>
              <a:rPr lang="en-US" sz="2000" dirty="0"/>
              <a:t> </a:t>
            </a:r>
            <a:r>
              <a:rPr lang="en-US" sz="2000" dirty="0" err="1"/>
              <a:t>nghĩa</a:t>
            </a:r>
            <a:r>
              <a:rPr lang="en-US" sz="2000" dirty="0"/>
              <a:t> </a:t>
            </a:r>
            <a:r>
              <a:rPr lang="en-US" sz="2000" dirty="0" err="1"/>
              <a:t>hàm</a:t>
            </a:r>
            <a:r>
              <a:rPr lang="en-US" sz="2000" dirty="0"/>
              <a:t> </a:t>
            </a:r>
            <a:r>
              <a:rPr lang="en-US" sz="2400" dirty="0">
                <a:latin typeface="Courier New" panose="02070309020205020404" pitchFamily="49" charset="0"/>
                <a:cs typeface="Courier New" panose="02070309020205020404" pitchFamily="49" charset="0"/>
              </a:rPr>
              <a:t>main()</a:t>
            </a:r>
          </a:p>
          <a:p>
            <a:r>
              <a:rPr lang="en-US" sz="2400" dirty="0" smtClean="0">
                <a:latin typeface="Courier New" panose="02070309020205020404" pitchFamily="49" charset="0"/>
                <a:cs typeface="Courier New" panose="02070309020205020404" pitchFamily="49" charset="0"/>
              </a:rPr>
              <a:t>{</a:t>
            </a:r>
          </a:p>
          <a:p>
            <a:endParaRPr lang="en-US" sz="2400" dirty="0" smtClean="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a:t>
            </a:r>
            <a:endParaRPr kumimoji="0" lang="en-US" sz="24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p:txBody>
      </p:sp>
      <p:sp>
        <p:nvSpPr>
          <p:cNvPr id="8" name="Rounded Rectangle 7"/>
          <p:cNvSpPr/>
          <p:nvPr/>
        </p:nvSpPr>
        <p:spPr bwMode="auto">
          <a:xfrm>
            <a:off x="990600" y="5791200"/>
            <a:ext cx="10210800" cy="522285"/>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err="1"/>
              <a:t>Định</a:t>
            </a:r>
            <a:r>
              <a:rPr lang="en-US" sz="2000" dirty="0"/>
              <a:t> </a:t>
            </a:r>
            <a:r>
              <a:rPr lang="en-US" sz="2000" dirty="0" err="1"/>
              <a:t>nghĩa</a:t>
            </a:r>
            <a:r>
              <a:rPr lang="en-US" sz="2000" dirty="0"/>
              <a:t> </a:t>
            </a:r>
            <a:r>
              <a:rPr lang="en-US" sz="2000" dirty="0" err="1"/>
              <a:t>các</a:t>
            </a:r>
            <a:r>
              <a:rPr lang="en-US" sz="2000" dirty="0"/>
              <a:t> </a:t>
            </a:r>
            <a:r>
              <a:rPr lang="en-US" sz="2000" dirty="0" err="1"/>
              <a:t>hàm</a:t>
            </a:r>
            <a:r>
              <a:rPr lang="en-US" sz="2000" dirty="0"/>
              <a:t> </a:t>
            </a:r>
            <a:r>
              <a:rPr lang="en-US" sz="2000" dirty="0" err="1"/>
              <a:t>đã</a:t>
            </a:r>
            <a:r>
              <a:rPr lang="en-US" sz="2000" dirty="0"/>
              <a:t> </a:t>
            </a:r>
            <a:r>
              <a:rPr lang="en-US" sz="2000" dirty="0" err="1"/>
              <a:t>khai</a:t>
            </a:r>
            <a:r>
              <a:rPr lang="en-US" sz="2000" dirty="0"/>
              <a:t> </a:t>
            </a:r>
            <a:r>
              <a:rPr lang="en-US" sz="2000" dirty="0" err="1"/>
              <a:t>báo</a:t>
            </a:r>
            <a:r>
              <a:rPr lang="en-US" sz="2000" dirty="0"/>
              <a:t> </a:t>
            </a:r>
            <a:r>
              <a:rPr lang="en-US" sz="2000" dirty="0" err="1"/>
              <a:t>nguyên</a:t>
            </a:r>
            <a:r>
              <a:rPr lang="en-US" sz="2000" dirty="0"/>
              <a:t> </a:t>
            </a:r>
            <a:r>
              <a:rPr lang="en-US" sz="2000" dirty="0" err="1"/>
              <a:t>mẫu</a:t>
            </a:r>
            <a:endParaRPr kumimoji="0" lang="en-US" sz="20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326511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Khai</a:t>
            </a:r>
            <a:r>
              <a:rPr lang="en-US" dirty="0"/>
              <a:t> </a:t>
            </a:r>
            <a:r>
              <a:rPr lang="en-US" dirty="0" err="1"/>
              <a:t>báo</a:t>
            </a:r>
            <a:r>
              <a:rPr lang="en-US" dirty="0"/>
              <a:t> </a:t>
            </a:r>
            <a:r>
              <a:rPr lang="en-US" dirty="0" err="1"/>
              <a:t>các</a:t>
            </a:r>
            <a:r>
              <a:rPr lang="en-US" dirty="0"/>
              <a:t> </a:t>
            </a:r>
            <a:r>
              <a:rPr lang="en-US" dirty="0" err="1"/>
              <a:t>tệp</a:t>
            </a:r>
            <a:r>
              <a:rPr lang="en-US" dirty="0"/>
              <a:t> </a:t>
            </a:r>
            <a:r>
              <a:rPr lang="en-US" dirty="0" err="1"/>
              <a:t>tiêu</a:t>
            </a:r>
            <a:r>
              <a:rPr lang="en-US" dirty="0"/>
              <a:t> </a:t>
            </a:r>
            <a:r>
              <a:rPr lang="en-US" dirty="0" err="1"/>
              <a:t>đề</a:t>
            </a:r>
            <a:endParaRPr lang="en-US" dirty="0"/>
          </a:p>
        </p:txBody>
      </p:sp>
      <p:sp>
        <p:nvSpPr>
          <p:cNvPr id="3" name="Content Placeholder 2"/>
          <p:cNvSpPr>
            <a:spLocks noGrp="1"/>
          </p:cNvSpPr>
          <p:nvPr>
            <p:ph idx="1"/>
          </p:nvPr>
        </p:nvSpPr>
        <p:spPr/>
        <p:txBody>
          <a:bodyPr/>
          <a:lstStyle/>
          <a:p>
            <a:r>
              <a:rPr lang="vi-VN" dirty="0"/>
              <a:t>Liệt kê danh sách thư viện sẽ được sử </a:t>
            </a:r>
            <a:r>
              <a:rPr lang="vi-VN" dirty="0" smtClean="0"/>
              <a:t>dụng</a:t>
            </a:r>
            <a:r>
              <a:rPr lang="en-US" dirty="0" smtClean="0"/>
              <a:t> </a:t>
            </a:r>
            <a:r>
              <a:rPr lang="vi-VN" dirty="0" smtClean="0"/>
              <a:t>trong </a:t>
            </a:r>
            <a:r>
              <a:rPr lang="vi-VN" dirty="0"/>
              <a:t>chương trình</a:t>
            </a:r>
          </a:p>
          <a:p>
            <a:pPr lvl="1"/>
            <a:r>
              <a:rPr lang="vi-VN" dirty="0" smtClean="0"/>
              <a:t>Các </a:t>
            </a:r>
            <a:r>
              <a:rPr lang="vi-VN" dirty="0"/>
              <a:t>hàm của C đều thuộc một thư viện nào đó</a:t>
            </a:r>
          </a:p>
          <a:p>
            <a:pPr lvl="1"/>
            <a:r>
              <a:rPr lang="vi-VN" dirty="0" smtClean="0"/>
              <a:t>Không </a:t>
            </a:r>
            <a:r>
              <a:rPr lang="vi-VN" dirty="0"/>
              <a:t>khai báo thư viện, trình biên dịch </a:t>
            </a:r>
            <a:r>
              <a:rPr lang="vi-VN" dirty="0" smtClean="0"/>
              <a:t>không</a:t>
            </a:r>
            <a:r>
              <a:rPr lang="en-US" dirty="0" smtClean="0"/>
              <a:t> </a:t>
            </a:r>
            <a:r>
              <a:rPr lang="vi-VN" dirty="0" smtClean="0"/>
              <a:t>hiểu </a:t>
            </a:r>
            <a:r>
              <a:rPr lang="vi-VN" dirty="0"/>
              <a:t>được hàm (</a:t>
            </a:r>
            <a:r>
              <a:rPr lang="vi-VN" i="1" dirty="0"/>
              <a:t>có thể báo lỗi</a:t>
            </a:r>
            <a:r>
              <a:rPr lang="vi-VN" dirty="0"/>
              <a:t>)</a:t>
            </a:r>
          </a:p>
          <a:p>
            <a:r>
              <a:rPr lang="en-US" dirty="0" err="1" smtClean="0"/>
              <a:t>Cách</a:t>
            </a:r>
            <a:r>
              <a:rPr lang="en-US" dirty="0" smtClean="0"/>
              <a:t> </a:t>
            </a:r>
            <a:r>
              <a:rPr lang="en-US" dirty="0" err="1"/>
              <a:t>thức</a:t>
            </a:r>
            <a:r>
              <a:rPr lang="en-US" dirty="0"/>
              <a:t> (</a:t>
            </a:r>
            <a:r>
              <a:rPr lang="en-US" i="1" dirty="0" err="1"/>
              <a:t>cú</a:t>
            </a:r>
            <a:r>
              <a:rPr lang="en-US" i="1" dirty="0"/>
              <a:t> </a:t>
            </a:r>
            <a:r>
              <a:rPr lang="en-US" i="1" dirty="0" err="1"/>
              <a:t>pháp</a:t>
            </a:r>
            <a:r>
              <a:rPr lang="en-US" dirty="0"/>
              <a:t>) </a:t>
            </a:r>
            <a:r>
              <a:rPr lang="en-US" dirty="0" err="1"/>
              <a:t>khai</a:t>
            </a:r>
            <a:r>
              <a:rPr lang="en-US" dirty="0"/>
              <a:t> </a:t>
            </a:r>
            <a:r>
              <a:rPr lang="en-US" dirty="0" err="1"/>
              <a:t>báo</a:t>
            </a:r>
            <a:endParaRPr lang="en-US" dirty="0"/>
          </a:p>
          <a:p>
            <a:pPr marL="914400" indent="-514350">
              <a:buFont typeface="+mj-lt"/>
              <a:buAutoNum type="arabicPeriod"/>
            </a:pPr>
            <a:r>
              <a:rPr lang="en-US" b="1" dirty="0" smtClean="0">
                <a:latin typeface="Courier New" panose="02070309020205020404" pitchFamily="49" charset="0"/>
                <a:cs typeface="Courier New" panose="02070309020205020404" pitchFamily="49" charset="0"/>
              </a:rPr>
              <a:t>#include&lt;</a:t>
            </a:r>
            <a:r>
              <a:rPr lang="en-US" dirty="0" err="1" smtClean="0">
                <a:latin typeface="Courier New" panose="02070309020205020404" pitchFamily="49" charset="0"/>
                <a:cs typeface="Courier New" panose="02070309020205020404" pitchFamily="49" charset="0"/>
              </a:rPr>
              <a:t>ThuVien.h</a:t>
            </a:r>
            <a:r>
              <a:rPr lang="en-US" b="1" dirty="0">
                <a:latin typeface="Courier New" panose="02070309020205020404" pitchFamily="49" charset="0"/>
                <a:cs typeface="Courier New" panose="02070309020205020404" pitchFamily="49" charset="0"/>
              </a:rPr>
              <a:t>&gt;</a:t>
            </a:r>
          </a:p>
          <a:p>
            <a:pPr marL="1428750" lvl="1" indent="-514350">
              <a:lnSpc>
                <a:spcPct val="120000"/>
              </a:lnSpc>
            </a:pPr>
            <a:r>
              <a:rPr lang="vi-VN" dirty="0" smtClean="0"/>
              <a:t>Thư </a:t>
            </a:r>
            <a:r>
              <a:rPr lang="vi-VN" dirty="0"/>
              <a:t>viện phải nằm trong thư mục chứa các </a:t>
            </a:r>
            <a:r>
              <a:rPr lang="vi-VN" b="1" dirty="0"/>
              <a:t>header file</a:t>
            </a:r>
          </a:p>
          <a:p>
            <a:pPr marL="1428750" lvl="1" indent="-514350">
              <a:lnSpc>
                <a:spcPct val="120000"/>
              </a:lnSpc>
            </a:pPr>
            <a:r>
              <a:rPr lang="vi-VN" dirty="0" smtClean="0"/>
              <a:t>Thường </a:t>
            </a:r>
            <a:r>
              <a:rPr lang="vi-VN" dirty="0"/>
              <a:t>được sử dụng</a:t>
            </a:r>
          </a:p>
          <a:p>
            <a:pPr marL="1428750" lvl="1" indent="-514350">
              <a:lnSpc>
                <a:spcPct val="120000"/>
              </a:lnSpc>
            </a:pPr>
            <a:r>
              <a:rPr lang="en-US" b="1" i="1" dirty="0" err="1" smtClean="0"/>
              <a:t>Ví</a:t>
            </a:r>
            <a:r>
              <a:rPr lang="en-US" b="1" i="1" dirty="0" smtClean="0"/>
              <a:t> </a:t>
            </a:r>
            <a:r>
              <a:rPr lang="en-US" b="1" i="1" dirty="0" err="1"/>
              <a:t>dụ</a:t>
            </a:r>
            <a:r>
              <a:rPr lang="en-US" b="1" i="1" dirty="0"/>
              <a:t>: </a:t>
            </a:r>
            <a:r>
              <a:rPr lang="en-US" dirty="0">
                <a:latin typeface="Courier New" panose="02070309020205020404" pitchFamily="49" charset="0"/>
                <a:cs typeface="Courier New" panose="02070309020205020404" pitchFamily="49" charset="0"/>
              </a:rPr>
              <a:t>#include&lt;</a:t>
            </a:r>
            <a:r>
              <a:rPr lang="en-US" dirty="0" err="1">
                <a:latin typeface="Courier New" panose="02070309020205020404" pitchFamily="49" charset="0"/>
                <a:cs typeface="Courier New" panose="02070309020205020404" pitchFamily="49" charset="0"/>
              </a:rPr>
              <a:t>stdio.h</a:t>
            </a:r>
            <a:r>
              <a:rPr lang="en-US" dirty="0">
                <a:latin typeface="Courier New" panose="02070309020205020404" pitchFamily="49" charset="0"/>
                <a:cs typeface="Courier New" panose="02070309020205020404" pitchFamily="49" charset="0"/>
              </a:rPr>
              <a:t>&gt;</a:t>
            </a:r>
          </a:p>
          <a:p>
            <a:pPr marL="914400" indent="-514350">
              <a:buFont typeface="+mj-lt"/>
              <a:buAutoNum type="arabicPeriod"/>
            </a:pPr>
            <a:r>
              <a:rPr lang="en-US" b="1" dirty="0" smtClean="0">
                <a:latin typeface="Courier New" panose="02070309020205020404" pitchFamily="49" charset="0"/>
                <a:cs typeface="Courier New" panose="02070309020205020404" pitchFamily="49" charset="0"/>
              </a:rPr>
              <a:t>#include </a:t>
            </a:r>
            <a:r>
              <a:rPr lang="en-US" b="1"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ThuVien.h</a:t>
            </a:r>
            <a:r>
              <a:rPr lang="en-US" b="1" dirty="0">
                <a:latin typeface="Courier New" panose="02070309020205020404" pitchFamily="49" charset="0"/>
                <a:cs typeface="Courier New" panose="02070309020205020404" pitchFamily="49" charset="0"/>
              </a:rPr>
              <a:t>”</a:t>
            </a:r>
          </a:p>
          <a:p>
            <a:pPr marL="1428750" lvl="1" indent="-514350">
              <a:lnSpc>
                <a:spcPct val="120000"/>
              </a:lnSpc>
            </a:pPr>
            <a:r>
              <a:rPr lang="en-US" dirty="0"/>
              <a:t>T</a:t>
            </a:r>
            <a:r>
              <a:rPr lang="vi-VN" dirty="0" smtClean="0"/>
              <a:t>ìm </a:t>
            </a:r>
            <a:r>
              <a:rPr lang="vi-VN" dirty="0"/>
              <a:t>kiếm thư viện tại thư mục hiện tại</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67</a:t>
            </a:fld>
            <a:endParaRPr lang="en-US" dirty="0"/>
          </a:p>
        </p:txBody>
      </p:sp>
    </p:spTree>
    <p:extLst>
      <p:ext uri="{BB962C8B-B14F-4D97-AF65-F5344CB8AC3E}">
        <p14:creationId xmlns:p14="http://schemas.microsoft.com/office/powerpoint/2010/main" val="5702478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Khai báo các đối tượng toàn </a:t>
            </a:r>
            <a:r>
              <a:rPr lang="vi-VN" dirty="0" smtClean="0"/>
              <a:t>cục</a:t>
            </a:r>
            <a:r>
              <a:rPr lang="en-US" dirty="0" smtClean="0"/>
              <a:t> (1/3)</a:t>
            </a:r>
            <a:endParaRPr lang="en-US" dirty="0"/>
          </a:p>
        </p:txBody>
      </p:sp>
      <p:sp>
        <p:nvSpPr>
          <p:cNvPr id="3" name="Content Placeholder 2"/>
          <p:cNvSpPr>
            <a:spLocks noGrp="1"/>
          </p:cNvSpPr>
          <p:nvPr>
            <p:ph idx="1"/>
          </p:nvPr>
        </p:nvSpPr>
        <p:spPr/>
        <p:txBody>
          <a:bodyPr/>
          <a:lstStyle/>
          <a:p>
            <a:r>
              <a:rPr lang="vi-VN" dirty="0"/>
              <a:t>Các đối tượng toàn cục có phạm vi sử </a:t>
            </a:r>
            <a:r>
              <a:rPr lang="vi-VN" dirty="0" smtClean="0"/>
              <a:t>dụng</a:t>
            </a:r>
            <a:r>
              <a:rPr lang="en-US" dirty="0" smtClean="0"/>
              <a:t> </a:t>
            </a:r>
            <a:r>
              <a:rPr lang="vi-VN" dirty="0" smtClean="0"/>
              <a:t>trong </a:t>
            </a:r>
            <a:r>
              <a:rPr lang="vi-VN" dirty="0"/>
              <a:t>toàn bộ chương trình</a:t>
            </a:r>
          </a:p>
          <a:p>
            <a:pPr lvl="1"/>
            <a:r>
              <a:rPr lang="vi-VN" sz="2800" dirty="0" smtClean="0"/>
              <a:t>Các </a:t>
            </a:r>
            <a:r>
              <a:rPr lang="vi-VN" sz="2800" dirty="0"/>
              <a:t>kiểu dữ liệu mới</a:t>
            </a:r>
          </a:p>
          <a:p>
            <a:pPr lvl="1"/>
            <a:r>
              <a:rPr lang="vi-VN" sz="2800" dirty="0" smtClean="0"/>
              <a:t>Các </a:t>
            </a:r>
            <a:r>
              <a:rPr lang="vi-VN" sz="2800" dirty="0"/>
              <a:t>hằng, biến</a:t>
            </a:r>
          </a:p>
          <a:p>
            <a:pPr lvl="1"/>
            <a:r>
              <a:rPr lang="vi-VN" sz="2800" dirty="0" smtClean="0"/>
              <a:t>Các </a:t>
            </a:r>
            <a:r>
              <a:rPr lang="vi-VN" sz="2800" dirty="0"/>
              <a:t>nguyên hàm</a:t>
            </a:r>
          </a:p>
          <a:p>
            <a:r>
              <a:rPr lang="vi-VN" dirty="0" smtClean="0"/>
              <a:t>Tuân </a:t>
            </a:r>
            <a:r>
              <a:rPr lang="vi-VN" dirty="0"/>
              <a:t>theo nguyên tắc khai báo đối tượng</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68</a:t>
            </a:fld>
            <a:endParaRPr lang="en-US" dirty="0"/>
          </a:p>
        </p:txBody>
      </p:sp>
    </p:spTree>
    <p:extLst>
      <p:ext uri="{BB962C8B-B14F-4D97-AF65-F5344CB8AC3E}">
        <p14:creationId xmlns:p14="http://schemas.microsoft.com/office/powerpoint/2010/main" val="40281880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Khai báo các đối tượng toàn </a:t>
            </a:r>
            <a:r>
              <a:rPr lang="vi-VN" dirty="0" smtClean="0"/>
              <a:t>cục</a:t>
            </a:r>
            <a:r>
              <a:rPr lang="en-US" dirty="0" smtClean="0"/>
              <a:t> (2/3)</a:t>
            </a:r>
            <a:endParaRPr lang="en-US" dirty="0"/>
          </a:p>
        </p:txBody>
      </p:sp>
      <p:sp>
        <p:nvSpPr>
          <p:cNvPr id="3" name="Content Placeholder 2"/>
          <p:cNvSpPr>
            <a:spLocks noGrp="1"/>
          </p:cNvSpPr>
          <p:nvPr>
            <p:ph idx="1"/>
          </p:nvPr>
        </p:nvSpPr>
        <p:spPr/>
        <p:txBody>
          <a:bodyPr/>
          <a:lstStyle/>
          <a:p>
            <a:r>
              <a:rPr lang="en-US" b="1" dirty="0" err="1"/>
              <a:t>Định</a:t>
            </a:r>
            <a:r>
              <a:rPr lang="en-US" b="1" dirty="0"/>
              <a:t> </a:t>
            </a:r>
            <a:r>
              <a:rPr lang="en-US" b="1" dirty="0" err="1"/>
              <a:t>nghĩa</a:t>
            </a:r>
            <a:r>
              <a:rPr lang="en-US" b="1" dirty="0"/>
              <a:t> </a:t>
            </a:r>
            <a:r>
              <a:rPr lang="en-US" b="1" dirty="0" err="1"/>
              <a:t>kiểu</a:t>
            </a:r>
            <a:r>
              <a:rPr lang="en-US" b="1" dirty="0"/>
              <a:t> </a:t>
            </a:r>
            <a:r>
              <a:rPr lang="en-US" b="1" dirty="0" err="1"/>
              <a:t>dữ</a:t>
            </a:r>
            <a:r>
              <a:rPr lang="en-US" b="1" dirty="0"/>
              <a:t> </a:t>
            </a:r>
            <a:r>
              <a:rPr lang="en-US" b="1" dirty="0" err="1"/>
              <a:t>liệu</a:t>
            </a:r>
            <a:endParaRPr lang="en-US" b="1" dirty="0"/>
          </a:p>
          <a:p>
            <a:pPr lvl="1"/>
            <a:r>
              <a:rPr lang="en-US" b="1" dirty="0" err="1"/>
              <a:t>Cú</a:t>
            </a:r>
            <a:r>
              <a:rPr lang="en-US" b="1" dirty="0"/>
              <a:t> </a:t>
            </a:r>
            <a:r>
              <a:rPr lang="en-US" b="1" dirty="0" err="1"/>
              <a:t>pháp</a:t>
            </a:r>
            <a:r>
              <a:rPr lang="en-US" b="1" dirty="0"/>
              <a:t>: </a:t>
            </a:r>
            <a:r>
              <a:rPr lang="en-US" b="1" dirty="0" err="1">
                <a:latin typeface="Courier New" panose="02070309020205020404" pitchFamily="49" charset="0"/>
                <a:cs typeface="Courier New" panose="02070309020205020404" pitchFamily="49" charset="0"/>
              </a:rPr>
              <a:t>typedef</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ĐịnhNghĩaKiểu</a:t>
            </a:r>
            <a:r>
              <a:rPr lang="en-US" dirty="0">
                <a:latin typeface="Courier New" panose="02070309020205020404" pitchFamily="49" charset="0"/>
                <a:cs typeface="Courier New" panose="02070309020205020404" pitchFamily="49" charset="0"/>
              </a:rPr>
              <a:t>&gt; &lt;</a:t>
            </a:r>
            <a:r>
              <a:rPr lang="en-US" dirty="0" err="1">
                <a:latin typeface="Courier New" panose="02070309020205020404" pitchFamily="49" charset="0"/>
                <a:cs typeface="Courier New" panose="02070309020205020404" pitchFamily="49" charset="0"/>
              </a:rPr>
              <a:t>Tên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kiểu</a:t>
            </a:r>
            <a:endParaRPr lang="en-US" dirty="0">
              <a:latin typeface="Courier New" panose="02070309020205020404" pitchFamily="49" charset="0"/>
              <a:cs typeface="Courier New" panose="02070309020205020404" pitchFamily="49" charset="0"/>
            </a:endParaRPr>
          </a:p>
          <a:p>
            <a:pPr lvl="1"/>
            <a:r>
              <a:rPr lang="en-US" b="1" i="1" dirty="0" err="1"/>
              <a:t>Ví</a:t>
            </a:r>
            <a:r>
              <a:rPr lang="en-US" b="1" i="1" dirty="0"/>
              <a:t> </a:t>
            </a:r>
            <a:r>
              <a:rPr lang="en-US" b="1" i="1" dirty="0" err="1"/>
              <a:t>dụ</a:t>
            </a:r>
            <a:r>
              <a:rPr lang="en-US" b="1" i="1" dirty="0"/>
              <a:t>: </a:t>
            </a:r>
            <a:r>
              <a:rPr lang="en-US" b="1" dirty="0" err="1">
                <a:latin typeface="Courier New" panose="02070309020205020404" pitchFamily="49" charset="0"/>
                <a:cs typeface="Courier New" panose="02070309020205020404" pitchFamily="49" charset="0"/>
              </a:rPr>
              <a:t>typedef</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unsigned char byte;</a:t>
            </a:r>
          </a:p>
          <a:p>
            <a:pPr marL="1657350" lvl="1" indent="0">
              <a:buNone/>
            </a:pPr>
            <a:r>
              <a:rPr lang="en-US" b="1" dirty="0" err="1">
                <a:latin typeface="Courier New" panose="02070309020205020404" pitchFamily="49" charset="0"/>
                <a:cs typeface="Courier New" panose="02070309020205020404" pitchFamily="49" charset="0"/>
              </a:rPr>
              <a:t>typedef</a:t>
            </a:r>
            <a:r>
              <a:rPr lang="en-US" b="1"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struct</a:t>
            </a:r>
            <a:r>
              <a:rPr lang="en-US" dirty="0">
                <a:latin typeface="Courier New" panose="02070309020205020404" pitchFamily="49" charset="0"/>
                <a:cs typeface="Courier New" panose="02070309020205020404" pitchFamily="49" charset="0"/>
              </a:rPr>
              <a:t> {float re, </a:t>
            </a:r>
            <a:r>
              <a:rPr lang="en-US" dirty="0" err="1">
                <a:latin typeface="Courier New" panose="02070309020205020404" pitchFamily="49" charset="0"/>
                <a:cs typeface="Courier New" panose="02070309020205020404" pitchFamily="49" charset="0"/>
              </a:rPr>
              <a:t>im</a:t>
            </a:r>
            <a:r>
              <a:rPr lang="en-US" dirty="0">
                <a:latin typeface="Courier New" panose="02070309020205020404" pitchFamily="49" charset="0"/>
                <a:cs typeface="Courier New" panose="02070309020205020404" pitchFamily="49" charset="0"/>
              </a:rPr>
              <a:t>;} complex;</a:t>
            </a:r>
          </a:p>
          <a:p>
            <a:r>
              <a:rPr lang="en-US" b="1" dirty="0" err="1"/>
              <a:t>Khai</a:t>
            </a:r>
            <a:r>
              <a:rPr lang="en-US" b="1" dirty="0"/>
              <a:t> </a:t>
            </a:r>
            <a:r>
              <a:rPr lang="en-US" b="1" dirty="0" err="1"/>
              <a:t>báo</a:t>
            </a:r>
            <a:r>
              <a:rPr lang="en-US" b="1" dirty="0"/>
              <a:t> </a:t>
            </a:r>
            <a:r>
              <a:rPr lang="en-US" b="1" dirty="0" err="1"/>
              <a:t>hằng</a:t>
            </a:r>
            <a:endParaRPr lang="en-US" b="1" dirty="0"/>
          </a:p>
          <a:p>
            <a:pPr lvl="1"/>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float PI = 3.1415;</a:t>
            </a:r>
          </a:p>
          <a:p>
            <a:pPr lvl="1"/>
            <a:r>
              <a:rPr lang="en-US" b="1" dirty="0">
                <a:latin typeface="Courier New" panose="02070309020205020404" pitchFamily="49" charset="0"/>
                <a:cs typeface="Courier New" panose="02070309020205020404" pitchFamily="49" charset="0"/>
              </a:rPr>
              <a:t>#define </a:t>
            </a:r>
            <a:r>
              <a:rPr lang="en-US" dirty="0">
                <a:latin typeface="Courier New" panose="02070309020205020404" pitchFamily="49" charset="0"/>
                <a:cs typeface="Courier New" panose="02070309020205020404" pitchFamily="49" charset="0"/>
              </a:rPr>
              <a:t>Max 50</a:t>
            </a:r>
          </a:p>
          <a:p>
            <a:r>
              <a:rPr lang="en-US" b="1" dirty="0" err="1"/>
              <a:t>Khai</a:t>
            </a:r>
            <a:r>
              <a:rPr lang="en-US" b="1" dirty="0"/>
              <a:t> </a:t>
            </a:r>
            <a:r>
              <a:rPr lang="en-US" b="1" dirty="0" err="1"/>
              <a:t>báo</a:t>
            </a:r>
            <a:r>
              <a:rPr lang="en-US" b="1" dirty="0"/>
              <a:t> </a:t>
            </a:r>
            <a:r>
              <a:rPr lang="en-US" b="1" dirty="0" err="1"/>
              <a:t>biến</a:t>
            </a:r>
            <a:endParaRPr lang="en-US" b="1" dirty="0"/>
          </a:p>
          <a:p>
            <a:pPr lvl="1"/>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N;</a:t>
            </a:r>
          </a:p>
          <a:p>
            <a:pPr lvl="1"/>
            <a:r>
              <a:rPr lang="en-US" dirty="0">
                <a:latin typeface="Courier New" panose="02070309020205020404" pitchFamily="49" charset="0"/>
                <a:cs typeface="Courier New" panose="02070309020205020404" pitchFamily="49" charset="0"/>
              </a:rPr>
              <a:t>float Delta, x1, x2;</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69</a:t>
            </a:fld>
            <a:endParaRPr lang="en-US" dirty="0"/>
          </a:p>
        </p:txBody>
      </p:sp>
    </p:spTree>
    <p:extLst>
      <p:ext uri="{BB962C8B-B14F-4D97-AF65-F5344CB8AC3E}">
        <p14:creationId xmlns:p14="http://schemas.microsoft.com/office/powerpoint/2010/main" val="380942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Giải</a:t>
            </a:r>
            <a:r>
              <a:rPr lang="en-US" dirty="0" smtClean="0"/>
              <a:t> </a:t>
            </a:r>
            <a:r>
              <a:rPr lang="en-US" dirty="0" err="1" smtClean="0"/>
              <a:t>Bài</a:t>
            </a:r>
            <a:r>
              <a:rPr lang="en-US" dirty="0" smtClean="0"/>
              <a:t> </a:t>
            </a:r>
            <a:r>
              <a:rPr lang="en-US" dirty="0" err="1" smtClean="0"/>
              <a:t>Toán</a:t>
            </a:r>
            <a:r>
              <a:rPr lang="en-US" dirty="0" smtClean="0"/>
              <a:t> </a:t>
            </a:r>
            <a:r>
              <a:rPr lang="en-US" smtClean="0"/>
              <a:t>&amp; Lập </a:t>
            </a:r>
            <a:r>
              <a:rPr lang="en-US" dirty="0" err="1" smtClean="0"/>
              <a:t>Trình</a:t>
            </a:r>
            <a:endParaRPr lang="en-US" dirty="0"/>
          </a:p>
        </p:txBody>
      </p:sp>
      <p:sp>
        <p:nvSpPr>
          <p:cNvPr id="4" name="Slide Number Placeholder 3"/>
          <p:cNvSpPr>
            <a:spLocks noGrp="1"/>
          </p:cNvSpPr>
          <p:nvPr>
            <p:ph type="sldNum" sz="quarter" idx="4294967295"/>
          </p:nvPr>
        </p:nvSpPr>
        <p:spPr>
          <a:xfrm>
            <a:off x="9347200" y="6553200"/>
            <a:ext cx="2844800" cy="228600"/>
          </a:xfrm>
        </p:spPr>
        <p:txBody>
          <a:bodyPr/>
          <a:lstStyle/>
          <a:p>
            <a:pPr>
              <a:defRPr/>
            </a:pPr>
            <a:fld id="{AFBBEA1A-F0B0-4CBD-A42D-EA28856EED03}" type="slidenum">
              <a:rPr lang="en-US" smtClean="0"/>
              <a:pPr>
                <a:defRPr/>
              </a:pPr>
              <a:t>7</a:t>
            </a:fld>
            <a:endParaRPr lang="en-US" dirty="0"/>
          </a:p>
        </p:txBody>
      </p:sp>
      <p:pic>
        <p:nvPicPr>
          <p:cNvPr id="1026" name="Picture 2" descr="C++ Newbie Tour: Getting Started with C++ on Mac OSX"/>
          <p:cNvPicPr>
            <a:picLocks noChangeAspect="1" noChangeArrowheads="1"/>
          </p:cNvPicPr>
          <p:nvPr/>
        </p:nvPicPr>
        <p:blipFill rotWithShape="1">
          <a:blip r:embed="rId2">
            <a:extLst>
              <a:ext uri="{28A0092B-C50C-407E-A947-70E740481C1C}">
                <a14:useLocalDpi xmlns:a14="http://schemas.microsoft.com/office/drawing/2010/main" val="0"/>
              </a:ext>
            </a:extLst>
          </a:blip>
          <a:srcRect b="16847"/>
          <a:stretch/>
        </p:blipFill>
        <p:spPr bwMode="auto">
          <a:xfrm>
            <a:off x="2392412" y="762000"/>
            <a:ext cx="7330975" cy="243840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2925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Khai báo các đối tượng toàn cục</a:t>
            </a:r>
            <a:r>
              <a:rPr lang="en-US" dirty="0"/>
              <a:t> </a:t>
            </a:r>
            <a:r>
              <a:rPr lang="en-US" dirty="0" smtClean="0"/>
              <a:t>(3/3</a:t>
            </a:r>
            <a:r>
              <a:rPr lang="en-US" dirty="0"/>
              <a:t>)</a:t>
            </a:r>
          </a:p>
        </p:txBody>
      </p:sp>
      <p:sp>
        <p:nvSpPr>
          <p:cNvPr id="3" name="Content Placeholder 2"/>
          <p:cNvSpPr>
            <a:spLocks noGrp="1"/>
          </p:cNvSpPr>
          <p:nvPr>
            <p:ph idx="1"/>
          </p:nvPr>
        </p:nvSpPr>
        <p:spPr/>
        <p:txBody>
          <a:bodyPr/>
          <a:lstStyle/>
          <a:p>
            <a:r>
              <a:rPr lang="en-US" b="1" i="1" u="sng" dirty="0" err="1"/>
              <a:t>Khai</a:t>
            </a:r>
            <a:r>
              <a:rPr lang="en-US" b="1" i="1" u="sng" dirty="0"/>
              <a:t> </a:t>
            </a:r>
            <a:r>
              <a:rPr lang="en-US" b="1" i="1" u="sng" dirty="0" err="1"/>
              <a:t>báo</a:t>
            </a:r>
            <a:r>
              <a:rPr lang="en-US" b="1" i="1" u="sng" dirty="0"/>
              <a:t> </a:t>
            </a:r>
            <a:r>
              <a:rPr lang="en-US" b="1" i="1" u="sng" dirty="0" err="1"/>
              <a:t>các</a:t>
            </a:r>
            <a:r>
              <a:rPr lang="en-US" b="1" i="1" u="sng" dirty="0"/>
              <a:t> </a:t>
            </a:r>
            <a:r>
              <a:rPr lang="en-US" b="1" i="1" u="sng" dirty="0" err="1"/>
              <a:t>hàm</a:t>
            </a:r>
            <a:r>
              <a:rPr lang="en-US" b="1" i="1" u="sng" dirty="0"/>
              <a:t> </a:t>
            </a:r>
            <a:r>
              <a:rPr lang="en-US" b="1" i="1" u="sng" dirty="0" err="1"/>
              <a:t>nguyên</a:t>
            </a:r>
            <a:r>
              <a:rPr lang="en-US" b="1" i="1" u="sng" dirty="0"/>
              <a:t> </a:t>
            </a:r>
            <a:r>
              <a:rPr lang="en-US" b="1" i="1" u="sng" dirty="0" err="1"/>
              <a:t>mẫu</a:t>
            </a:r>
            <a:endParaRPr lang="en-US" b="1" i="1" u="sng" dirty="0"/>
          </a:p>
          <a:p>
            <a:r>
              <a:rPr lang="vi-VN" dirty="0" smtClean="0"/>
              <a:t>Khai </a:t>
            </a:r>
            <a:r>
              <a:rPr lang="vi-VN" dirty="0"/>
              <a:t>báo thông tin về các hàm của </a:t>
            </a:r>
            <a:r>
              <a:rPr lang="vi-VN" dirty="0" smtClean="0"/>
              <a:t>người</a:t>
            </a:r>
            <a:r>
              <a:rPr lang="en-US" dirty="0" smtClean="0"/>
              <a:t> </a:t>
            </a:r>
            <a:r>
              <a:rPr lang="vi-VN" dirty="0" smtClean="0"/>
              <a:t>dùng </a:t>
            </a:r>
            <a:r>
              <a:rPr lang="vi-VN" dirty="0"/>
              <a:t>sẽ được sử dụng trong chương trình</a:t>
            </a:r>
          </a:p>
          <a:p>
            <a:pPr lvl="1"/>
            <a:r>
              <a:rPr lang="en-US" sz="2800" dirty="0" err="1" smtClean="0"/>
              <a:t>Tên</a:t>
            </a:r>
            <a:r>
              <a:rPr lang="en-US" sz="2800" dirty="0" smtClean="0"/>
              <a:t> </a:t>
            </a:r>
            <a:r>
              <a:rPr lang="en-US" sz="2800" dirty="0" err="1" smtClean="0"/>
              <a:t>hàm</a:t>
            </a:r>
            <a:r>
              <a:rPr lang="en-US" sz="2800" dirty="0" smtClean="0"/>
              <a:t>; </a:t>
            </a:r>
            <a:r>
              <a:rPr lang="en-US" sz="2800" dirty="0" err="1" smtClean="0"/>
              <a:t>Danh</a:t>
            </a:r>
            <a:r>
              <a:rPr lang="en-US" sz="2800" dirty="0" smtClean="0"/>
              <a:t> </a:t>
            </a:r>
            <a:r>
              <a:rPr lang="en-US" sz="2800" dirty="0" err="1"/>
              <a:t>sách</a:t>
            </a:r>
            <a:r>
              <a:rPr lang="en-US" sz="2800" dirty="0"/>
              <a:t> </a:t>
            </a:r>
            <a:r>
              <a:rPr lang="en-US" sz="2800" dirty="0" err="1"/>
              <a:t>các</a:t>
            </a:r>
            <a:r>
              <a:rPr lang="en-US" sz="2800" dirty="0"/>
              <a:t> </a:t>
            </a:r>
            <a:r>
              <a:rPr lang="en-US" sz="2800" b="1" dirty="0" err="1"/>
              <a:t>kiểu</a:t>
            </a:r>
            <a:r>
              <a:rPr lang="en-US" sz="2800" b="1" dirty="0"/>
              <a:t> </a:t>
            </a:r>
            <a:r>
              <a:rPr lang="en-US" sz="2800" dirty="0" err="1"/>
              <a:t>tham</a:t>
            </a:r>
            <a:r>
              <a:rPr lang="en-US" sz="2800" dirty="0"/>
              <a:t> </a:t>
            </a:r>
            <a:r>
              <a:rPr lang="en-US" sz="2800" dirty="0" err="1"/>
              <a:t>số</a:t>
            </a:r>
            <a:r>
              <a:rPr lang="en-US" sz="2800" dirty="0"/>
              <a:t> </a:t>
            </a:r>
            <a:r>
              <a:rPr lang="en-US" sz="2800" dirty="0" err="1"/>
              <a:t>sẽ</a:t>
            </a:r>
            <a:r>
              <a:rPr lang="en-US" sz="2800" dirty="0"/>
              <a:t> </a:t>
            </a:r>
            <a:r>
              <a:rPr lang="en-US" sz="2800" dirty="0" err="1"/>
              <a:t>truyền</a:t>
            </a:r>
            <a:r>
              <a:rPr lang="en-US" sz="2800" dirty="0"/>
              <a:t> </a:t>
            </a:r>
            <a:r>
              <a:rPr lang="en-US" sz="2800" dirty="0" err="1" smtClean="0"/>
              <a:t>vào</a:t>
            </a:r>
            <a:r>
              <a:rPr lang="en-US" sz="2800" dirty="0" smtClean="0"/>
              <a:t>; </a:t>
            </a:r>
            <a:r>
              <a:rPr lang="en-US" sz="2800" dirty="0" err="1" smtClean="0"/>
              <a:t>Kiểu</a:t>
            </a:r>
            <a:r>
              <a:rPr lang="en-US" sz="2800" dirty="0" smtClean="0"/>
              <a:t> </a:t>
            </a:r>
            <a:r>
              <a:rPr lang="en-US" sz="2800" dirty="0" err="1"/>
              <a:t>dữ</a:t>
            </a:r>
            <a:r>
              <a:rPr lang="en-US" sz="2800" dirty="0"/>
              <a:t> </a:t>
            </a:r>
            <a:r>
              <a:rPr lang="en-US" sz="2800" dirty="0" err="1"/>
              <a:t>liệu</a:t>
            </a:r>
            <a:r>
              <a:rPr lang="en-US" sz="2800" dirty="0"/>
              <a:t> </a:t>
            </a:r>
            <a:r>
              <a:rPr lang="en-US" sz="2800" dirty="0" err="1"/>
              <a:t>trả</a:t>
            </a:r>
            <a:r>
              <a:rPr lang="en-US" sz="2800" dirty="0"/>
              <a:t> </a:t>
            </a:r>
            <a:r>
              <a:rPr lang="en-US" sz="2800" dirty="0" err="1"/>
              <a:t>về</a:t>
            </a:r>
            <a:endParaRPr lang="en-US" sz="2800" dirty="0"/>
          </a:p>
          <a:p>
            <a:r>
              <a:rPr lang="en-US" b="1" i="1" dirty="0" err="1" smtClean="0"/>
              <a:t>Ví</a:t>
            </a:r>
            <a:r>
              <a:rPr lang="en-US" b="1" i="1" dirty="0" smtClean="0"/>
              <a:t> </a:t>
            </a:r>
            <a:r>
              <a:rPr lang="en-US" b="1" i="1" dirty="0" err="1"/>
              <a:t>dụ</a:t>
            </a:r>
            <a:endParaRPr lang="en-US" b="1" i="1" dirty="0"/>
          </a:p>
          <a:p>
            <a:pPr lvl="1"/>
            <a:r>
              <a:rPr lang="en-US" sz="2600" b="1" dirty="0">
                <a:latin typeface="Courier New" panose="02070309020205020404" pitchFamily="49" charset="0"/>
                <a:cs typeface="Courier New" panose="02070309020205020404" pitchFamily="49" charset="0"/>
              </a:rPr>
              <a:t>float </a:t>
            </a:r>
            <a:r>
              <a:rPr lang="en-US" sz="2600" dirty="0" err="1">
                <a:latin typeface="Courier New" panose="02070309020205020404" pitchFamily="49" charset="0"/>
                <a:cs typeface="Courier New" panose="02070309020205020404" pitchFamily="49" charset="0"/>
              </a:rPr>
              <a:t>DienTichTamGiac</a:t>
            </a:r>
            <a:r>
              <a:rPr lang="en-US" sz="2600" dirty="0">
                <a:latin typeface="Courier New" panose="02070309020205020404" pitchFamily="49" charset="0"/>
                <a:cs typeface="Courier New" panose="02070309020205020404" pitchFamily="49" charset="0"/>
              </a:rPr>
              <a:t>(</a:t>
            </a:r>
            <a:r>
              <a:rPr lang="en-US" sz="2600" b="1" dirty="0">
                <a:latin typeface="Courier New" panose="02070309020205020404" pitchFamily="49" charset="0"/>
                <a:cs typeface="Courier New" panose="02070309020205020404" pitchFamily="49" charset="0"/>
              </a:rPr>
              <a:t>float </a:t>
            </a:r>
            <a:r>
              <a:rPr lang="en-US" sz="2600" dirty="0">
                <a:latin typeface="Courier New" panose="02070309020205020404" pitchFamily="49" charset="0"/>
                <a:cs typeface="Courier New" panose="02070309020205020404" pitchFamily="49" charset="0"/>
              </a:rPr>
              <a:t>a, </a:t>
            </a:r>
            <a:r>
              <a:rPr lang="en-US" sz="2600" b="1" dirty="0">
                <a:latin typeface="Courier New" panose="02070309020205020404" pitchFamily="49" charset="0"/>
                <a:cs typeface="Courier New" panose="02070309020205020404" pitchFamily="49" charset="0"/>
              </a:rPr>
              <a:t>float </a:t>
            </a:r>
            <a:r>
              <a:rPr lang="en-US" sz="2600" dirty="0">
                <a:latin typeface="Courier New" panose="02070309020205020404" pitchFamily="49" charset="0"/>
                <a:cs typeface="Courier New" panose="02070309020205020404" pitchFamily="49" charset="0"/>
              </a:rPr>
              <a:t>b, </a:t>
            </a:r>
            <a:r>
              <a:rPr lang="en-US" sz="2600" b="1" dirty="0">
                <a:latin typeface="Courier New" panose="02070309020205020404" pitchFamily="49" charset="0"/>
                <a:cs typeface="Courier New" panose="02070309020205020404" pitchFamily="49" charset="0"/>
              </a:rPr>
              <a:t>float </a:t>
            </a:r>
            <a:r>
              <a:rPr lang="en-US" sz="2600" dirty="0">
                <a:latin typeface="Courier New" panose="02070309020205020404" pitchFamily="49" charset="0"/>
                <a:cs typeface="Courier New" panose="02070309020205020404" pitchFamily="49" charset="0"/>
              </a:rPr>
              <a:t>c)</a:t>
            </a:r>
            <a:r>
              <a:rPr lang="en-US" sz="2600" b="1" dirty="0">
                <a:latin typeface="Courier New" panose="02070309020205020404" pitchFamily="49" charset="0"/>
                <a:cs typeface="Courier New" panose="02070309020205020404" pitchFamily="49" charset="0"/>
              </a:rPr>
              <a:t>;</a:t>
            </a:r>
          </a:p>
          <a:p>
            <a:pPr lvl="1"/>
            <a:r>
              <a:rPr lang="en-US" sz="2600" b="1" dirty="0" err="1">
                <a:latin typeface="Courier New" panose="02070309020205020404" pitchFamily="49" charset="0"/>
                <a:cs typeface="Courier New" panose="02070309020205020404" pitchFamily="49" charset="0"/>
              </a:rPr>
              <a:t>int</a:t>
            </a:r>
            <a:r>
              <a:rPr lang="en-US" sz="2600" b="1"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getMax</a:t>
            </a:r>
            <a:r>
              <a:rPr lang="en-US" sz="2600" dirty="0">
                <a:latin typeface="Courier New" panose="02070309020205020404" pitchFamily="49" charset="0"/>
                <a:cs typeface="Courier New" panose="02070309020205020404" pitchFamily="49" charset="0"/>
              </a:rPr>
              <a:t>(</a:t>
            </a:r>
            <a:r>
              <a:rPr lang="en-US" sz="2600" b="1" dirty="0" err="1">
                <a:latin typeface="Courier New" panose="02070309020205020404" pitchFamily="49" charset="0"/>
                <a:cs typeface="Courier New" panose="02070309020205020404" pitchFamily="49" charset="0"/>
              </a:rPr>
              <a:t>int</a:t>
            </a:r>
            <a:r>
              <a:rPr lang="en-US" sz="2600" b="1"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Arr</a:t>
            </a:r>
            <a:r>
              <a:rPr lang="en-US" sz="2600" dirty="0">
                <a:latin typeface="Courier New" panose="02070309020205020404" pitchFamily="49" charset="0"/>
                <a:cs typeface="Courier New" panose="02070309020205020404" pitchFamily="49" charset="0"/>
              </a:rPr>
              <a:t> []);</a:t>
            </a:r>
          </a:p>
          <a:p>
            <a:pPr lvl="1"/>
            <a:r>
              <a:rPr lang="en-US" sz="2600" b="1" dirty="0">
                <a:latin typeface="Courier New" panose="02070309020205020404" pitchFamily="49" charset="0"/>
                <a:cs typeface="Courier New" panose="02070309020205020404" pitchFamily="49" charset="0"/>
              </a:rPr>
              <a:t>void </a:t>
            </a:r>
            <a:r>
              <a:rPr lang="en-US" sz="2600" dirty="0">
                <a:latin typeface="Courier New" panose="02070309020205020404" pitchFamily="49" charset="0"/>
                <a:cs typeface="Courier New" panose="02070309020205020404" pitchFamily="49" charset="0"/>
              </a:rPr>
              <a:t>swap(</a:t>
            </a:r>
            <a:r>
              <a:rPr lang="en-US" sz="2600" b="1" dirty="0" err="1">
                <a:latin typeface="Courier New" panose="02070309020205020404" pitchFamily="49" charset="0"/>
                <a:cs typeface="Courier New" panose="02070309020205020404" pitchFamily="49" charset="0"/>
              </a:rPr>
              <a:t>int</a:t>
            </a:r>
            <a:r>
              <a:rPr lang="en-US" sz="2600" b="1" dirty="0">
                <a:latin typeface="Courier New" panose="02070309020205020404" pitchFamily="49" charset="0"/>
                <a:cs typeface="Courier New" panose="02070309020205020404" pitchFamily="49" charset="0"/>
              </a:rPr>
              <a:t> </a:t>
            </a:r>
            <a:r>
              <a:rPr lang="en-US" sz="2600" dirty="0">
                <a:latin typeface="Courier New" panose="02070309020205020404" pitchFamily="49" charset="0"/>
                <a:cs typeface="Courier New" panose="02070309020205020404" pitchFamily="49" charset="0"/>
              </a:rPr>
              <a:t>* a, </a:t>
            </a:r>
            <a:r>
              <a:rPr lang="en-US" sz="2600" b="1" dirty="0" err="1">
                <a:latin typeface="Courier New" panose="02070309020205020404" pitchFamily="49" charset="0"/>
                <a:cs typeface="Courier New" panose="02070309020205020404" pitchFamily="49" charset="0"/>
              </a:rPr>
              <a:t>int</a:t>
            </a:r>
            <a:r>
              <a:rPr lang="en-US" sz="2600" b="1" dirty="0">
                <a:latin typeface="Courier New" panose="02070309020205020404" pitchFamily="49" charset="0"/>
                <a:cs typeface="Courier New" panose="02070309020205020404" pitchFamily="49" charset="0"/>
              </a:rPr>
              <a:t> </a:t>
            </a:r>
            <a:r>
              <a:rPr lang="en-US" sz="2600" dirty="0">
                <a:latin typeface="Courier New" panose="02070309020205020404" pitchFamily="49" charset="0"/>
                <a:cs typeface="Courier New" panose="02070309020205020404" pitchFamily="49" charset="0"/>
              </a:rPr>
              <a:t>* b);</a:t>
            </a:r>
          </a:p>
          <a:p>
            <a:pPr lvl="1"/>
            <a:r>
              <a:rPr lang="en-US" sz="2600" b="1" dirty="0">
                <a:latin typeface="Courier New" panose="02070309020205020404" pitchFamily="49" charset="0"/>
                <a:cs typeface="Courier New" panose="02070309020205020404" pitchFamily="49" charset="0"/>
              </a:rPr>
              <a:t>void </a:t>
            </a:r>
            <a:r>
              <a:rPr lang="en-US" sz="2600" dirty="0">
                <a:latin typeface="Courier New" panose="02070309020205020404" pitchFamily="49" charset="0"/>
                <a:cs typeface="Courier New" panose="02070309020205020404" pitchFamily="49" charset="0"/>
              </a:rPr>
              <a:t>swap(</a:t>
            </a:r>
            <a:r>
              <a:rPr lang="en-US" sz="2600" b="1" dirty="0" err="1">
                <a:latin typeface="Courier New" panose="02070309020205020404" pitchFamily="49" charset="0"/>
                <a:cs typeface="Courier New" panose="02070309020205020404" pitchFamily="49" charset="0"/>
              </a:rPr>
              <a:t>int</a:t>
            </a:r>
            <a:r>
              <a:rPr lang="en-US" sz="2600" b="1" dirty="0">
                <a:latin typeface="Courier New" panose="02070309020205020404" pitchFamily="49" charset="0"/>
                <a:cs typeface="Courier New" panose="02070309020205020404" pitchFamily="49" charset="0"/>
              </a:rPr>
              <a:t> </a:t>
            </a:r>
            <a:r>
              <a:rPr lang="en-US" sz="2600" dirty="0">
                <a:latin typeface="Courier New" panose="02070309020205020404" pitchFamily="49" charset="0"/>
                <a:cs typeface="Courier New" panose="02070309020205020404" pitchFamily="49" charset="0"/>
              </a:rPr>
              <a:t>*, </a:t>
            </a:r>
            <a:r>
              <a:rPr lang="en-US" sz="2600" b="1" dirty="0" err="1">
                <a:latin typeface="Courier New" panose="02070309020205020404" pitchFamily="49" charset="0"/>
                <a:cs typeface="Courier New" panose="02070309020205020404" pitchFamily="49" charset="0"/>
              </a:rPr>
              <a:t>int</a:t>
            </a:r>
            <a:r>
              <a:rPr lang="en-US" sz="2600" b="1" dirty="0">
                <a:latin typeface="Courier New" panose="02070309020205020404" pitchFamily="49" charset="0"/>
                <a:cs typeface="Courier New" panose="02070309020205020404" pitchFamily="49" charset="0"/>
              </a:rPr>
              <a:t> </a:t>
            </a:r>
            <a:r>
              <a:rPr lang="en-US" sz="2600"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70</a:t>
            </a:fld>
            <a:endParaRPr lang="en-US" dirty="0"/>
          </a:p>
        </p:txBody>
      </p:sp>
      <p:sp>
        <p:nvSpPr>
          <p:cNvPr id="5" name="Rounded Rectangle 4"/>
          <p:cNvSpPr/>
          <p:nvPr/>
        </p:nvSpPr>
        <p:spPr bwMode="auto">
          <a:xfrm>
            <a:off x="6553200" y="4495800"/>
            <a:ext cx="381000" cy="381000"/>
          </a:xfrm>
          <a:prstGeom prst="roundRect">
            <a:avLst/>
          </a:prstGeom>
          <a:noFill/>
          <a:ln w="19050"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Rounded Rectangle 5"/>
          <p:cNvSpPr/>
          <p:nvPr/>
        </p:nvSpPr>
        <p:spPr bwMode="auto">
          <a:xfrm>
            <a:off x="8382000" y="4495800"/>
            <a:ext cx="381000" cy="381000"/>
          </a:xfrm>
          <a:prstGeom prst="roundRect">
            <a:avLst/>
          </a:prstGeom>
          <a:noFill/>
          <a:ln w="19050"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Rounded Rectangle 6"/>
          <p:cNvSpPr/>
          <p:nvPr/>
        </p:nvSpPr>
        <p:spPr bwMode="auto">
          <a:xfrm>
            <a:off x="10134600" y="4495800"/>
            <a:ext cx="381000" cy="381000"/>
          </a:xfrm>
          <a:prstGeom prst="roundRect">
            <a:avLst/>
          </a:prstGeom>
          <a:noFill/>
          <a:ln w="19050"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TextBox 7"/>
          <p:cNvSpPr txBox="1"/>
          <p:nvPr/>
        </p:nvSpPr>
        <p:spPr>
          <a:xfrm>
            <a:off x="7670557" y="5410200"/>
            <a:ext cx="2454518" cy="369332"/>
          </a:xfrm>
          <a:prstGeom prst="rect">
            <a:avLst/>
          </a:prstGeom>
          <a:noFill/>
        </p:spPr>
        <p:txBody>
          <a:bodyPr wrap="none" rtlCol="0">
            <a:spAutoFit/>
          </a:bodyPr>
          <a:lstStyle/>
          <a:p>
            <a:r>
              <a:rPr lang="en-US" i="1" dirty="0" err="1" smtClean="0"/>
              <a:t>Có</a:t>
            </a:r>
            <a:r>
              <a:rPr lang="en-US" i="1" dirty="0" smtClean="0"/>
              <a:t> </a:t>
            </a:r>
            <a:r>
              <a:rPr lang="en-US" i="1" dirty="0" err="1" smtClean="0"/>
              <a:t>thể</a:t>
            </a:r>
            <a:r>
              <a:rPr lang="en-US" i="1" dirty="0" smtClean="0"/>
              <a:t> </a:t>
            </a:r>
            <a:r>
              <a:rPr lang="en-US" i="1" dirty="0" err="1" smtClean="0"/>
              <a:t>bỏ</a:t>
            </a:r>
            <a:r>
              <a:rPr lang="en-US" i="1" dirty="0" smtClean="0"/>
              <a:t> </a:t>
            </a:r>
            <a:r>
              <a:rPr lang="en-US" i="1" dirty="0" err="1" smtClean="0"/>
              <a:t>tên</a:t>
            </a:r>
            <a:r>
              <a:rPr lang="en-US" i="1" dirty="0" smtClean="0"/>
              <a:t> </a:t>
            </a:r>
            <a:r>
              <a:rPr lang="en-US" i="1" dirty="0" err="1" smtClean="0"/>
              <a:t>tham</a:t>
            </a:r>
            <a:r>
              <a:rPr lang="en-US" i="1" dirty="0" smtClean="0"/>
              <a:t> </a:t>
            </a:r>
            <a:r>
              <a:rPr lang="en-US" i="1" dirty="0" err="1" smtClean="0"/>
              <a:t>số</a:t>
            </a:r>
            <a:endParaRPr lang="en-US" i="1" dirty="0"/>
          </a:p>
        </p:txBody>
      </p:sp>
      <p:cxnSp>
        <p:nvCxnSpPr>
          <p:cNvPr id="10" name="Straight Arrow Connector 9"/>
          <p:cNvCxnSpPr>
            <a:stCxn id="8" idx="0"/>
            <a:endCxn id="5" idx="2"/>
          </p:cNvCxnSpPr>
          <p:nvPr/>
        </p:nvCxnSpPr>
        <p:spPr bwMode="auto">
          <a:xfrm flipH="1" flipV="1">
            <a:off x="6743700" y="4876800"/>
            <a:ext cx="2154116" cy="533400"/>
          </a:xfrm>
          <a:prstGeom prst="straightConnector1">
            <a:avLst/>
          </a:prstGeom>
          <a:solidFill>
            <a:schemeClr val="accent1"/>
          </a:solidFill>
          <a:ln w="12700" cap="flat" cmpd="sng" algn="ctr">
            <a:solidFill>
              <a:srgbClr val="FF5050"/>
            </a:solidFill>
            <a:prstDash val="solid"/>
            <a:round/>
            <a:headEnd type="none" w="med" len="med"/>
            <a:tailEnd type="triangle"/>
          </a:ln>
          <a:effectLst/>
        </p:spPr>
      </p:cxnSp>
      <p:cxnSp>
        <p:nvCxnSpPr>
          <p:cNvPr id="11" name="Straight Arrow Connector 10"/>
          <p:cNvCxnSpPr>
            <a:stCxn id="8" idx="0"/>
            <a:endCxn id="6" idx="2"/>
          </p:cNvCxnSpPr>
          <p:nvPr/>
        </p:nvCxnSpPr>
        <p:spPr bwMode="auto">
          <a:xfrm flipH="1" flipV="1">
            <a:off x="8572500" y="4876800"/>
            <a:ext cx="325316" cy="533400"/>
          </a:xfrm>
          <a:prstGeom prst="straightConnector1">
            <a:avLst/>
          </a:prstGeom>
          <a:solidFill>
            <a:schemeClr val="accent1"/>
          </a:solidFill>
          <a:ln w="12700" cap="flat" cmpd="sng" algn="ctr">
            <a:solidFill>
              <a:srgbClr val="FF5050"/>
            </a:solidFill>
            <a:prstDash val="solid"/>
            <a:round/>
            <a:headEnd type="none" w="med" len="med"/>
            <a:tailEnd type="triangle"/>
          </a:ln>
          <a:effectLst/>
        </p:spPr>
      </p:cxnSp>
      <p:cxnSp>
        <p:nvCxnSpPr>
          <p:cNvPr id="14" name="Straight Arrow Connector 13"/>
          <p:cNvCxnSpPr>
            <a:stCxn id="8" idx="0"/>
            <a:endCxn id="7" idx="2"/>
          </p:cNvCxnSpPr>
          <p:nvPr/>
        </p:nvCxnSpPr>
        <p:spPr bwMode="auto">
          <a:xfrm flipV="1">
            <a:off x="8897816" y="4876800"/>
            <a:ext cx="1427284" cy="533400"/>
          </a:xfrm>
          <a:prstGeom prst="straightConnector1">
            <a:avLst/>
          </a:prstGeom>
          <a:solidFill>
            <a:schemeClr val="accent1"/>
          </a:solidFill>
          <a:ln w="12700" cap="flat" cmpd="sng" algn="ctr">
            <a:solidFill>
              <a:srgbClr val="FF5050"/>
            </a:solidFill>
            <a:prstDash val="solid"/>
            <a:round/>
            <a:headEnd type="none" w="med" len="med"/>
            <a:tailEnd type="triangle"/>
          </a:ln>
          <a:effectLst/>
        </p:spPr>
      </p:cxnSp>
    </p:spTree>
    <p:extLst>
      <p:ext uri="{BB962C8B-B14F-4D97-AF65-F5344CB8AC3E}">
        <p14:creationId xmlns:p14="http://schemas.microsoft.com/office/powerpoint/2010/main" val="212589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Định</a:t>
            </a:r>
            <a:r>
              <a:rPr lang="en-US" dirty="0" smtClean="0"/>
              <a:t> </a:t>
            </a:r>
            <a:r>
              <a:rPr lang="en-US" dirty="0" err="1" smtClean="0"/>
              <a:t>nghĩa</a:t>
            </a:r>
            <a:r>
              <a:rPr lang="en-US" dirty="0" smtClean="0"/>
              <a:t> </a:t>
            </a:r>
            <a:r>
              <a:rPr lang="en-US" dirty="0" err="1" smtClean="0"/>
              <a:t>hàm</a:t>
            </a:r>
            <a:r>
              <a:rPr lang="en-US" dirty="0" smtClean="0"/>
              <a:t> </a:t>
            </a:r>
            <a:r>
              <a:rPr lang="en-US" dirty="0" smtClean="0">
                <a:latin typeface="Courier New" panose="02070309020205020404" pitchFamily="49" charset="0"/>
                <a:cs typeface="Courier New" panose="02070309020205020404" pitchFamily="49" charset="0"/>
              </a:rPr>
              <a:t>main()</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p:txBody>
          <a:bodyPr/>
          <a:lstStyle/>
          <a:p>
            <a:r>
              <a:rPr lang="en-US" dirty="0" err="1"/>
              <a:t>Bắt</a:t>
            </a:r>
            <a:r>
              <a:rPr lang="en-US" dirty="0"/>
              <a:t> </a:t>
            </a:r>
            <a:r>
              <a:rPr lang="en-US" dirty="0" err="1"/>
              <a:t>buộc</a:t>
            </a:r>
            <a:r>
              <a:rPr lang="en-US" dirty="0"/>
              <a:t> </a:t>
            </a:r>
            <a:r>
              <a:rPr lang="en-US" dirty="0" err="1"/>
              <a:t>phải</a:t>
            </a:r>
            <a:r>
              <a:rPr lang="en-US" dirty="0"/>
              <a:t> </a:t>
            </a:r>
            <a:r>
              <a:rPr lang="en-US" dirty="0" err="1"/>
              <a:t>có</a:t>
            </a:r>
            <a:endParaRPr lang="en-US" dirty="0"/>
          </a:p>
          <a:p>
            <a:r>
              <a:rPr lang="en-US" dirty="0" err="1" smtClean="0"/>
              <a:t>Là</a:t>
            </a:r>
            <a:r>
              <a:rPr lang="en-US" dirty="0" smtClean="0"/>
              <a:t> </a:t>
            </a:r>
            <a:r>
              <a:rPr lang="en-US" dirty="0" err="1"/>
              <a:t>hàm</a:t>
            </a:r>
            <a:r>
              <a:rPr lang="en-US" dirty="0"/>
              <a:t> </a:t>
            </a:r>
            <a:r>
              <a:rPr lang="en-US" dirty="0" err="1"/>
              <a:t>đặc</a:t>
            </a:r>
            <a:r>
              <a:rPr lang="en-US" dirty="0"/>
              <a:t> </a:t>
            </a:r>
            <a:r>
              <a:rPr lang="en-US" dirty="0" err="1" smtClean="0"/>
              <a:t>biệt</a:t>
            </a:r>
            <a:r>
              <a:rPr lang="en-US" dirty="0" smtClean="0"/>
              <a:t>, </a:t>
            </a:r>
            <a:r>
              <a:rPr lang="en-US" dirty="0" err="1"/>
              <a:t>đánh</a:t>
            </a:r>
            <a:r>
              <a:rPr lang="en-US" dirty="0"/>
              <a:t> </a:t>
            </a:r>
            <a:r>
              <a:rPr lang="en-US" dirty="0" err="1"/>
              <a:t>dấu</a:t>
            </a:r>
            <a:r>
              <a:rPr lang="en-US" dirty="0"/>
              <a:t> </a:t>
            </a:r>
            <a:r>
              <a:rPr lang="en-US" dirty="0" err="1"/>
              <a:t>điểm</a:t>
            </a:r>
            <a:r>
              <a:rPr lang="en-US" dirty="0"/>
              <a:t> </a:t>
            </a:r>
            <a:r>
              <a:rPr lang="en-US" dirty="0" err="1" smtClean="0"/>
              <a:t>bắt</a:t>
            </a:r>
            <a:r>
              <a:rPr lang="en-US" dirty="0" smtClean="0"/>
              <a:t> </a:t>
            </a:r>
            <a:r>
              <a:rPr lang="vi-VN" dirty="0" smtClean="0"/>
              <a:t>đầu </a:t>
            </a:r>
            <a:r>
              <a:rPr lang="vi-VN" dirty="0"/>
              <a:t>của mọi chương trình C</a:t>
            </a:r>
          </a:p>
          <a:p>
            <a:pPr lvl="1"/>
            <a:r>
              <a:rPr lang="vi-VN" dirty="0" smtClean="0"/>
              <a:t>Khi </a:t>
            </a:r>
            <a:r>
              <a:rPr lang="vi-VN" dirty="0"/>
              <a:t>thực hiện một chương trình C, hệ thống </a:t>
            </a:r>
            <a:r>
              <a:rPr lang="vi-VN" dirty="0" smtClean="0"/>
              <a:t>sẽ</a:t>
            </a:r>
            <a:r>
              <a:rPr lang="en-US" dirty="0" smtClean="0"/>
              <a:t> </a:t>
            </a:r>
            <a:r>
              <a:rPr lang="en-US" dirty="0" err="1" smtClean="0"/>
              <a:t>gọi</a:t>
            </a:r>
            <a:r>
              <a:rPr lang="en-US" dirty="0" smtClean="0"/>
              <a:t> </a:t>
            </a:r>
            <a:r>
              <a:rPr lang="en-US" dirty="0" err="1"/>
              <a:t>tới</a:t>
            </a:r>
            <a:r>
              <a:rPr lang="en-US" dirty="0"/>
              <a:t> </a:t>
            </a:r>
            <a:r>
              <a:rPr lang="en-US" dirty="0" err="1"/>
              <a:t>hàm</a:t>
            </a:r>
            <a:r>
              <a:rPr lang="en-US" dirty="0"/>
              <a:t> main </a:t>
            </a:r>
            <a:r>
              <a:rPr lang="en-US" dirty="0" err="1"/>
              <a:t>đầu</a:t>
            </a:r>
            <a:r>
              <a:rPr lang="en-US" dirty="0"/>
              <a:t> </a:t>
            </a:r>
            <a:r>
              <a:rPr lang="en-US" dirty="0" err="1"/>
              <a:t>tiên</a:t>
            </a:r>
            <a:r>
              <a:rPr lang="en-US" dirty="0"/>
              <a:t>, </a:t>
            </a:r>
            <a:r>
              <a:rPr lang="en-US" dirty="0" err="1"/>
              <a:t>sau</a:t>
            </a:r>
            <a:r>
              <a:rPr lang="en-US" dirty="0"/>
              <a:t> </a:t>
            </a:r>
            <a:r>
              <a:rPr lang="en-US" dirty="0" err="1"/>
              <a:t>đó</a:t>
            </a:r>
            <a:r>
              <a:rPr lang="en-US" dirty="0"/>
              <a:t> </a:t>
            </a:r>
            <a:r>
              <a:rPr lang="en-US" dirty="0" err="1"/>
              <a:t>sẽ</a:t>
            </a:r>
            <a:r>
              <a:rPr lang="en-US" dirty="0"/>
              <a:t> </a:t>
            </a:r>
            <a:r>
              <a:rPr lang="en-US" dirty="0" err="1"/>
              <a:t>thực</a:t>
            </a:r>
            <a:r>
              <a:rPr lang="en-US" dirty="0"/>
              <a:t> </a:t>
            </a:r>
            <a:r>
              <a:rPr lang="en-US" dirty="0" err="1" smtClean="0"/>
              <a:t>hiện</a:t>
            </a:r>
            <a:r>
              <a:rPr lang="en-US" dirty="0" smtClean="0"/>
              <a:t> </a:t>
            </a:r>
            <a:r>
              <a:rPr lang="vi-VN" dirty="0" smtClean="0"/>
              <a:t>lần </a:t>
            </a:r>
            <a:r>
              <a:rPr lang="vi-VN" dirty="0"/>
              <a:t>lượt các </a:t>
            </a:r>
            <a:r>
              <a:rPr lang="vi-VN" dirty="0" smtClean="0"/>
              <a:t>lệnh </a:t>
            </a:r>
            <a:r>
              <a:rPr lang="vi-VN" dirty="0"/>
              <a:t>(</a:t>
            </a:r>
            <a:r>
              <a:rPr lang="vi-VN" i="1" dirty="0"/>
              <a:t>bao gồm cả lời gọi tới </a:t>
            </a:r>
            <a:r>
              <a:rPr lang="vi-VN" i="1" dirty="0" smtClean="0"/>
              <a:t>các</a:t>
            </a:r>
            <a:r>
              <a:rPr lang="en-US" i="1" dirty="0" smtClean="0"/>
              <a:t> </a:t>
            </a:r>
            <a:r>
              <a:rPr lang="en-US" i="1" dirty="0" err="1" smtClean="0"/>
              <a:t>hàm</a:t>
            </a:r>
            <a:r>
              <a:rPr lang="en-US" i="1" dirty="0" smtClean="0"/>
              <a:t> </a:t>
            </a:r>
            <a:r>
              <a:rPr lang="en-US" i="1" dirty="0" err="1"/>
              <a:t>khác</a:t>
            </a:r>
            <a:r>
              <a:rPr lang="en-US" dirty="0"/>
              <a:t>) </a:t>
            </a:r>
            <a:r>
              <a:rPr lang="en-US" dirty="0" err="1"/>
              <a:t>nằm</a:t>
            </a:r>
            <a:r>
              <a:rPr lang="en-US" dirty="0"/>
              <a:t> </a:t>
            </a:r>
            <a:r>
              <a:rPr lang="en-US" dirty="0" err="1"/>
              <a:t>trong</a:t>
            </a:r>
            <a:r>
              <a:rPr lang="en-US" dirty="0"/>
              <a:t> </a:t>
            </a:r>
            <a:r>
              <a:rPr lang="en-US" dirty="0" smtClean="0"/>
              <a:t>main</a:t>
            </a:r>
            <a:r>
              <a:rPr lang="en-US" dirty="0"/>
              <a:t>()</a:t>
            </a:r>
          </a:p>
          <a:p>
            <a:r>
              <a:rPr lang="en-US" b="1" dirty="0" err="1" smtClean="0"/>
              <a:t>Cú</a:t>
            </a:r>
            <a:r>
              <a:rPr lang="en-US" b="1" dirty="0" smtClean="0"/>
              <a:t> </a:t>
            </a:r>
            <a:r>
              <a:rPr lang="en-US" b="1" dirty="0" err="1"/>
              <a:t>pháp</a:t>
            </a:r>
            <a:endParaRPr lang="en-US" b="1" dirty="0"/>
          </a:p>
          <a:p>
            <a:pPr marL="914400" indent="0">
              <a:buNone/>
            </a:pPr>
            <a:r>
              <a:rPr lang="en-US" sz="2800" b="1" dirty="0">
                <a:latin typeface="Courier New" panose="02070309020205020404" pitchFamily="49" charset="0"/>
                <a:cs typeface="Courier New" panose="02070309020205020404" pitchFamily="49" charset="0"/>
              </a:rPr>
              <a:t>void </a:t>
            </a:r>
            <a:r>
              <a:rPr lang="en-US" sz="2800" dirty="0">
                <a:latin typeface="Courier New" panose="02070309020205020404" pitchFamily="49" charset="0"/>
                <a:cs typeface="Courier New" panose="02070309020205020404" pitchFamily="49" charset="0"/>
              </a:rPr>
              <a:t>main(){….}</a:t>
            </a:r>
          </a:p>
          <a:p>
            <a:pPr marL="914400" indent="0">
              <a:buNone/>
            </a:pPr>
            <a:r>
              <a:rPr lang="en-US" sz="2800" b="1" dirty="0">
                <a:latin typeface="Courier New" panose="02070309020205020404" pitchFamily="49" charset="0"/>
                <a:cs typeface="Courier New" panose="02070309020205020404" pitchFamily="49" charset="0"/>
              </a:rPr>
              <a:t>void </a:t>
            </a:r>
            <a:r>
              <a:rPr lang="en-US" sz="2800" dirty="0">
                <a:latin typeface="Courier New" panose="02070309020205020404" pitchFamily="49" charset="0"/>
                <a:cs typeface="Courier New" panose="02070309020205020404" pitchFamily="49" charset="0"/>
              </a:rPr>
              <a:t>main(</a:t>
            </a:r>
            <a:r>
              <a:rPr lang="en-US" sz="2800" dirty="0" err="1">
                <a:latin typeface="Courier New" panose="02070309020205020404" pitchFamily="49" charset="0"/>
                <a:cs typeface="Courier New" panose="02070309020205020404" pitchFamily="49" charset="0"/>
              </a:rPr>
              <a:t>int</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argc</a:t>
            </a:r>
            <a:r>
              <a:rPr lang="en-US" sz="2800" dirty="0">
                <a:latin typeface="Courier New" panose="02070309020205020404" pitchFamily="49" charset="0"/>
                <a:cs typeface="Courier New" panose="02070309020205020404" pitchFamily="49" charset="0"/>
              </a:rPr>
              <a:t>, char * </a:t>
            </a:r>
            <a:r>
              <a:rPr lang="en-US" sz="2800" dirty="0" err="1">
                <a:latin typeface="Courier New" panose="02070309020205020404" pitchFamily="49" charset="0"/>
                <a:cs typeface="Courier New" panose="02070309020205020404" pitchFamily="49" charset="0"/>
              </a:rPr>
              <a:t>argv</a:t>
            </a:r>
            <a:r>
              <a:rPr lang="en-US" sz="2800" dirty="0">
                <a:latin typeface="Courier New" panose="02070309020205020404" pitchFamily="49" charset="0"/>
                <a:cs typeface="Courier New" panose="02070309020205020404" pitchFamily="49" charset="0"/>
              </a:rPr>
              <a:t>[ ]){….}</a:t>
            </a:r>
          </a:p>
          <a:p>
            <a:pPr marL="914400" indent="0">
              <a:buNone/>
            </a:pPr>
            <a:r>
              <a:rPr lang="en-US" sz="2800" b="1" dirty="0" err="1">
                <a:latin typeface="Courier New" panose="02070309020205020404" pitchFamily="49" charset="0"/>
                <a:cs typeface="Courier New" panose="02070309020205020404" pitchFamily="49" charset="0"/>
              </a:rPr>
              <a:t>int</a:t>
            </a:r>
            <a:r>
              <a:rPr lang="en-US" sz="2800" b="1"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main(){….; return 0;}</a:t>
            </a:r>
          </a:p>
          <a:p>
            <a:pPr marL="914400" indent="0">
              <a:buNone/>
            </a:pPr>
            <a:r>
              <a:rPr lang="en-US" sz="2800" b="1" dirty="0" err="1">
                <a:latin typeface="Courier New" panose="02070309020205020404" pitchFamily="49" charset="0"/>
                <a:cs typeface="Courier New" panose="02070309020205020404" pitchFamily="49" charset="0"/>
              </a:rPr>
              <a:t>int</a:t>
            </a:r>
            <a:r>
              <a:rPr lang="en-US" sz="2800" b="1" dirty="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main(</a:t>
            </a:r>
            <a:r>
              <a:rPr lang="en-US" sz="2800" dirty="0" err="1">
                <a:latin typeface="Courier New" panose="02070309020205020404" pitchFamily="49" charset="0"/>
                <a:cs typeface="Courier New" panose="02070309020205020404" pitchFamily="49" charset="0"/>
              </a:rPr>
              <a:t>int</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argc</a:t>
            </a:r>
            <a:r>
              <a:rPr lang="en-US" sz="2800" dirty="0">
                <a:latin typeface="Courier New" panose="02070309020205020404" pitchFamily="49" charset="0"/>
                <a:cs typeface="Courier New" panose="02070309020205020404" pitchFamily="49" charset="0"/>
              </a:rPr>
              <a:t>, char * </a:t>
            </a:r>
            <a:r>
              <a:rPr lang="en-US" sz="2800" dirty="0" err="1">
                <a:latin typeface="Courier New" panose="02070309020205020404" pitchFamily="49" charset="0"/>
                <a:cs typeface="Courier New" panose="02070309020205020404" pitchFamily="49" charset="0"/>
              </a:rPr>
              <a:t>argv</a:t>
            </a:r>
            <a:r>
              <a:rPr lang="en-US" sz="2800" dirty="0">
                <a:latin typeface="Courier New" panose="02070309020205020404" pitchFamily="49" charset="0"/>
                <a:cs typeface="Courier New" panose="02070309020205020404" pitchFamily="49" charset="0"/>
              </a:rPr>
              <a:t>[ ]){….; return 0;}</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71</a:t>
            </a:fld>
            <a:endParaRPr lang="en-US" dirty="0"/>
          </a:p>
        </p:txBody>
      </p:sp>
    </p:spTree>
    <p:extLst>
      <p:ext uri="{BB962C8B-B14F-4D97-AF65-F5344CB8AC3E}">
        <p14:creationId xmlns:p14="http://schemas.microsoft.com/office/powerpoint/2010/main" val="1333857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Định</a:t>
            </a:r>
            <a:r>
              <a:rPr lang="en-US" dirty="0"/>
              <a:t> </a:t>
            </a:r>
            <a:r>
              <a:rPr lang="en-US" dirty="0" err="1"/>
              <a:t>nghĩa</a:t>
            </a:r>
            <a:r>
              <a:rPr lang="en-US" dirty="0"/>
              <a:t> </a:t>
            </a:r>
            <a:r>
              <a:rPr lang="en-US" dirty="0" err="1"/>
              <a:t>các</a:t>
            </a:r>
            <a:r>
              <a:rPr lang="en-US" dirty="0"/>
              <a:t> </a:t>
            </a:r>
            <a:r>
              <a:rPr lang="en-US" dirty="0" err="1"/>
              <a:t>hàm</a:t>
            </a:r>
            <a:r>
              <a:rPr lang="en-US" dirty="0"/>
              <a:t> </a:t>
            </a:r>
            <a:r>
              <a:rPr lang="en-US" dirty="0" err="1"/>
              <a:t>đã</a:t>
            </a:r>
            <a:r>
              <a:rPr lang="en-US" dirty="0"/>
              <a:t> </a:t>
            </a:r>
            <a:r>
              <a:rPr lang="en-US" dirty="0" err="1"/>
              <a:t>khai</a:t>
            </a:r>
            <a:r>
              <a:rPr lang="en-US" dirty="0"/>
              <a:t> </a:t>
            </a:r>
            <a:r>
              <a:rPr lang="en-US" dirty="0" err="1"/>
              <a:t>báo</a:t>
            </a:r>
            <a:endParaRPr lang="en-US" dirty="0"/>
          </a:p>
        </p:txBody>
      </p:sp>
      <p:sp>
        <p:nvSpPr>
          <p:cNvPr id="3" name="Content Placeholder 2"/>
          <p:cNvSpPr>
            <a:spLocks noGrp="1"/>
          </p:cNvSpPr>
          <p:nvPr>
            <p:ph idx="1"/>
          </p:nvPr>
        </p:nvSpPr>
        <p:spPr/>
        <p:txBody>
          <a:bodyPr/>
          <a:lstStyle/>
          <a:p>
            <a:r>
              <a:rPr lang="vi-VN" b="1" dirty="0"/>
              <a:t>Định nghĩa các hàm đã khai báo ở phần </a:t>
            </a:r>
            <a:r>
              <a:rPr lang="vi-VN" b="1" dirty="0" smtClean="0"/>
              <a:t>3</a:t>
            </a:r>
            <a:r>
              <a:rPr lang="en-US" b="1" dirty="0" smtClean="0"/>
              <a:t> </a:t>
            </a:r>
          </a:p>
          <a:p>
            <a:pPr marL="0" indent="0">
              <a:buNone/>
            </a:pPr>
            <a:r>
              <a:rPr lang="en-US" b="1" dirty="0"/>
              <a:t> </a:t>
            </a:r>
            <a:r>
              <a:rPr lang="en-US" b="1" dirty="0" smtClean="0"/>
              <a:t>  </a:t>
            </a:r>
            <a:r>
              <a:rPr lang="vi-VN" b="1" dirty="0" smtClean="0"/>
              <a:t>(Phần </a:t>
            </a:r>
            <a:r>
              <a:rPr lang="vi-VN" b="1" dirty="0"/>
              <a:t>khai báo nguyên mẫu - prototype)</a:t>
            </a:r>
          </a:p>
          <a:p>
            <a:pPr lvl="1"/>
            <a:r>
              <a:rPr lang="vi-VN" dirty="0" smtClean="0"/>
              <a:t>Phần </a:t>
            </a:r>
            <a:r>
              <a:rPr lang="vi-VN" dirty="0"/>
              <a:t>khai báo nguyên mẫu mới chỉ khai báo </a:t>
            </a:r>
            <a:r>
              <a:rPr lang="vi-VN" dirty="0" smtClean="0"/>
              <a:t>các</a:t>
            </a:r>
            <a:r>
              <a:rPr lang="en-US" dirty="0" smtClean="0"/>
              <a:t> </a:t>
            </a:r>
            <a:r>
              <a:rPr lang="vi-VN" dirty="0" smtClean="0"/>
              <a:t>thông </a:t>
            </a:r>
            <a:r>
              <a:rPr lang="vi-VN" dirty="0"/>
              <a:t>tin cơ bản về hàm, chưa xác định rõ </a:t>
            </a:r>
            <a:r>
              <a:rPr lang="vi-VN" dirty="0" smtClean="0"/>
              <a:t>hàm</a:t>
            </a:r>
            <a:r>
              <a:rPr lang="en-US" dirty="0" smtClean="0"/>
              <a:t> </a:t>
            </a:r>
            <a:r>
              <a:rPr lang="vi-VN" dirty="0" smtClean="0"/>
              <a:t>hoạt </a:t>
            </a:r>
            <a:r>
              <a:rPr lang="vi-VN" dirty="0"/>
              <a:t>động như thế nào</a:t>
            </a:r>
          </a:p>
          <a:p>
            <a:r>
              <a:rPr lang="vi-VN" b="1" dirty="0" smtClean="0"/>
              <a:t>Ví </a:t>
            </a:r>
            <a:r>
              <a:rPr lang="vi-VN" b="1" dirty="0"/>
              <a:t>dụ</a:t>
            </a:r>
          </a:p>
          <a:p>
            <a:pPr marL="914400" lvl="1" indent="0">
              <a:buNone/>
            </a:pPr>
            <a:r>
              <a:rPr lang="vi-VN" dirty="0">
                <a:latin typeface="Courier New" panose="02070309020205020404" pitchFamily="49" charset="0"/>
                <a:cs typeface="Courier New" panose="02070309020205020404" pitchFamily="49" charset="0"/>
              </a:rPr>
              <a:t>float </a:t>
            </a:r>
            <a:r>
              <a:rPr lang="vi-VN" b="1" dirty="0">
                <a:latin typeface="Courier New" panose="02070309020205020404" pitchFamily="49" charset="0"/>
                <a:cs typeface="Courier New" panose="02070309020205020404" pitchFamily="49" charset="0"/>
              </a:rPr>
              <a:t>DienTichTamGiac</a:t>
            </a:r>
            <a:r>
              <a:rPr lang="vi-VN" dirty="0">
                <a:latin typeface="Courier New" panose="02070309020205020404" pitchFamily="49" charset="0"/>
                <a:cs typeface="Courier New" panose="02070309020205020404" pitchFamily="49" charset="0"/>
              </a:rPr>
              <a:t>(float a, float b, float c){</a:t>
            </a:r>
          </a:p>
          <a:p>
            <a:pPr marL="1543050" lvl="1" indent="0">
              <a:buNone/>
            </a:pPr>
            <a:r>
              <a:rPr lang="vi-VN" dirty="0" smtClean="0">
                <a:latin typeface="Courier New" panose="02070309020205020404" pitchFamily="49" charset="0"/>
                <a:cs typeface="Courier New" panose="02070309020205020404" pitchFamily="49" charset="0"/>
              </a:rPr>
              <a:t>float </a:t>
            </a:r>
            <a:r>
              <a:rPr lang="en-US" dirty="0" smtClean="0">
                <a:latin typeface="Courier New" panose="02070309020205020404" pitchFamily="49" charset="0"/>
                <a:cs typeface="Courier New" panose="02070309020205020404" pitchFamily="49" charset="0"/>
              </a:rPr>
              <a:t>s</a:t>
            </a:r>
            <a:r>
              <a:rPr lang="vi-VN" dirty="0" smtClean="0">
                <a:latin typeface="Courier New" panose="02070309020205020404" pitchFamily="49" charset="0"/>
                <a:cs typeface="Courier New" panose="02070309020205020404" pitchFamily="49" charset="0"/>
              </a:rPr>
              <a:t> = (a+b+c)/2;</a:t>
            </a:r>
          </a:p>
          <a:p>
            <a:pPr marL="1543050" lvl="1" indent="0">
              <a:buNone/>
            </a:pPr>
            <a:r>
              <a:rPr lang="vi-VN" dirty="0" smtClean="0">
                <a:latin typeface="Courier New" panose="02070309020205020404" pitchFamily="49" charset="0"/>
                <a:cs typeface="Courier New" panose="02070309020205020404" pitchFamily="49" charset="0"/>
              </a:rPr>
              <a:t>return sqrt(</a:t>
            </a:r>
            <a:r>
              <a:rPr lang="en-US" dirty="0" smtClean="0">
                <a:latin typeface="Courier New" panose="02070309020205020404" pitchFamily="49" charset="0"/>
                <a:cs typeface="Courier New" panose="02070309020205020404" pitchFamily="49" charset="0"/>
              </a:rPr>
              <a:t>s</a:t>
            </a:r>
            <a:r>
              <a:rPr lang="vi-VN" dirty="0" smtClean="0">
                <a:latin typeface="Courier New" panose="02070309020205020404" pitchFamily="49" charset="0"/>
                <a:cs typeface="Courier New" panose="02070309020205020404" pitchFamily="49" charset="0"/>
              </a:rPr>
              <a:t>*(p</a:t>
            </a:r>
            <a:r>
              <a:rPr lang="en-US" dirty="0" smtClean="0">
                <a:latin typeface="Courier New" panose="02070309020205020404" pitchFamily="49" charset="0"/>
                <a:cs typeface="Courier New" panose="02070309020205020404" pitchFamily="49" charset="0"/>
              </a:rPr>
              <a:t>s</a:t>
            </a:r>
            <a:r>
              <a:rPr lang="vi-VN" dirty="0" smtClean="0">
                <a:latin typeface="Courier New" panose="02070309020205020404" pitchFamily="49" charset="0"/>
                <a:cs typeface="Courier New" panose="02070309020205020404" pitchFamily="49" charset="0"/>
              </a:rPr>
              <a:t>-a)*(</a:t>
            </a:r>
            <a:r>
              <a:rPr lang="en-US" dirty="0" smtClean="0">
                <a:latin typeface="Courier New" panose="02070309020205020404" pitchFamily="49" charset="0"/>
                <a:cs typeface="Courier New" panose="02070309020205020404" pitchFamily="49" charset="0"/>
              </a:rPr>
              <a:t>s</a:t>
            </a:r>
            <a:r>
              <a:rPr lang="vi-VN" dirty="0" smtClean="0">
                <a:latin typeface="Courier New" panose="02070309020205020404" pitchFamily="49" charset="0"/>
                <a:cs typeface="Courier New" panose="02070309020205020404" pitchFamily="49" charset="0"/>
              </a:rPr>
              <a:t>-b)*(</a:t>
            </a:r>
            <a:r>
              <a:rPr lang="en-US" dirty="0" smtClean="0">
                <a:latin typeface="Courier New" panose="02070309020205020404" pitchFamily="49" charset="0"/>
                <a:cs typeface="Courier New" panose="02070309020205020404" pitchFamily="49" charset="0"/>
              </a:rPr>
              <a:t>s</a:t>
            </a:r>
            <a:r>
              <a:rPr lang="vi-VN" dirty="0" smtClean="0">
                <a:latin typeface="Courier New" panose="02070309020205020404" pitchFamily="49" charset="0"/>
                <a:cs typeface="Courier New" panose="02070309020205020404" pitchFamily="49" charset="0"/>
              </a:rPr>
              <a:t>-c));</a:t>
            </a:r>
          </a:p>
          <a:p>
            <a:pPr marL="914400" lvl="1" indent="0">
              <a:buNone/>
            </a:pPr>
            <a:r>
              <a:rPr lang="vi-VN"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72</a:t>
            </a:fld>
            <a:endParaRPr lang="en-US" dirty="0"/>
          </a:p>
        </p:txBody>
      </p:sp>
      <p:pic>
        <p:nvPicPr>
          <p:cNvPr id="2050" name="Picture 2" descr="Area of SSS Triangle- Heron's Formula | andymath.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5067300"/>
            <a:ext cx="3806857" cy="144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2006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Chú</a:t>
            </a:r>
            <a:r>
              <a:rPr lang="en-US" dirty="0" smtClean="0"/>
              <a:t> ý</a:t>
            </a:r>
            <a:endParaRPr lang="en-US" dirty="0"/>
          </a:p>
        </p:txBody>
      </p:sp>
      <p:sp>
        <p:nvSpPr>
          <p:cNvPr id="3" name="Content Placeholder 2"/>
          <p:cNvSpPr>
            <a:spLocks noGrp="1"/>
          </p:cNvSpPr>
          <p:nvPr>
            <p:ph idx="1"/>
          </p:nvPr>
        </p:nvSpPr>
        <p:spPr/>
        <p:txBody>
          <a:bodyPr/>
          <a:lstStyle/>
          <a:p>
            <a:r>
              <a:rPr lang="en-US" dirty="0" err="1"/>
              <a:t>Các</a:t>
            </a:r>
            <a:r>
              <a:rPr lang="en-US" dirty="0"/>
              <a:t> </a:t>
            </a:r>
            <a:r>
              <a:rPr lang="en-US" dirty="0" err="1"/>
              <a:t>phần</a:t>
            </a:r>
            <a:r>
              <a:rPr lang="en-US" dirty="0"/>
              <a:t> </a:t>
            </a:r>
            <a:r>
              <a:rPr lang="en-US" dirty="0" err="1"/>
              <a:t>không</a:t>
            </a:r>
            <a:r>
              <a:rPr lang="en-US" dirty="0"/>
              <a:t> </a:t>
            </a:r>
            <a:r>
              <a:rPr lang="en-US" dirty="0" err="1"/>
              <a:t>bắt</a:t>
            </a:r>
            <a:r>
              <a:rPr lang="en-US" dirty="0"/>
              <a:t> </a:t>
            </a:r>
            <a:r>
              <a:rPr lang="en-US" dirty="0" err="1"/>
              <a:t>buộc</a:t>
            </a:r>
            <a:r>
              <a:rPr lang="en-US" dirty="0"/>
              <a:t> </a:t>
            </a:r>
            <a:r>
              <a:rPr lang="en-US" dirty="0" err="1"/>
              <a:t>phải</a:t>
            </a:r>
            <a:r>
              <a:rPr lang="en-US" dirty="0"/>
              <a:t> </a:t>
            </a:r>
            <a:r>
              <a:rPr lang="en-US" dirty="0" err="1"/>
              <a:t>theo</a:t>
            </a:r>
            <a:r>
              <a:rPr lang="en-US" dirty="0"/>
              <a:t> </a:t>
            </a:r>
            <a:r>
              <a:rPr lang="en-US" dirty="0" err="1"/>
              <a:t>đúng</a:t>
            </a:r>
            <a:r>
              <a:rPr lang="en-US" dirty="0"/>
              <a:t> </a:t>
            </a:r>
            <a:r>
              <a:rPr lang="en-US" dirty="0" err="1"/>
              <a:t>thứ</a:t>
            </a:r>
            <a:r>
              <a:rPr lang="en-US" dirty="0"/>
              <a:t> </a:t>
            </a:r>
            <a:r>
              <a:rPr lang="en-US" dirty="0" err="1"/>
              <a:t>tự</a:t>
            </a:r>
            <a:endParaRPr lang="en-US" dirty="0"/>
          </a:p>
          <a:p>
            <a:pPr lvl="1"/>
            <a:r>
              <a:rPr lang="vi-VN" sz="2800" dirty="0" smtClean="0"/>
              <a:t>Khi </a:t>
            </a:r>
            <a:r>
              <a:rPr lang="vi-VN" sz="2800" dirty="0"/>
              <a:t>định nghĩa hàm được đặt trước </a:t>
            </a:r>
            <a:r>
              <a:rPr lang="vi-VN" sz="2800" dirty="0" smtClean="0"/>
              <a:t>hàm</a:t>
            </a:r>
            <a:r>
              <a:rPr lang="en-US" sz="2800" dirty="0" smtClean="0"/>
              <a:t> </a:t>
            </a:r>
            <a:r>
              <a:rPr lang="en-US" sz="2800" b="1" dirty="0" smtClean="0"/>
              <a:t>main</a:t>
            </a:r>
            <a:r>
              <a:rPr lang="en-US" sz="2800" dirty="0"/>
              <a:t>(), </a:t>
            </a:r>
            <a:r>
              <a:rPr lang="en-US" sz="2800" dirty="0" err="1"/>
              <a:t>không</a:t>
            </a:r>
            <a:r>
              <a:rPr lang="en-US" sz="2800" dirty="0"/>
              <a:t> </a:t>
            </a:r>
            <a:r>
              <a:rPr lang="en-US" sz="2800" dirty="0" err="1"/>
              <a:t>cần</a:t>
            </a:r>
            <a:r>
              <a:rPr lang="en-US" sz="2800" dirty="0"/>
              <a:t> </a:t>
            </a:r>
            <a:r>
              <a:rPr lang="en-US" sz="2800" dirty="0" err="1"/>
              <a:t>khai</a:t>
            </a:r>
            <a:r>
              <a:rPr lang="en-US" sz="2800" dirty="0"/>
              <a:t> </a:t>
            </a:r>
            <a:r>
              <a:rPr lang="en-US" sz="2800" dirty="0" err="1"/>
              <a:t>báo</a:t>
            </a:r>
            <a:r>
              <a:rPr lang="en-US" sz="2800" dirty="0"/>
              <a:t> </a:t>
            </a:r>
            <a:r>
              <a:rPr lang="en-US" sz="2800" dirty="0" err="1"/>
              <a:t>nguyên</a:t>
            </a:r>
            <a:r>
              <a:rPr lang="en-US" sz="2800" dirty="0"/>
              <a:t> </a:t>
            </a:r>
            <a:r>
              <a:rPr lang="en-US" sz="2800" dirty="0" err="1"/>
              <a:t>hàm</a:t>
            </a:r>
            <a:endParaRPr lang="en-US" sz="2800" dirty="0"/>
          </a:p>
          <a:p>
            <a:r>
              <a:rPr lang="en-US" b="1" dirty="0" err="1" smtClean="0"/>
              <a:t>Nguyên</a:t>
            </a:r>
            <a:r>
              <a:rPr lang="en-US" b="1" dirty="0" smtClean="0"/>
              <a:t> </a:t>
            </a:r>
            <a:r>
              <a:rPr lang="en-US" b="1" dirty="0" err="1"/>
              <a:t>tắc</a:t>
            </a:r>
            <a:r>
              <a:rPr lang="en-US" dirty="0"/>
              <a:t>:</a:t>
            </a:r>
          </a:p>
          <a:p>
            <a:pPr lvl="1"/>
            <a:r>
              <a:rPr lang="vi-VN" sz="2800" dirty="0" smtClean="0"/>
              <a:t>Mọi </a:t>
            </a:r>
            <a:r>
              <a:rPr lang="vi-VN" sz="2800" dirty="0"/>
              <a:t>đối tượng cần phải được khai báo trước </a:t>
            </a:r>
            <a:r>
              <a:rPr lang="vi-VN" sz="2800" dirty="0" smtClean="0"/>
              <a:t>khi</a:t>
            </a:r>
            <a:r>
              <a:rPr lang="en-US" sz="2800" dirty="0" smtClean="0"/>
              <a:t> </a:t>
            </a:r>
            <a:r>
              <a:rPr lang="en-US" sz="2800" dirty="0" err="1" smtClean="0"/>
              <a:t>sử</a:t>
            </a:r>
            <a:r>
              <a:rPr lang="en-US" sz="2800" dirty="0" smtClean="0"/>
              <a:t> </a:t>
            </a:r>
            <a:r>
              <a:rPr lang="en-US" sz="2800" dirty="0" err="1"/>
              <a:t>dụng</a:t>
            </a: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73</a:t>
            </a:fld>
            <a:endParaRPr lang="en-US" dirty="0"/>
          </a:p>
        </p:txBody>
      </p:sp>
    </p:spTree>
    <p:extLst>
      <p:ext uri="{BB962C8B-B14F-4D97-AF65-F5344CB8AC3E}">
        <p14:creationId xmlns:p14="http://schemas.microsoft.com/office/powerpoint/2010/main" val="3306449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Chương</a:t>
            </a:r>
            <a:r>
              <a:rPr lang="en-US" dirty="0" smtClean="0"/>
              <a:t> </a:t>
            </a:r>
            <a:r>
              <a:rPr lang="en-US" dirty="0" err="1" smtClean="0"/>
              <a:t>trình</a:t>
            </a:r>
            <a:r>
              <a:rPr lang="en-US" dirty="0" smtClean="0"/>
              <a:t> C </a:t>
            </a:r>
            <a:r>
              <a:rPr lang="en-US" dirty="0" err="1" smtClean="0"/>
              <a:t>đầu</a:t>
            </a:r>
            <a:r>
              <a:rPr lang="en-US" dirty="0" smtClean="0"/>
              <a:t> </a:t>
            </a:r>
            <a:r>
              <a:rPr lang="en-US" dirty="0" err="1" smtClean="0"/>
              <a:t>tiên</a:t>
            </a:r>
            <a:r>
              <a:rPr lang="en-US" dirty="0" smtClean="0"/>
              <a:t>: Hello World!</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514350" indent="-514350">
              <a:buFont typeface="+mj-lt"/>
              <a:buAutoNum type="arabicPeriod"/>
            </a:pPr>
            <a:r>
              <a:rPr lang="vi-VN" sz="2400" dirty="0"/>
              <a:t>Nạp thư viện </a:t>
            </a:r>
            <a:r>
              <a:rPr lang="vi-VN" sz="2400" b="1" dirty="0">
                <a:latin typeface="Courier New" panose="02070309020205020404" pitchFamily="49" charset="0"/>
                <a:cs typeface="Courier New" panose="02070309020205020404" pitchFamily="49" charset="0"/>
              </a:rPr>
              <a:t>stdio.h</a:t>
            </a:r>
            <a:r>
              <a:rPr lang="vi-VN" sz="2400" b="1" dirty="0"/>
              <a:t> </a:t>
            </a:r>
            <a:r>
              <a:rPr lang="vi-VN" sz="2400" dirty="0"/>
              <a:t>vào, đây là thư viện vào ra </a:t>
            </a:r>
            <a:r>
              <a:rPr lang="vi-VN" sz="2400" dirty="0" smtClean="0"/>
              <a:t>chuẩn</a:t>
            </a:r>
            <a:r>
              <a:rPr lang="en-US" sz="2400" dirty="0" smtClean="0"/>
              <a:t> (</a:t>
            </a:r>
            <a:r>
              <a:rPr lang="en-US" sz="2400" i="1" dirty="0" smtClean="0"/>
              <a:t>standard </a:t>
            </a:r>
            <a:r>
              <a:rPr lang="en-US" sz="2400" i="1" dirty="0"/>
              <a:t>input output</a:t>
            </a:r>
            <a:r>
              <a:rPr lang="en-US" sz="2400" dirty="0"/>
              <a:t>) </a:t>
            </a:r>
            <a:r>
              <a:rPr lang="en-US" sz="2400" dirty="0" err="1"/>
              <a:t>chứa</a:t>
            </a:r>
            <a:r>
              <a:rPr lang="en-US" sz="2400" dirty="0"/>
              <a:t> </a:t>
            </a:r>
            <a:r>
              <a:rPr lang="en-US" sz="2400" dirty="0" err="1"/>
              <a:t>khai</a:t>
            </a:r>
            <a:r>
              <a:rPr lang="en-US" sz="2400" dirty="0"/>
              <a:t> </a:t>
            </a:r>
            <a:r>
              <a:rPr lang="en-US" sz="2400" dirty="0" err="1"/>
              <a:t>báo</a:t>
            </a:r>
            <a:r>
              <a:rPr lang="en-US" sz="2400" dirty="0"/>
              <a:t> </a:t>
            </a:r>
            <a:r>
              <a:rPr lang="en-US" sz="2400" dirty="0" err="1"/>
              <a:t>nguyên</a:t>
            </a:r>
            <a:r>
              <a:rPr lang="en-US" sz="2400" dirty="0"/>
              <a:t> </a:t>
            </a:r>
            <a:r>
              <a:rPr lang="en-US" sz="2400" dirty="0" err="1"/>
              <a:t>hàm</a:t>
            </a:r>
            <a:r>
              <a:rPr lang="en-US" sz="2400" dirty="0"/>
              <a:t> </a:t>
            </a:r>
            <a:r>
              <a:rPr lang="en-US" sz="2400" dirty="0" err="1" smtClean="0"/>
              <a:t>cho</a:t>
            </a:r>
            <a:r>
              <a:rPr lang="en-US" sz="2400" dirty="0" smtClean="0"/>
              <a:t> </a:t>
            </a:r>
            <a:r>
              <a:rPr lang="en-US" sz="2400" dirty="0" err="1" smtClean="0"/>
              <a:t>hàm</a:t>
            </a:r>
            <a:r>
              <a:rPr lang="en-US" sz="2400" dirty="0" smtClean="0"/>
              <a:t> </a:t>
            </a:r>
            <a:r>
              <a:rPr lang="en-US" sz="2400" b="1" i="1" dirty="0" err="1">
                <a:latin typeface="Courier New" panose="02070309020205020404" pitchFamily="49" charset="0"/>
                <a:cs typeface="Courier New" panose="02070309020205020404" pitchFamily="49" charset="0"/>
              </a:rPr>
              <a:t>printf</a:t>
            </a:r>
            <a:endParaRPr lang="en-US" sz="2400" b="1" i="1" dirty="0">
              <a:latin typeface="Courier New" panose="02070309020205020404" pitchFamily="49" charset="0"/>
              <a:cs typeface="Courier New" panose="02070309020205020404" pitchFamily="49" charset="0"/>
            </a:endParaRPr>
          </a:p>
          <a:p>
            <a:pPr marL="514350" indent="-514350">
              <a:buFont typeface="+mj-lt"/>
              <a:buAutoNum type="arabicPeriod"/>
            </a:pPr>
            <a:r>
              <a:rPr lang="vi-VN" sz="2400" dirty="0" smtClean="0"/>
              <a:t>Điểm </a:t>
            </a:r>
            <a:r>
              <a:rPr lang="vi-VN" sz="2400" dirty="0"/>
              <a:t>bắt đầu thực hiện của chương trình. Máy tính </a:t>
            </a:r>
            <a:r>
              <a:rPr lang="vi-VN" sz="2400" dirty="0" smtClean="0"/>
              <a:t>thực</a:t>
            </a:r>
            <a:r>
              <a:rPr lang="en-US" sz="2400" dirty="0" smtClean="0"/>
              <a:t> </a:t>
            </a:r>
            <a:r>
              <a:rPr lang="en-US" sz="2400" dirty="0" err="1" smtClean="0"/>
              <a:t>hiện</a:t>
            </a:r>
            <a:r>
              <a:rPr lang="en-US" sz="2400" dirty="0" smtClean="0"/>
              <a:t> </a:t>
            </a:r>
            <a:r>
              <a:rPr lang="en-US" sz="2400" dirty="0" err="1"/>
              <a:t>các</a:t>
            </a:r>
            <a:r>
              <a:rPr lang="en-US" sz="2400" dirty="0"/>
              <a:t> </a:t>
            </a:r>
            <a:r>
              <a:rPr lang="en-US" sz="2400" dirty="0" err="1"/>
              <a:t>câu</a:t>
            </a:r>
            <a:r>
              <a:rPr lang="en-US" sz="2400" dirty="0"/>
              <a:t> </a:t>
            </a:r>
            <a:r>
              <a:rPr lang="en-US" sz="2400" dirty="0" err="1"/>
              <a:t>lệnh</a:t>
            </a:r>
            <a:r>
              <a:rPr lang="en-US" sz="2400" dirty="0"/>
              <a:t> </a:t>
            </a:r>
            <a:r>
              <a:rPr lang="en-US" sz="2400" dirty="0" err="1"/>
              <a:t>nằm</a:t>
            </a:r>
            <a:r>
              <a:rPr lang="en-US" sz="2400" dirty="0"/>
              <a:t> </a:t>
            </a:r>
            <a:r>
              <a:rPr lang="en-US" sz="2400" dirty="0" err="1"/>
              <a:t>trong</a:t>
            </a:r>
            <a:r>
              <a:rPr lang="en-US" sz="2400" dirty="0"/>
              <a:t> </a:t>
            </a:r>
            <a:r>
              <a:rPr lang="en-US" sz="2400" dirty="0" err="1"/>
              <a:t>cặp</a:t>
            </a:r>
            <a:r>
              <a:rPr lang="en-US" sz="2400" dirty="0"/>
              <a:t> </a:t>
            </a:r>
            <a:r>
              <a:rPr lang="en-US" sz="2400" dirty="0" err="1"/>
              <a:t>ngoặc</a:t>
            </a:r>
            <a:r>
              <a:rPr lang="en-US" sz="2400" dirty="0"/>
              <a:t> </a:t>
            </a:r>
            <a:r>
              <a:rPr lang="en-US" sz="2400" dirty="0">
                <a:latin typeface="Courier New" panose="02070309020205020404" pitchFamily="49" charset="0"/>
                <a:cs typeface="Courier New" panose="02070309020205020404" pitchFamily="49" charset="0"/>
              </a:rPr>
              <a:t>{}</a:t>
            </a:r>
            <a:r>
              <a:rPr lang="en-US" sz="2400" dirty="0"/>
              <a:t> </a:t>
            </a:r>
            <a:r>
              <a:rPr lang="en-US" sz="2400" dirty="0" err="1"/>
              <a:t>của</a:t>
            </a:r>
            <a:r>
              <a:rPr lang="en-US" sz="2400" dirty="0"/>
              <a:t> </a:t>
            </a:r>
            <a:r>
              <a:rPr lang="en-US" sz="2400" dirty="0">
                <a:latin typeface="Courier New" panose="02070309020205020404" pitchFamily="49" charset="0"/>
                <a:cs typeface="Courier New" panose="02070309020205020404" pitchFamily="49" charset="0"/>
              </a:rPr>
              <a:t>main()</a:t>
            </a:r>
          </a:p>
          <a:p>
            <a:pPr marL="514350" indent="-514350">
              <a:buFont typeface="+mj-lt"/>
              <a:buAutoNum type="arabicPeriod"/>
            </a:pPr>
            <a:r>
              <a:rPr lang="en-US" sz="2400" dirty="0" err="1" smtClean="0"/>
              <a:t>Hàm</a:t>
            </a:r>
            <a:r>
              <a:rPr lang="en-US" sz="2400" dirty="0" smtClean="0"/>
              <a:t> </a:t>
            </a:r>
            <a:r>
              <a:rPr lang="en-US" sz="2400" b="1" dirty="0" err="1">
                <a:latin typeface="Courier New" panose="02070309020205020404" pitchFamily="49" charset="0"/>
                <a:cs typeface="Courier New" panose="02070309020205020404" pitchFamily="49" charset="0"/>
              </a:rPr>
              <a:t>printf</a:t>
            </a:r>
            <a:r>
              <a:rPr lang="en-US" sz="2400" b="1" dirty="0"/>
              <a:t> </a:t>
            </a:r>
            <a:r>
              <a:rPr lang="en-US" sz="2400" dirty="0"/>
              <a:t>in </a:t>
            </a:r>
            <a:r>
              <a:rPr lang="en-US" sz="2400" dirty="0" err="1"/>
              <a:t>ra</a:t>
            </a:r>
            <a:r>
              <a:rPr lang="en-US" sz="2400" dirty="0"/>
              <a:t> </a:t>
            </a:r>
            <a:r>
              <a:rPr lang="en-US" sz="2400" dirty="0" err="1"/>
              <a:t>một</a:t>
            </a:r>
            <a:r>
              <a:rPr lang="en-US" sz="2400" dirty="0"/>
              <a:t> </a:t>
            </a:r>
            <a:r>
              <a:rPr lang="en-US" sz="2400" dirty="0" err="1"/>
              <a:t>hằng</a:t>
            </a:r>
            <a:r>
              <a:rPr lang="en-US" sz="2400" dirty="0"/>
              <a:t> </a:t>
            </a:r>
            <a:r>
              <a:rPr lang="en-US" sz="2400" dirty="0" err="1"/>
              <a:t>chuỗi</a:t>
            </a:r>
            <a:r>
              <a:rPr lang="en-US" sz="2400" dirty="0"/>
              <a:t>, </a:t>
            </a:r>
            <a:r>
              <a:rPr lang="en-US" sz="2400" dirty="0" err="1"/>
              <a:t>có</a:t>
            </a:r>
            <a:r>
              <a:rPr lang="en-US" sz="2400" dirty="0"/>
              <a:t> </a:t>
            </a:r>
            <a:r>
              <a:rPr lang="en-US" sz="2400" dirty="0" err="1"/>
              <a:t>kết</a:t>
            </a:r>
            <a:r>
              <a:rPr lang="en-US" sz="2400" dirty="0"/>
              <a:t> </a:t>
            </a:r>
            <a:r>
              <a:rPr lang="en-US" sz="2400" dirty="0" err="1"/>
              <a:t>thuc</a:t>
            </a:r>
            <a:r>
              <a:rPr lang="en-US" sz="2400" dirty="0"/>
              <a:t> </a:t>
            </a:r>
            <a:r>
              <a:rPr lang="en-US" sz="2400" dirty="0" err="1"/>
              <a:t>bởi</a:t>
            </a:r>
            <a:r>
              <a:rPr lang="en-US" sz="2400" dirty="0"/>
              <a:t> </a:t>
            </a:r>
            <a:r>
              <a:rPr lang="en-US" sz="2400" dirty="0" err="1" smtClean="0"/>
              <a:t>dấu</a:t>
            </a:r>
            <a:r>
              <a:rPr lang="en-US" sz="2400" dirty="0" smtClean="0"/>
              <a:t> </a:t>
            </a:r>
            <a:r>
              <a:rPr lang="en-US" sz="2400" dirty="0" err="1" smtClean="0"/>
              <a:t>xuống</a:t>
            </a:r>
            <a:r>
              <a:rPr lang="en-US" sz="2400" dirty="0" smtClean="0"/>
              <a:t> </a:t>
            </a:r>
            <a:r>
              <a:rPr lang="en-US" sz="2400" dirty="0" err="1"/>
              <a:t>dòng</a:t>
            </a:r>
            <a:r>
              <a:rPr lang="en-US" sz="2400" dirty="0"/>
              <a:t> (</a:t>
            </a:r>
            <a:r>
              <a:rPr lang="en-US" sz="2400" dirty="0">
                <a:latin typeface="Courier New" panose="02070309020205020404" pitchFamily="49" charset="0"/>
                <a:cs typeface="Courier New" panose="02070309020205020404" pitchFamily="49" charset="0"/>
              </a:rPr>
              <a:t>\n</a:t>
            </a:r>
            <a:r>
              <a:rPr lang="en-US" sz="2400" dirty="0"/>
              <a:t>)</a:t>
            </a:r>
          </a:p>
          <a:p>
            <a:pPr marL="514350" indent="-514350">
              <a:buFont typeface="+mj-lt"/>
              <a:buAutoNum type="arabicPeriod"/>
            </a:pPr>
            <a:r>
              <a:rPr lang="vi-VN" sz="2400" dirty="0" smtClean="0"/>
              <a:t>Trả </a:t>
            </a:r>
            <a:r>
              <a:rPr lang="vi-VN" sz="2400" dirty="0"/>
              <a:t>về hệ điều hành một giá trị. Giá trị 0 </a:t>
            </a:r>
            <a:r>
              <a:rPr lang="vi-VN" sz="2400" dirty="0" smtClean="0"/>
              <a:t>dùng để</a:t>
            </a:r>
            <a:r>
              <a:rPr lang="en-US" sz="2400" dirty="0" smtClean="0"/>
              <a:t> </a:t>
            </a:r>
            <a:r>
              <a:rPr lang="vi-VN" sz="2400" dirty="0" smtClean="0"/>
              <a:t>thể </a:t>
            </a:r>
            <a:r>
              <a:rPr lang="vi-VN" sz="2400" dirty="0"/>
              <a:t>hiện chương trình </a:t>
            </a:r>
            <a:r>
              <a:rPr lang="vi-VN" sz="2400" u="sng" dirty="0"/>
              <a:t>không</a:t>
            </a:r>
            <a:r>
              <a:rPr lang="vi-VN" sz="2400" dirty="0"/>
              <a:t> có lỗi</a:t>
            </a:r>
            <a:endParaRPr lang="en-US" sz="24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74</a:t>
            </a:fld>
            <a:endParaRPr lang="en-US" dirty="0"/>
          </a:p>
        </p:txBody>
      </p:sp>
      <p:sp>
        <p:nvSpPr>
          <p:cNvPr id="5" name="Rectangle 4"/>
          <p:cNvSpPr/>
          <p:nvPr/>
        </p:nvSpPr>
        <p:spPr>
          <a:xfrm>
            <a:off x="762000" y="1104899"/>
            <a:ext cx="7696200" cy="1938992"/>
          </a:xfrm>
          <a:prstGeom prst="rect">
            <a:avLst/>
          </a:prstGeom>
          <a:solidFill>
            <a:schemeClr val="accent4">
              <a:lumMod val="95000"/>
              <a:lumOff val="5000"/>
            </a:schemeClr>
          </a:solidFill>
        </p:spPr>
        <p:txBody>
          <a:bodyPr wrap="square">
            <a:spAutoFit/>
          </a:bodyPr>
          <a:lstStyle/>
          <a:p>
            <a:r>
              <a:rPr lang="en-US" sz="2400" dirty="0">
                <a:solidFill>
                  <a:srgbClr val="C586C0"/>
                </a:solidFill>
                <a:latin typeface="Consolas" panose="020B0609020204030204" pitchFamily="49" charset="0"/>
              </a:rPr>
              <a:t>#include</a:t>
            </a:r>
            <a:r>
              <a:rPr lang="en-US" sz="2400" dirty="0">
                <a:solidFill>
                  <a:srgbClr val="569CD6"/>
                </a:solidFill>
                <a:latin typeface="Consolas" panose="020B0609020204030204" pitchFamily="49" charset="0"/>
              </a:rPr>
              <a:t> </a:t>
            </a:r>
            <a:r>
              <a:rPr lang="en-US" sz="2400" dirty="0">
                <a:solidFill>
                  <a:srgbClr val="CE9178"/>
                </a:solidFill>
                <a:latin typeface="Consolas" panose="020B0609020204030204" pitchFamily="49" charset="0"/>
              </a:rPr>
              <a:t>&lt;</a:t>
            </a:r>
            <a:r>
              <a:rPr lang="en-US" sz="2400" dirty="0" err="1">
                <a:solidFill>
                  <a:srgbClr val="CE9178"/>
                </a:solidFill>
                <a:latin typeface="Consolas" panose="020B0609020204030204" pitchFamily="49" charset="0"/>
              </a:rPr>
              <a:t>stdio.h</a:t>
            </a:r>
            <a:r>
              <a:rPr lang="en-US" sz="2400" dirty="0">
                <a:solidFill>
                  <a:srgbClr val="CE9178"/>
                </a:solidFill>
                <a:latin typeface="Consolas" panose="020B0609020204030204" pitchFamily="49" charset="0"/>
              </a:rPr>
              <a:t>&gt;</a:t>
            </a:r>
            <a:endParaRPr lang="en-US" sz="2400" dirty="0">
              <a:solidFill>
                <a:srgbClr val="D4D4D4"/>
              </a:solidFill>
              <a:latin typeface="Consolas" panose="020B0609020204030204" pitchFamily="49" charset="0"/>
            </a:endParaRPr>
          </a:p>
          <a:p>
            <a:r>
              <a:rPr lang="en-US" sz="2400" dirty="0" err="1">
                <a:solidFill>
                  <a:srgbClr val="569CD6"/>
                </a:solidFill>
                <a:latin typeface="Consolas" panose="020B0609020204030204" pitchFamily="49" charset="0"/>
              </a:rPr>
              <a:t>int</a:t>
            </a:r>
            <a:r>
              <a:rPr lang="en-US" sz="2400" dirty="0">
                <a:solidFill>
                  <a:srgbClr val="D4D4D4"/>
                </a:solidFill>
                <a:latin typeface="Consolas" panose="020B0609020204030204" pitchFamily="49" charset="0"/>
              </a:rPr>
              <a:t> </a:t>
            </a:r>
            <a:r>
              <a:rPr lang="en-US" sz="2400" dirty="0">
                <a:solidFill>
                  <a:srgbClr val="DCDCAA"/>
                </a:solidFill>
                <a:latin typeface="Consolas" panose="020B0609020204030204" pitchFamily="49" charset="0"/>
              </a:rPr>
              <a:t>main</a:t>
            </a:r>
            <a:r>
              <a:rPr lang="en-US" sz="240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Không</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cần</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tham</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số</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dòng</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lệnh</a:t>
            </a:r>
            <a:endParaRPr lang="en-US" sz="2400" dirty="0">
              <a:solidFill>
                <a:srgbClr val="D4D4D4"/>
              </a:solidFill>
              <a:latin typeface="Consolas" panose="020B0609020204030204" pitchFamily="49" charset="0"/>
            </a:endParaRPr>
          </a:p>
          <a:p>
            <a:r>
              <a:rPr lang="en-US" sz="2400" dirty="0">
                <a:solidFill>
                  <a:srgbClr val="D4D4D4"/>
                </a:solidFill>
                <a:latin typeface="Consolas" panose="020B0609020204030204" pitchFamily="49" charset="0"/>
              </a:rPr>
              <a:t>    </a:t>
            </a:r>
            <a:r>
              <a:rPr lang="en-US" sz="2400" dirty="0" err="1">
                <a:solidFill>
                  <a:srgbClr val="DCDCAA"/>
                </a:solidFill>
                <a:latin typeface="Consolas" panose="020B0609020204030204" pitchFamily="49" charset="0"/>
              </a:rPr>
              <a:t>printf</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"Hello world! </a:t>
            </a:r>
            <a:r>
              <a:rPr lang="en-US" sz="2400" dirty="0">
                <a:solidFill>
                  <a:srgbClr val="D7BA7D"/>
                </a:solidFill>
                <a:latin typeface="Consolas" panose="020B0609020204030204" pitchFamily="49" charset="0"/>
              </a:rPr>
              <a:t>\n</a:t>
            </a:r>
            <a:r>
              <a:rPr lang="en-US" sz="2400" dirty="0">
                <a:solidFill>
                  <a:srgbClr val="CE9178"/>
                </a:solidFill>
                <a:latin typeface="Consolas" panose="020B0609020204030204" pitchFamily="49" charset="0"/>
              </a:rPr>
              <a:t>"</a:t>
            </a:r>
            <a:r>
              <a:rPr lang="en-US" sz="2400" dirty="0">
                <a:solidFill>
                  <a:srgbClr val="D4D4D4"/>
                </a:solidFill>
                <a:latin typeface="Consolas" panose="020B0609020204030204" pitchFamily="49" charset="0"/>
              </a:rPr>
              <a:t>);</a:t>
            </a:r>
          </a:p>
          <a:p>
            <a:r>
              <a:rPr lang="en-US" sz="2400" dirty="0">
                <a:solidFill>
                  <a:srgbClr val="D4D4D4"/>
                </a:solidFill>
                <a:latin typeface="Consolas" panose="020B0609020204030204" pitchFamily="49" charset="0"/>
              </a:rPr>
              <a:t>    </a:t>
            </a:r>
            <a:r>
              <a:rPr lang="en-US" sz="2400" dirty="0">
                <a:solidFill>
                  <a:srgbClr val="C586C0"/>
                </a:solidFill>
                <a:latin typeface="Consolas" panose="020B0609020204030204" pitchFamily="49" charset="0"/>
              </a:rPr>
              <a:t>return</a:t>
            </a:r>
            <a:r>
              <a:rPr lang="en-US" sz="2400" dirty="0">
                <a:solidFill>
                  <a:srgbClr val="D4D4D4"/>
                </a:solidFill>
                <a:latin typeface="Consolas" panose="020B0609020204030204" pitchFamily="49" charset="0"/>
              </a:rPr>
              <a:t> </a:t>
            </a:r>
            <a:r>
              <a:rPr lang="en-US" sz="2400" dirty="0">
                <a:solidFill>
                  <a:srgbClr val="B5CEA8"/>
                </a:solidFill>
                <a:latin typeface="Consolas" panose="020B0609020204030204" pitchFamily="49" charset="0"/>
              </a:rPr>
              <a:t>0</a:t>
            </a:r>
            <a:r>
              <a:rPr lang="en-US" sz="2400" dirty="0">
                <a:solidFill>
                  <a:srgbClr val="D4D4D4"/>
                </a:solidFill>
                <a:latin typeface="Consolas" panose="020B0609020204030204" pitchFamily="49" charset="0"/>
              </a:rPr>
              <a:t>;</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Trả</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về</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giá</a:t>
            </a: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trị</a:t>
            </a:r>
            <a:r>
              <a:rPr lang="en-US" sz="2400" dirty="0">
                <a:solidFill>
                  <a:srgbClr val="6A9955"/>
                </a:solidFill>
                <a:latin typeface="Consolas" panose="020B0609020204030204" pitchFamily="49" charset="0"/>
              </a:rPr>
              <a:t> 0</a:t>
            </a:r>
            <a:endParaRPr lang="en-US" sz="2400" dirty="0">
              <a:solidFill>
                <a:srgbClr val="D4D4D4"/>
              </a:solidFill>
              <a:latin typeface="Consolas" panose="020B0609020204030204" pitchFamily="49" charset="0"/>
            </a:endParaRPr>
          </a:p>
          <a:p>
            <a:r>
              <a:rPr lang="en-US" sz="2400" dirty="0">
                <a:solidFill>
                  <a:srgbClr val="D4D4D4"/>
                </a:solidFill>
                <a:latin typeface="Consolas" panose="020B0609020204030204" pitchFamily="49" charset="0"/>
              </a:rPr>
              <a:t>}</a:t>
            </a:r>
            <a:endParaRPr lang="en-US" sz="2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544170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Các</a:t>
            </a:r>
            <a:r>
              <a:rPr lang="en-US" dirty="0" smtClean="0"/>
              <a:t> </a:t>
            </a:r>
            <a:r>
              <a:rPr lang="en-US" dirty="0" err="1" smtClean="0"/>
              <a:t>kiểu</a:t>
            </a:r>
            <a:r>
              <a:rPr lang="en-US" dirty="0" smtClean="0"/>
              <a:t> </a:t>
            </a:r>
            <a:r>
              <a:rPr lang="en-US" dirty="0" err="1" smtClean="0"/>
              <a:t>đơn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74510732"/>
              </p:ext>
            </p:extLst>
          </p:nvPr>
        </p:nvGraphicFramePr>
        <p:xfrm>
          <a:off x="457200" y="1219200"/>
          <a:ext cx="11430000" cy="4998720"/>
        </p:xfrm>
        <a:graphic>
          <a:graphicData uri="http://schemas.openxmlformats.org/drawingml/2006/table">
            <a:tbl>
              <a:tblPr firstRow="1" bandRow="1">
                <a:tableStyleId>{E8B1032C-EA38-4F05-BA0D-38AFFFC7BED3}</a:tableStyleId>
              </a:tblPr>
              <a:tblGrid>
                <a:gridCol w="2133600">
                  <a:extLst>
                    <a:ext uri="{9D8B030D-6E8A-4147-A177-3AD203B41FA5}">
                      <a16:colId xmlns:a16="http://schemas.microsoft.com/office/drawing/2014/main" val="4252246100"/>
                    </a:ext>
                  </a:extLst>
                </a:gridCol>
                <a:gridCol w="3733800">
                  <a:extLst>
                    <a:ext uri="{9D8B030D-6E8A-4147-A177-3AD203B41FA5}">
                      <a16:colId xmlns:a16="http://schemas.microsoft.com/office/drawing/2014/main" val="890152922"/>
                    </a:ext>
                  </a:extLst>
                </a:gridCol>
                <a:gridCol w="1905000">
                  <a:extLst>
                    <a:ext uri="{9D8B030D-6E8A-4147-A177-3AD203B41FA5}">
                      <a16:colId xmlns:a16="http://schemas.microsoft.com/office/drawing/2014/main" val="2876328690"/>
                    </a:ext>
                  </a:extLst>
                </a:gridCol>
                <a:gridCol w="3657600">
                  <a:extLst>
                    <a:ext uri="{9D8B030D-6E8A-4147-A177-3AD203B41FA5}">
                      <a16:colId xmlns:a16="http://schemas.microsoft.com/office/drawing/2014/main" val="1141930549"/>
                    </a:ext>
                  </a:extLst>
                </a:gridCol>
              </a:tblGrid>
              <a:tr h="370840">
                <a:tc>
                  <a:txBody>
                    <a:bodyPr/>
                    <a:lstStyle/>
                    <a:p>
                      <a:pPr algn="ctr"/>
                      <a:r>
                        <a:rPr lang="en-US" sz="2800" b="1" dirty="0" err="1" smtClean="0">
                          <a:latin typeface="+mj-lt"/>
                          <a:cs typeface="Courier New" panose="02070309020205020404" pitchFamily="49" charset="0"/>
                        </a:rPr>
                        <a:t>Kiểu</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dữ</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liệu</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smtClean="0">
                          <a:latin typeface="+mj-lt"/>
                          <a:cs typeface="Courier New" panose="02070309020205020404" pitchFamily="49" charset="0"/>
                        </a:rPr>
                        <a:t>Ý</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nghĩa</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Kích</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thước</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Miền</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dữ</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liệu</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54436"/>
                  </a:ext>
                </a:extLst>
              </a:tr>
              <a:tr h="370840">
                <a:tc>
                  <a:txBody>
                    <a:bodyPr/>
                    <a:lstStyle/>
                    <a:p>
                      <a:r>
                        <a:rPr lang="en-US" sz="2800" b="0" dirty="0" smtClean="0">
                          <a:latin typeface="Courier New" panose="02070309020205020404" pitchFamily="49" charset="0"/>
                          <a:cs typeface="Courier New" panose="02070309020205020404" pitchFamily="49" charset="0"/>
                        </a:rPr>
                        <a:t>char</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b="0" dirty="0" err="1" smtClean="0">
                          <a:latin typeface="+mj-lt"/>
                          <a:cs typeface="Courier New" panose="02070309020205020404" pitchFamily="49" charset="0"/>
                        </a:rPr>
                        <a:t>Ký</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tự</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số</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nguyên</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có</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dấu</a:t>
                      </a:r>
                      <a:endParaRPr lang="en-US" sz="28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1 byte</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-128 ~</a:t>
                      </a:r>
                      <a:r>
                        <a:rPr lang="en-US" sz="2800" b="0" baseline="0" dirty="0" smtClean="0">
                          <a:latin typeface="Courier New" panose="02070309020205020404" pitchFamily="49" charset="0"/>
                          <a:cs typeface="Courier New" panose="02070309020205020404" pitchFamily="49" charset="0"/>
                        </a:rPr>
                        <a:t> 127</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8310884"/>
                  </a:ext>
                </a:extLst>
              </a:tr>
              <a:tr h="370840">
                <a:tc>
                  <a:txBody>
                    <a:bodyPr/>
                    <a:lstStyle/>
                    <a:p>
                      <a:r>
                        <a:rPr lang="en-US" sz="2800" b="0" dirty="0" err="1" smtClean="0">
                          <a:latin typeface="Courier New" panose="02070309020205020404" pitchFamily="49" charset="0"/>
                          <a:cs typeface="Courier New" panose="02070309020205020404" pitchFamily="49" charset="0"/>
                        </a:rPr>
                        <a:t>int</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US" sz="2800" b="0" dirty="0" err="1" smtClean="0">
                          <a:latin typeface="+mj-lt"/>
                          <a:cs typeface="Courier New" panose="02070309020205020404" pitchFamily="49" charset="0"/>
                        </a:rPr>
                        <a:t>Số</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nguyên</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có</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dấu</a:t>
                      </a:r>
                      <a:endParaRPr lang="en-US" sz="28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2800" b="0" dirty="0" smtClean="0">
                          <a:latin typeface="Courier New" panose="02070309020205020404" pitchFamily="49" charset="0"/>
                          <a:cs typeface="Courier New" panose="02070309020205020404" pitchFamily="49" charset="0"/>
                        </a:rPr>
                        <a:t>2 byte</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2800" b="0" dirty="0" smtClean="0">
                          <a:latin typeface="Courier New" panose="02070309020205020404" pitchFamily="49" charset="0"/>
                          <a:cs typeface="Courier New" panose="02070309020205020404" pitchFamily="49" charset="0"/>
                        </a:rPr>
                        <a:t>-32.768 ~ 32.767</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88023"/>
                  </a:ext>
                </a:extLst>
              </a:tr>
              <a:tr h="370840">
                <a:tc>
                  <a:txBody>
                    <a:bodyPr/>
                    <a:lstStyle/>
                    <a:p>
                      <a:r>
                        <a:rPr lang="en-US" sz="2800" b="0" dirty="0" smtClean="0">
                          <a:latin typeface="Courier New" panose="02070309020205020404" pitchFamily="49" charset="0"/>
                          <a:cs typeface="Courier New" panose="02070309020205020404" pitchFamily="49" charset="0"/>
                        </a:rPr>
                        <a:t>short</a:t>
                      </a:r>
                      <a:r>
                        <a:rPr lang="en-US" sz="2800" b="0" baseline="0" dirty="0" smtClean="0">
                          <a:latin typeface="Courier New" panose="02070309020205020404" pitchFamily="49" charset="0"/>
                          <a:cs typeface="Courier New" panose="02070309020205020404" pitchFamily="49" charset="0"/>
                        </a:rPr>
                        <a:t> </a:t>
                      </a:r>
                      <a:r>
                        <a:rPr lang="en-US" sz="2800" b="0" baseline="0" dirty="0" err="1" smtClean="0">
                          <a:latin typeface="Courier New" panose="02070309020205020404" pitchFamily="49" charset="0"/>
                          <a:cs typeface="Courier New" panose="02070309020205020404" pitchFamily="49" charset="0"/>
                        </a:rPr>
                        <a:t>int</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620877"/>
                  </a:ext>
                </a:extLst>
              </a:tr>
              <a:tr h="370840">
                <a:tc>
                  <a:txBody>
                    <a:bodyPr/>
                    <a:lstStyle/>
                    <a:p>
                      <a:r>
                        <a:rPr lang="en-US" sz="2800" b="0" dirty="0" smtClean="0">
                          <a:latin typeface="Courier New" panose="02070309020205020404" pitchFamily="49" charset="0"/>
                          <a:cs typeface="Courier New" panose="02070309020205020404" pitchFamily="49" charset="0"/>
                        </a:rPr>
                        <a:t>long</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US" sz="2800" b="0" dirty="0" err="1" smtClean="0">
                          <a:latin typeface="+mj-lt"/>
                          <a:cs typeface="Courier New" panose="02070309020205020404" pitchFamily="49" charset="0"/>
                        </a:rPr>
                        <a:t>Số</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nguyên</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có</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dấu</a:t>
                      </a:r>
                      <a:endParaRPr lang="en-US" sz="28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2800" b="0" dirty="0" smtClean="0">
                          <a:latin typeface="Courier New" panose="02070309020205020404" pitchFamily="49" charset="0"/>
                          <a:cs typeface="Courier New" panose="02070309020205020404" pitchFamily="49" charset="0"/>
                        </a:rPr>
                        <a:t>4</a:t>
                      </a:r>
                      <a:r>
                        <a:rPr lang="en-US" sz="2800" b="0" baseline="0" dirty="0" smtClean="0">
                          <a:latin typeface="Courier New" panose="02070309020205020404" pitchFamily="49" charset="0"/>
                          <a:cs typeface="Courier New" panose="02070309020205020404" pitchFamily="49" charset="0"/>
                        </a:rPr>
                        <a:t> byte</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2800" b="0" i="0" u="none" strike="noStrike" kern="1200" baseline="0" dirty="0" smtClean="0">
                          <a:solidFill>
                            <a:schemeClr val="tx1"/>
                          </a:solidFill>
                          <a:latin typeface="Courier New" panose="02070309020205020404" pitchFamily="49" charset="0"/>
                          <a:ea typeface="+mn-ea"/>
                          <a:cs typeface="Courier New" panose="02070309020205020404" pitchFamily="49" charset="0"/>
                        </a:rPr>
                        <a:t>-2,147,483,648</a:t>
                      </a:r>
                    </a:p>
                    <a:p>
                      <a:r>
                        <a:rPr lang="en-US" sz="2800" b="0" i="0" u="none" strike="noStrike" kern="1200" baseline="0" dirty="0" smtClean="0">
                          <a:solidFill>
                            <a:schemeClr val="tx1"/>
                          </a:solidFill>
                          <a:latin typeface="Courier New" panose="02070309020205020404" pitchFamily="49" charset="0"/>
                          <a:ea typeface="+mn-ea"/>
                          <a:cs typeface="Courier New" panose="02070309020205020404" pitchFamily="49" charset="0"/>
                        </a:rPr>
                        <a:t>~ 2,147,483,647</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184467"/>
                  </a:ext>
                </a:extLst>
              </a:tr>
              <a:tr h="370840">
                <a:tc>
                  <a:txBody>
                    <a:bodyPr/>
                    <a:lstStyle/>
                    <a:p>
                      <a:r>
                        <a:rPr lang="en-US" sz="2800" b="0" dirty="0" smtClean="0">
                          <a:latin typeface="Courier New" panose="02070309020205020404" pitchFamily="49" charset="0"/>
                          <a:cs typeface="Courier New" panose="02070309020205020404" pitchFamily="49" charset="0"/>
                        </a:rPr>
                        <a:t>long </a:t>
                      </a:r>
                      <a:r>
                        <a:rPr lang="en-US" sz="2800" b="0" dirty="0" err="1" smtClean="0">
                          <a:latin typeface="Courier New" panose="02070309020205020404" pitchFamily="49" charset="0"/>
                          <a:cs typeface="Courier New" panose="02070309020205020404" pitchFamily="49" charset="0"/>
                        </a:rPr>
                        <a:t>int</a:t>
                      </a:r>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7361720"/>
                  </a:ext>
                </a:extLst>
              </a:tr>
              <a:tr h="370840">
                <a:tc>
                  <a:txBody>
                    <a:bodyPr/>
                    <a:lstStyle/>
                    <a:p>
                      <a:r>
                        <a:rPr lang="en-US" sz="2800" b="0" i="0" u="none" dirty="0" smtClean="0">
                          <a:latin typeface="Courier New" panose="02070309020205020404" pitchFamily="49" charset="0"/>
                          <a:cs typeface="Courier New" panose="02070309020205020404" pitchFamily="49" charset="0"/>
                        </a:rPr>
                        <a:t>float</a:t>
                      </a:r>
                      <a:endParaRPr lang="en-US" sz="2800" b="0" i="0" u="none"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b="0" dirty="0" err="1" smtClean="0">
                          <a:latin typeface="+mj-lt"/>
                          <a:cs typeface="Courier New" panose="02070309020205020404" pitchFamily="49" charset="0"/>
                        </a:rPr>
                        <a:t>Số</a:t>
                      </a:r>
                      <a:r>
                        <a:rPr lang="en-US" sz="2800" b="0" dirty="0" smtClean="0">
                          <a:latin typeface="+mj-lt"/>
                          <a:cs typeface="Courier New" panose="02070309020205020404" pitchFamily="49" charset="0"/>
                        </a:rPr>
                        <a:t> </a:t>
                      </a:r>
                      <a:r>
                        <a:rPr lang="en-US" sz="2800" b="0" dirty="0" err="1" smtClean="0">
                          <a:latin typeface="+mj-lt"/>
                          <a:cs typeface="Courier New" panose="02070309020205020404" pitchFamily="49" charset="0"/>
                        </a:rPr>
                        <a:t>thực</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dấu</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phẩy</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động</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độ</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chính</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xác</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đơn</a:t>
                      </a:r>
                      <a:endParaRPr lang="en-US" sz="28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4 byte</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i="0" u="none" strike="noStrike" kern="1200" baseline="0" dirty="0" smtClean="0">
                          <a:solidFill>
                            <a:schemeClr val="tx1"/>
                          </a:solidFill>
                          <a:latin typeface="Courier New" panose="02070309020205020404" pitchFamily="49" charset="0"/>
                          <a:ea typeface="+mn-ea"/>
                          <a:cs typeface="Courier New" panose="02070309020205020404" pitchFamily="49" charset="0"/>
                        </a:rPr>
                        <a:t>± 3.4E-38 ~</a:t>
                      </a:r>
                    </a:p>
                    <a:p>
                      <a:r>
                        <a:rPr lang="en-US" sz="2800" b="0" i="0" u="none" strike="noStrike" kern="1200" baseline="0" dirty="0" smtClean="0">
                          <a:solidFill>
                            <a:schemeClr val="tx1"/>
                          </a:solidFill>
                          <a:latin typeface="Courier New" panose="02070309020205020404" pitchFamily="49" charset="0"/>
                          <a:ea typeface="+mn-ea"/>
                          <a:cs typeface="Courier New" panose="02070309020205020404" pitchFamily="49" charset="0"/>
                        </a:rPr>
                        <a:t>± 3.4E+38</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4206926"/>
                  </a:ext>
                </a:extLst>
              </a:tr>
              <a:tr h="370840">
                <a:tc>
                  <a:txBody>
                    <a:bodyPr/>
                    <a:lstStyle/>
                    <a:p>
                      <a:r>
                        <a:rPr lang="en-US" sz="2800" b="0" i="0" u="none" dirty="0" smtClean="0">
                          <a:latin typeface="Courier New" panose="02070309020205020404" pitchFamily="49" charset="0"/>
                          <a:cs typeface="Courier New" panose="02070309020205020404" pitchFamily="49" charset="0"/>
                        </a:rPr>
                        <a:t>double</a:t>
                      </a:r>
                      <a:endParaRPr lang="en-US" sz="2800" b="0" i="0" u="none"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b="0" kern="1200" dirty="0" err="1" smtClean="0">
                          <a:solidFill>
                            <a:schemeClr val="tx1"/>
                          </a:solidFill>
                          <a:latin typeface="+mj-lt"/>
                          <a:ea typeface="+mn-ea"/>
                          <a:cs typeface="Courier New" panose="02070309020205020404" pitchFamily="49" charset="0"/>
                        </a:rPr>
                        <a:t>Số</a:t>
                      </a:r>
                      <a:r>
                        <a:rPr lang="en-US" sz="2800" b="0" kern="1200" dirty="0" smtClean="0">
                          <a:solidFill>
                            <a:schemeClr val="tx1"/>
                          </a:solidFill>
                          <a:latin typeface="+mj-lt"/>
                          <a:ea typeface="+mn-ea"/>
                          <a:cs typeface="Courier New" panose="02070309020205020404" pitchFamily="49" charset="0"/>
                        </a:rPr>
                        <a:t> </a:t>
                      </a:r>
                      <a:r>
                        <a:rPr lang="en-US" sz="2800" b="0" kern="1200" dirty="0" err="1" smtClean="0">
                          <a:solidFill>
                            <a:schemeClr val="tx1"/>
                          </a:solidFill>
                          <a:latin typeface="+mj-lt"/>
                          <a:ea typeface="+mn-ea"/>
                          <a:cs typeface="Courier New" panose="02070309020205020404" pitchFamily="49" charset="0"/>
                        </a:rPr>
                        <a:t>thực</a:t>
                      </a:r>
                      <a:r>
                        <a:rPr lang="en-US" sz="2800" b="0" kern="1200" baseline="0" dirty="0" smtClean="0">
                          <a:solidFill>
                            <a:schemeClr val="tx1"/>
                          </a:solidFill>
                          <a:latin typeface="+mj-lt"/>
                          <a:ea typeface="+mn-ea"/>
                          <a:cs typeface="Courier New" panose="02070309020205020404" pitchFamily="49" charset="0"/>
                        </a:rPr>
                        <a:t> </a:t>
                      </a:r>
                      <a:r>
                        <a:rPr lang="en-US" sz="2800" b="0" kern="1200" baseline="0" dirty="0" err="1" smtClean="0">
                          <a:solidFill>
                            <a:schemeClr val="tx1"/>
                          </a:solidFill>
                          <a:latin typeface="+mj-lt"/>
                          <a:ea typeface="+mn-ea"/>
                          <a:cs typeface="Courier New" panose="02070309020205020404" pitchFamily="49" charset="0"/>
                        </a:rPr>
                        <a:t>dấu</a:t>
                      </a:r>
                      <a:r>
                        <a:rPr lang="en-US" sz="2800" b="0" kern="1200" baseline="0" dirty="0" smtClean="0">
                          <a:solidFill>
                            <a:schemeClr val="tx1"/>
                          </a:solidFill>
                          <a:latin typeface="+mj-lt"/>
                          <a:ea typeface="+mn-ea"/>
                          <a:cs typeface="Courier New" panose="02070309020205020404" pitchFamily="49" charset="0"/>
                        </a:rPr>
                        <a:t> </a:t>
                      </a:r>
                      <a:r>
                        <a:rPr lang="en-US" sz="2800" b="0" kern="1200" baseline="0" dirty="0" err="1" smtClean="0">
                          <a:solidFill>
                            <a:schemeClr val="tx1"/>
                          </a:solidFill>
                          <a:latin typeface="+mj-lt"/>
                          <a:ea typeface="+mn-ea"/>
                          <a:cs typeface="Courier New" panose="02070309020205020404" pitchFamily="49" charset="0"/>
                        </a:rPr>
                        <a:t>phẩy</a:t>
                      </a:r>
                      <a:r>
                        <a:rPr lang="en-US" sz="2800" b="0" kern="1200" baseline="0" dirty="0" smtClean="0">
                          <a:solidFill>
                            <a:schemeClr val="tx1"/>
                          </a:solidFill>
                          <a:latin typeface="+mj-lt"/>
                          <a:ea typeface="+mn-ea"/>
                          <a:cs typeface="Courier New" panose="02070309020205020404" pitchFamily="49" charset="0"/>
                        </a:rPr>
                        <a:t> </a:t>
                      </a:r>
                      <a:r>
                        <a:rPr lang="en-US" sz="2800" b="0" kern="1200" baseline="0" dirty="0" err="1" smtClean="0">
                          <a:solidFill>
                            <a:schemeClr val="tx1"/>
                          </a:solidFill>
                          <a:latin typeface="+mj-lt"/>
                          <a:ea typeface="+mn-ea"/>
                          <a:cs typeface="Courier New" panose="02070309020205020404" pitchFamily="49" charset="0"/>
                        </a:rPr>
                        <a:t>động</a:t>
                      </a:r>
                      <a:r>
                        <a:rPr lang="en-US" sz="2800" b="0" kern="1200" baseline="0" dirty="0" smtClean="0">
                          <a:solidFill>
                            <a:schemeClr val="tx1"/>
                          </a:solidFill>
                          <a:latin typeface="+mj-lt"/>
                          <a:ea typeface="+mn-ea"/>
                          <a:cs typeface="Courier New" panose="02070309020205020404" pitchFamily="49" charset="0"/>
                        </a:rPr>
                        <a:t>, </a:t>
                      </a:r>
                      <a:r>
                        <a:rPr lang="en-US" sz="2800" b="0" kern="1200" baseline="0" dirty="0" err="1" smtClean="0">
                          <a:solidFill>
                            <a:schemeClr val="tx1"/>
                          </a:solidFill>
                          <a:latin typeface="+mj-lt"/>
                          <a:ea typeface="+mn-ea"/>
                          <a:cs typeface="Courier New" panose="02070309020205020404" pitchFamily="49" charset="0"/>
                        </a:rPr>
                        <a:t>độ</a:t>
                      </a:r>
                      <a:r>
                        <a:rPr lang="en-US" sz="2800" b="0" kern="1200" baseline="0" dirty="0" smtClean="0">
                          <a:solidFill>
                            <a:schemeClr val="tx1"/>
                          </a:solidFill>
                          <a:latin typeface="+mj-lt"/>
                          <a:ea typeface="+mn-ea"/>
                          <a:cs typeface="Courier New" panose="02070309020205020404" pitchFamily="49" charset="0"/>
                        </a:rPr>
                        <a:t> </a:t>
                      </a:r>
                      <a:r>
                        <a:rPr lang="en-US" sz="2800" b="0" kern="1200" baseline="0" dirty="0" err="1" smtClean="0">
                          <a:solidFill>
                            <a:schemeClr val="tx1"/>
                          </a:solidFill>
                          <a:latin typeface="+mj-lt"/>
                          <a:ea typeface="+mn-ea"/>
                          <a:cs typeface="Courier New" panose="02070309020205020404" pitchFamily="49" charset="0"/>
                        </a:rPr>
                        <a:t>chính</a:t>
                      </a:r>
                      <a:r>
                        <a:rPr lang="en-US" sz="2800" b="0" kern="1200" baseline="0" dirty="0" smtClean="0">
                          <a:solidFill>
                            <a:schemeClr val="tx1"/>
                          </a:solidFill>
                          <a:latin typeface="+mj-lt"/>
                          <a:ea typeface="+mn-ea"/>
                          <a:cs typeface="Courier New" panose="02070309020205020404" pitchFamily="49" charset="0"/>
                        </a:rPr>
                        <a:t> </a:t>
                      </a:r>
                      <a:r>
                        <a:rPr lang="en-US" sz="2800" b="0" kern="1200" baseline="0" dirty="0" err="1" smtClean="0">
                          <a:solidFill>
                            <a:schemeClr val="tx1"/>
                          </a:solidFill>
                          <a:latin typeface="+mj-lt"/>
                          <a:ea typeface="+mn-ea"/>
                          <a:cs typeface="Courier New" panose="02070309020205020404" pitchFamily="49" charset="0"/>
                        </a:rPr>
                        <a:t>xác</a:t>
                      </a:r>
                      <a:r>
                        <a:rPr lang="en-US" sz="2800" b="0" kern="1200" baseline="0" dirty="0" smtClean="0">
                          <a:solidFill>
                            <a:schemeClr val="tx1"/>
                          </a:solidFill>
                          <a:latin typeface="+mj-lt"/>
                          <a:ea typeface="+mn-ea"/>
                          <a:cs typeface="Courier New" panose="02070309020205020404" pitchFamily="49" charset="0"/>
                        </a:rPr>
                        <a:t> </a:t>
                      </a:r>
                      <a:r>
                        <a:rPr lang="en-US" sz="2800" b="0" kern="1200" baseline="0" dirty="0" err="1" smtClean="0">
                          <a:solidFill>
                            <a:schemeClr val="tx1"/>
                          </a:solidFill>
                          <a:latin typeface="+mj-lt"/>
                          <a:ea typeface="+mn-ea"/>
                          <a:cs typeface="Courier New" panose="02070309020205020404" pitchFamily="49" charset="0"/>
                        </a:rPr>
                        <a:t>kép</a:t>
                      </a:r>
                      <a:endParaRPr lang="en-US" sz="2800" b="0" kern="1200" dirty="0">
                        <a:solidFill>
                          <a:schemeClr val="tx1"/>
                        </a:solidFill>
                        <a:latin typeface="+mj-lt"/>
                        <a:ea typeface="+mn-ea"/>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8 byte</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smtClean="0">
                          <a:latin typeface="Courier New" panose="02070309020205020404" pitchFamily="49" charset="0"/>
                          <a:cs typeface="Courier New" panose="02070309020205020404" pitchFamily="49" charset="0"/>
                        </a:rPr>
                        <a:t>±1.7E-308 ~</a:t>
                      </a:r>
                    </a:p>
                    <a:p>
                      <a:r>
                        <a:rPr lang="en-US" sz="2800" b="0" dirty="0" smtClean="0">
                          <a:latin typeface="Courier New" panose="02070309020205020404" pitchFamily="49" charset="0"/>
                          <a:cs typeface="Courier New" panose="02070309020205020404" pitchFamily="49" charset="0"/>
                        </a:rPr>
                        <a:t>± 1.7E+308</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4760491"/>
                  </a:ext>
                </a:extLst>
              </a:tr>
            </a:tbl>
          </a:graphicData>
        </a:graphic>
      </p:graphicFrame>
    </p:spTree>
    <p:extLst>
      <p:ext uri="{BB962C8B-B14F-4D97-AF65-F5344CB8AC3E}">
        <p14:creationId xmlns:p14="http://schemas.microsoft.com/office/powerpoint/2010/main" val="31931631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kiểu</a:t>
            </a:r>
            <a:r>
              <a:rPr lang="en-US" dirty="0" smtClean="0"/>
              <a:t> </a:t>
            </a:r>
            <a:r>
              <a:rPr lang="en-US" dirty="0" err="1" smtClean="0"/>
              <a:t>kết</a:t>
            </a:r>
            <a:r>
              <a:rPr lang="en-US" dirty="0" smtClean="0"/>
              <a:t> </a:t>
            </a:r>
            <a:r>
              <a:rPr lang="en-US" dirty="0" err="1" smtClean="0"/>
              <a:t>hợp</a:t>
            </a:r>
            <a:endParaRPr lang="en-US" dirty="0"/>
          </a:p>
        </p:txBody>
      </p:sp>
      <p:sp>
        <p:nvSpPr>
          <p:cNvPr id="3" name="Content Placeholder 2"/>
          <p:cNvSpPr>
            <a:spLocks noGrp="1"/>
          </p:cNvSpPr>
          <p:nvPr>
            <p:ph idx="1"/>
          </p:nvPr>
        </p:nvSpPr>
        <p:spPr/>
        <p:txBody>
          <a:bodyPr/>
          <a:lstStyle/>
          <a:p>
            <a:r>
              <a:rPr lang="en-US" dirty="0" err="1" smtClean="0"/>
              <a:t>Với</a:t>
            </a:r>
            <a:r>
              <a:rPr lang="en-US" dirty="0" smtClean="0"/>
              <a:t> </a:t>
            </a:r>
            <a:r>
              <a:rPr lang="en-US" dirty="0" err="1" smtClean="0"/>
              <a:t>số</a:t>
            </a:r>
            <a:r>
              <a:rPr lang="en-US" dirty="0" smtClean="0"/>
              <a:t> </a:t>
            </a:r>
            <a:r>
              <a:rPr lang="en-US" dirty="0" err="1" smtClean="0"/>
              <a:t>nguyên</a:t>
            </a:r>
            <a:r>
              <a:rPr lang="en-US" dirty="0" smtClean="0"/>
              <a:t>, </a:t>
            </a:r>
            <a:r>
              <a:rPr lang="en-US" dirty="0" err="1" smtClean="0"/>
              <a:t>thêm</a:t>
            </a:r>
            <a:r>
              <a:rPr lang="en-US" dirty="0" smtClean="0"/>
              <a:t> </a:t>
            </a:r>
            <a:r>
              <a:rPr lang="en-US" dirty="0" err="1" smtClean="0"/>
              <a:t>từ</a:t>
            </a:r>
            <a:r>
              <a:rPr lang="en-US" dirty="0" smtClean="0"/>
              <a:t> </a:t>
            </a:r>
            <a:r>
              <a:rPr lang="en-US" dirty="0" err="1" smtClean="0"/>
              <a:t>khóa</a:t>
            </a:r>
            <a:r>
              <a:rPr lang="en-US" dirty="0" smtClean="0"/>
              <a:t> unsigned </a:t>
            </a:r>
            <a:r>
              <a:rPr lang="en-US" dirty="0" err="1" smtClean="0"/>
              <a:t>để</a:t>
            </a:r>
            <a:r>
              <a:rPr lang="en-US" dirty="0" smtClean="0"/>
              <a:t> </a:t>
            </a:r>
            <a:r>
              <a:rPr lang="en-US" dirty="0" err="1" smtClean="0"/>
              <a:t>chỉ</a:t>
            </a:r>
            <a:r>
              <a:rPr lang="en-US" dirty="0" smtClean="0"/>
              <a:t> </a:t>
            </a:r>
            <a:r>
              <a:rPr lang="en-US" dirty="0" err="1" smtClean="0"/>
              <a:t>ra</a:t>
            </a:r>
            <a:r>
              <a:rPr lang="en-US" dirty="0" smtClean="0"/>
              <a:t> </a:t>
            </a:r>
            <a:r>
              <a:rPr lang="en-US" dirty="0" err="1" smtClean="0"/>
              <a:t>số</a:t>
            </a:r>
            <a:r>
              <a:rPr lang="en-US" dirty="0" smtClean="0"/>
              <a:t> </a:t>
            </a:r>
            <a:r>
              <a:rPr lang="en-US" dirty="0" err="1" smtClean="0"/>
              <a:t>không</a:t>
            </a:r>
            <a:r>
              <a:rPr lang="en-US" dirty="0" smtClean="0"/>
              <a:t> </a:t>
            </a:r>
            <a:r>
              <a:rPr lang="en-US" dirty="0" err="1" smtClean="0"/>
              <a:t>dấu</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76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9243269"/>
              </p:ext>
            </p:extLst>
          </p:nvPr>
        </p:nvGraphicFramePr>
        <p:xfrm>
          <a:off x="457200" y="2133600"/>
          <a:ext cx="11430000" cy="3931920"/>
        </p:xfrm>
        <a:graphic>
          <a:graphicData uri="http://schemas.openxmlformats.org/drawingml/2006/table">
            <a:tbl>
              <a:tblPr firstRow="1" bandRow="1">
                <a:tableStyleId>{E8B1032C-EA38-4F05-BA0D-38AFFFC7BED3}</a:tableStyleId>
              </a:tblPr>
              <a:tblGrid>
                <a:gridCol w="3200400">
                  <a:extLst>
                    <a:ext uri="{9D8B030D-6E8A-4147-A177-3AD203B41FA5}">
                      <a16:colId xmlns:a16="http://schemas.microsoft.com/office/drawing/2014/main" val="4252246100"/>
                    </a:ext>
                  </a:extLst>
                </a:gridCol>
                <a:gridCol w="2971800">
                  <a:extLst>
                    <a:ext uri="{9D8B030D-6E8A-4147-A177-3AD203B41FA5}">
                      <a16:colId xmlns:a16="http://schemas.microsoft.com/office/drawing/2014/main" val="890152922"/>
                    </a:ext>
                  </a:extLst>
                </a:gridCol>
                <a:gridCol w="1981200">
                  <a:extLst>
                    <a:ext uri="{9D8B030D-6E8A-4147-A177-3AD203B41FA5}">
                      <a16:colId xmlns:a16="http://schemas.microsoft.com/office/drawing/2014/main" val="2876328690"/>
                    </a:ext>
                  </a:extLst>
                </a:gridCol>
                <a:gridCol w="3276600">
                  <a:extLst>
                    <a:ext uri="{9D8B030D-6E8A-4147-A177-3AD203B41FA5}">
                      <a16:colId xmlns:a16="http://schemas.microsoft.com/office/drawing/2014/main" val="1141930549"/>
                    </a:ext>
                  </a:extLst>
                </a:gridCol>
              </a:tblGrid>
              <a:tr h="370840">
                <a:tc>
                  <a:txBody>
                    <a:bodyPr/>
                    <a:lstStyle/>
                    <a:p>
                      <a:pPr algn="ctr"/>
                      <a:r>
                        <a:rPr lang="en-US" sz="2800" b="1" dirty="0" err="1" smtClean="0">
                          <a:latin typeface="+mj-lt"/>
                          <a:cs typeface="Courier New" panose="02070309020205020404" pitchFamily="49" charset="0"/>
                        </a:rPr>
                        <a:t>Kiểu</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dữ</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liệu</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smtClean="0">
                          <a:latin typeface="+mj-lt"/>
                          <a:cs typeface="Courier New" panose="02070309020205020404" pitchFamily="49" charset="0"/>
                        </a:rPr>
                        <a:t>Ý</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nghĩa</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Kích</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thước</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Miền</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dữ</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liệu</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54436"/>
                  </a:ext>
                </a:extLst>
              </a:tr>
              <a:tr h="370840">
                <a:tc>
                  <a:txBody>
                    <a:bodyPr/>
                    <a:lstStyle/>
                    <a:p>
                      <a:r>
                        <a:rPr lang="en-US" sz="2200" b="0" dirty="0" smtClean="0">
                          <a:latin typeface="Courier New" panose="02070309020205020404" pitchFamily="49" charset="0"/>
                          <a:cs typeface="Courier New" panose="02070309020205020404" pitchFamily="49" charset="0"/>
                        </a:rPr>
                        <a:t>Unsigned char</a:t>
                      </a:r>
                      <a:endParaRPr lang="en-US" sz="22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b="0" dirty="0" err="1" smtClean="0">
                          <a:latin typeface="+mj-lt"/>
                          <a:cs typeface="Courier New" panose="02070309020205020404" pitchFamily="49" charset="0"/>
                        </a:rPr>
                        <a:t>Số</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nguyên</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không</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dấu</a:t>
                      </a:r>
                      <a:endParaRPr lang="en-US" sz="22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0" dirty="0" smtClean="0">
                          <a:latin typeface="Courier New" panose="02070309020205020404" pitchFamily="49" charset="0"/>
                          <a:cs typeface="Courier New" panose="02070309020205020404" pitchFamily="49" charset="0"/>
                        </a:rPr>
                        <a:t>1 byte</a:t>
                      </a:r>
                      <a:endParaRPr lang="en-US" sz="22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0" dirty="0" smtClean="0">
                          <a:latin typeface="Courier New" panose="02070309020205020404" pitchFamily="49" charset="0"/>
                          <a:cs typeface="Courier New" panose="02070309020205020404" pitchFamily="49" charset="0"/>
                        </a:rPr>
                        <a:t>0 ~</a:t>
                      </a:r>
                      <a:r>
                        <a:rPr lang="en-US" sz="2200" b="0" baseline="0" dirty="0" smtClean="0">
                          <a:latin typeface="Courier New" panose="02070309020205020404" pitchFamily="49" charset="0"/>
                          <a:cs typeface="Courier New" panose="02070309020205020404" pitchFamily="49" charset="0"/>
                        </a:rPr>
                        <a:t> 255</a:t>
                      </a:r>
                      <a:endParaRPr lang="en-US" sz="22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8310884"/>
                  </a:ext>
                </a:extLst>
              </a:tr>
              <a:tr h="370840">
                <a:tc>
                  <a:txBody>
                    <a:bodyPr/>
                    <a:lstStyle/>
                    <a:p>
                      <a:r>
                        <a:rPr lang="en-US" sz="2200" b="0" dirty="0" smtClean="0">
                          <a:latin typeface="Courier New" panose="02070309020205020404" pitchFamily="49" charset="0"/>
                          <a:cs typeface="Courier New" panose="02070309020205020404" pitchFamily="49" charset="0"/>
                        </a:rPr>
                        <a:t>Unsigned short</a:t>
                      </a:r>
                      <a:endParaRPr lang="en-US" sz="22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en-US" sz="2200" b="0" dirty="0" err="1" smtClean="0">
                          <a:latin typeface="+mj-lt"/>
                          <a:cs typeface="Courier New" panose="02070309020205020404" pitchFamily="49" charset="0"/>
                        </a:rPr>
                        <a:t>Số</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nguyên</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có</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dấu</a:t>
                      </a:r>
                      <a:endParaRPr lang="en-US" sz="22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r>
                        <a:rPr lang="en-US" sz="2200" b="0" dirty="0" smtClean="0">
                          <a:latin typeface="Courier New" panose="02070309020205020404" pitchFamily="49" charset="0"/>
                          <a:cs typeface="Courier New" panose="02070309020205020404" pitchFamily="49" charset="0"/>
                        </a:rPr>
                        <a:t>2 byte</a:t>
                      </a:r>
                      <a:endParaRPr lang="en-US" sz="22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r>
                        <a:rPr lang="en-US" sz="2200" b="0" dirty="0" smtClean="0">
                          <a:latin typeface="Courier New" panose="02070309020205020404" pitchFamily="49" charset="0"/>
                          <a:cs typeface="Courier New" panose="02070309020205020404" pitchFamily="49" charset="0"/>
                        </a:rPr>
                        <a:t>0 ~ 65.535</a:t>
                      </a:r>
                      <a:endParaRPr lang="en-US" sz="22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88023"/>
                  </a:ext>
                </a:extLst>
              </a:tr>
              <a:tr h="370840">
                <a:tc>
                  <a:txBody>
                    <a:bodyPr/>
                    <a:lstStyle/>
                    <a:p>
                      <a:r>
                        <a:rPr lang="en-US" sz="2200" b="0" dirty="0" smtClean="0">
                          <a:latin typeface="Courier New" panose="02070309020205020404" pitchFamily="49" charset="0"/>
                          <a:cs typeface="Courier New" panose="02070309020205020404" pitchFamily="49" charset="0"/>
                        </a:rPr>
                        <a:t>Unsigned</a:t>
                      </a:r>
                      <a:endParaRPr lang="en-US" sz="22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23396236"/>
                  </a:ext>
                </a:extLst>
              </a:tr>
              <a:tr h="370840">
                <a:tc>
                  <a:txBody>
                    <a:bodyPr/>
                    <a:lstStyle/>
                    <a:p>
                      <a:r>
                        <a:rPr lang="en-US" sz="2200" b="0" dirty="0" smtClean="0">
                          <a:latin typeface="Courier New" panose="02070309020205020404" pitchFamily="49" charset="0"/>
                          <a:cs typeface="Courier New" panose="02070309020205020404" pitchFamily="49" charset="0"/>
                        </a:rPr>
                        <a:t>Unsigned </a:t>
                      </a:r>
                      <a:r>
                        <a:rPr lang="en-US" sz="2200" b="0" dirty="0" err="1" smtClean="0">
                          <a:latin typeface="Courier New" panose="02070309020205020404" pitchFamily="49" charset="0"/>
                          <a:cs typeface="Courier New" panose="02070309020205020404" pitchFamily="49" charset="0"/>
                        </a:rPr>
                        <a:t>int</a:t>
                      </a:r>
                      <a:endParaRPr lang="en-US" sz="22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84475494"/>
                  </a:ext>
                </a:extLst>
              </a:tr>
              <a:tr h="370840">
                <a:tc>
                  <a:txBody>
                    <a:bodyPr/>
                    <a:lstStyle/>
                    <a:p>
                      <a:r>
                        <a:rPr lang="en-US" sz="2200" b="0" dirty="0" smtClean="0">
                          <a:latin typeface="Courier New" panose="02070309020205020404" pitchFamily="49" charset="0"/>
                          <a:cs typeface="Courier New" panose="02070309020205020404" pitchFamily="49" charset="0"/>
                        </a:rPr>
                        <a:t>Unsigned long</a:t>
                      </a:r>
                      <a:endParaRPr lang="en-US" sz="22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28635652"/>
                  </a:ext>
                </a:extLst>
              </a:tr>
              <a:tr h="370840">
                <a:tc>
                  <a:txBody>
                    <a:bodyPr/>
                    <a:lstStyle/>
                    <a:p>
                      <a:r>
                        <a:rPr lang="en-US" sz="2200" b="0" dirty="0" smtClean="0">
                          <a:latin typeface="Courier New" panose="02070309020205020404" pitchFamily="49" charset="0"/>
                          <a:cs typeface="Courier New" panose="02070309020205020404" pitchFamily="49" charset="0"/>
                        </a:rPr>
                        <a:t>Unsigned long </a:t>
                      </a:r>
                      <a:r>
                        <a:rPr lang="en-US" sz="2200" b="0" dirty="0" err="1" smtClean="0">
                          <a:latin typeface="Courier New" panose="02070309020205020404" pitchFamily="49" charset="0"/>
                          <a:cs typeface="Courier New" panose="02070309020205020404" pitchFamily="49" charset="0"/>
                        </a:rPr>
                        <a:t>int</a:t>
                      </a:r>
                      <a:endParaRPr lang="en-US" sz="22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620877"/>
                  </a:ext>
                </a:extLst>
              </a:tr>
              <a:tr h="426403">
                <a:tc>
                  <a:txBody>
                    <a:bodyPr/>
                    <a:lstStyle/>
                    <a:p>
                      <a:r>
                        <a:rPr lang="en-US" sz="2200" b="0" dirty="0" smtClean="0">
                          <a:latin typeface="Courier New" panose="02070309020205020404" pitchFamily="49" charset="0"/>
                          <a:cs typeface="Courier New" panose="02070309020205020404" pitchFamily="49" charset="0"/>
                        </a:rPr>
                        <a:t>Long double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b="0" dirty="0" err="1" smtClean="0">
                          <a:latin typeface="+mj-lt"/>
                          <a:cs typeface="Courier New" panose="02070309020205020404" pitchFamily="49" charset="0"/>
                        </a:rPr>
                        <a:t>Số</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thực</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dấu</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phẩy</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động</a:t>
                      </a:r>
                      <a:endParaRPr lang="en-US" sz="22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0" dirty="0" smtClean="0">
                          <a:latin typeface="Courier New" panose="02070309020205020404" pitchFamily="49" charset="0"/>
                          <a:cs typeface="Courier New" panose="02070309020205020404" pitchFamily="49" charset="0"/>
                        </a:rPr>
                        <a:t>10</a:t>
                      </a:r>
                      <a:r>
                        <a:rPr lang="en-US" sz="2200" b="0" baseline="0" dirty="0" smtClean="0">
                          <a:latin typeface="Courier New" panose="02070309020205020404" pitchFamily="49" charset="0"/>
                          <a:cs typeface="Courier New" panose="02070309020205020404" pitchFamily="49" charset="0"/>
                        </a:rPr>
                        <a:t> byte</a:t>
                      </a:r>
                      <a:endParaRPr lang="en-US" sz="22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0" dirty="0" smtClean="0">
                          <a:latin typeface="Courier New" panose="02070309020205020404" pitchFamily="49" charset="0"/>
                          <a:cs typeface="Courier New" panose="02070309020205020404" pitchFamily="49" charset="0"/>
                        </a:rPr>
                        <a:t>0 ~ 4,294,967,295</a:t>
                      </a:r>
                      <a:endParaRPr lang="en-US" sz="22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184467"/>
                  </a:ext>
                </a:extLst>
              </a:tr>
              <a:tr h="370840">
                <a:tc>
                  <a:txBody>
                    <a:bodyPr/>
                    <a:lstStyle/>
                    <a:p>
                      <a:r>
                        <a:rPr lang="en-US" sz="2200" b="0" i="0" u="none" dirty="0" smtClean="0">
                          <a:latin typeface="Courier New" panose="02070309020205020404" pitchFamily="49" charset="0"/>
                          <a:cs typeface="Courier New" panose="02070309020205020404" pitchFamily="49" charset="0"/>
                        </a:rPr>
                        <a:t>Void</a:t>
                      </a:r>
                      <a:endParaRPr lang="en-US" sz="2200" b="0" i="0" u="none"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l"/>
                      <a:r>
                        <a:rPr lang="en-US" sz="2200" b="0" dirty="0" err="1" smtClean="0">
                          <a:latin typeface="+mj-lt"/>
                          <a:cs typeface="Courier New" panose="02070309020205020404" pitchFamily="49" charset="0"/>
                        </a:rPr>
                        <a:t>Là</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kiểu</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rỗng</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kích</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thước</a:t>
                      </a:r>
                      <a:r>
                        <a:rPr lang="en-US" sz="2200" b="0" baseline="0" dirty="0" smtClean="0">
                          <a:latin typeface="+mj-lt"/>
                          <a:cs typeface="Courier New" panose="02070309020205020404" pitchFamily="49" charset="0"/>
                        </a:rPr>
                        <a:t> </a:t>
                      </a:r>
                      <a:r>
                        <a:rPr lang="en-US" sz="2200" b="0" baseline="0" dirty="0" err="1" smtClean="0">
                          <a:latin typeface="+mj-lt"/>
                          <a:cs typeface="Courier New" panose="02070309020205020404" pitchFamily="49" charset="0"/>
                        </a:rPr>
                        <a:t>rỗng</a:t>
                      </a:r>
                      <a:endParaRPr lang="en-US" sz="22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2800" b="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4206926"/>
                  </a:ext>
                </a:extLst>
              </a:tr>
            </a:tbl>
          </a:graphicData>
        </a:graphic>
      </p:graphicFrame>
    </p:spTree>
    <p:extLst>
      <p:ext uri="{BB962C8B-B14F-4D97-AF65-F5344CB8AC3E}">
        <p14:creationId xmlns:p14="http://schemas.microsoft.com/office/powerpoint/2010/main" val="38146232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hằng</a:t>
            </a:r>
            <a:r>
              <a:rPr lang="en-US" dirty="0" smtClean="0"/>
              <a:t> </a:t>
            </a:r>
            <a:r>
              <a:rPr lang="en-US" dirty="0" err="1" smtClean="0"/>
              <a:t>số</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77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17843864"/>
              </p:ext>
            </p:extLst>
          </p:nvPr>
        </p:nvGraphicFramePr>
        <p:xfrm>
          <a:off x="304801" y="1087015"/>
          <a:ext cx="11277599" cy="5466185"/>
        </p:xfrm>
        <a:graphic>
          <a:graphicData uri="http://schemas.openxmlformats.org/drawingml/2006/table">
            <a:tbl>
              <a:tblPr firstRow="1" bandRow="1">
                <a:tableStyleId>{E8B1032C-EA38-4F05-BA0D-38AFFFC7BED3}</a:tableStyleId>
              </a:tblPr>
              <a:tblGrid>
                <a:gridCol w="2526182">
                  <a:extLst>
                    <a:ext uri="{9D8B030D-6E8A-4147-A177-3AD203B41FA5}">
                      <a16:colId xmlns:a16="http://schemas.microsoft.com/office/drawing/2014/main" val="4252246100"/>
                    </a:ext>
                  </a:extLst>
                </a:gridCol>
                <a:gridCol w="5246218">
                  <a:extLst>
                    <a:ext uri="{9D8B030D-6E8A-4147-A177-3AD203B41FA5}">
                      <a16:colId xmlns:a16="http://schemas.microsoft.com/office/drawing/2014/main" val="890152922"/>
                    </a:ext>
                  </a:extLst>
                </a:gridCol>
                <a:gridCol w="3505199">
                  <a:extLst>
                    <a:ext uri="{9D8B030D-6E8A-4147-A177-3AD203B41FA5}">
                      <a16:colId xmlns:a16="http://schemas.microsoft.com/office/drawing/2014/main" val="1141930549"/>
                    </a:ext>
                  </a:extLst>
                </a:gridCol>
              </a:tblGrid>
              <a:tr h="544597">
                <a:tc>
                  <a:txBody>
                    <a:bodyPr/>
                    <a:lstStyle/>
                    <a:p>
                      <a:pPr algn="ctr"/>
                      <a:r>
                        <a:rPr lang="en-US" sz="2800" b="1" dirty="0" err="1" smtClean="0">
                          <a:latin typeface="+mj-lt"/>
                          <a:cs typeface="Courier New" panose="02070309020205020404" pitchFamily="49" charset="0"/>
                        </a:rPr>
                        <a:t>Kiểu</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dữ</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liệu</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smtClean="0">
                          <a:latin typeface="+mj-lt"/>
                          <a:cs typeface="Courier New" panose="02070309020205020404" pitchFamily="49" charset="0"/>
                        </a:rPr>
                        <a:t>Ví</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dụ</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smtClean="0">
                          <a:latin typeface="+mj-lt"/>
                          <a:cs typeface="Courier New" panose="02070309020205020404" pitchFamily="49" charset="0"/>
                        </a:rPr>
                        <a:t>Ý</a:t>
                      </a:r>
                      <a:r>
                        <a:rPr lang="en-US" sz="2800" b="1" baseline="0" dirty="0" smtClean="0">
                          <a:latin typeface="+mj-lt"/>
                          <a:cs typeface="Courier New" panose="02070309020205020404" pitchFamily="49" charset="0"/>
                        </a:rPr>
                        <a:t> </a:t>
                      </a:r>
                      <a:r>
                        <a:rPr lang="en-US" sz="2800" b="1" baseline="0" dirty="0" err="1" smtClean="0">
                          <a:latin typeface="+mj-lt"/>
                          <a:cs typeface="Courier New" panose="02070309020205020404" pitchFamily="49" charset="0"/>
                        </a:rPr>
                        <a:t>nghĩa</a:t>
                      </a:r>
                      <a:endParaRPr lang="en-US" sz="2800" b="1"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554436"/>
                  </a:ext>
                </a:extLst>
              </a:tr>
              <a:tr h="544597">
                <a:tc rowSpan="4">
                  <a:txBody>
                    <a:bodyPr/>
                    <a:lstStyle/>
                    <a:p>
                      <a:r>
                        <a:rPr lang="en-US" sz="2800" b="0" dirty="0" err="1" smtClean="0">
                          <a:latin typeface="+mj-lt"/>
                          <a:cs typeface="Courier New" panose="02070309020205020404" pitchFamily="49" charset="0"/>
                        </a:rPr>
                        <a:t>Số</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nguyên</a:t>
                      </a:r>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b="0" dirty="0" smtClean="0">
                          <a:latin typeface="Courier New" panose="02070309020205020404" pitchFamily="49" charset="0"/>
                          <a:cs typeface="Courier New" panose="02070309020205020404" pitchFamily="49" charset="0"/>
                        </a:rPr>
                        <a:t>123, -12</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err="1" smtClean="0">
                          <a:latin typeface="+mj-lt"/>
                          <a:cs typeface="Courier New" panose="02070309020205020404" pitchFamily="49" charset="0"/>
                        </a:rPr>
                        <a:t>Số</a:t>
                      </a:r>
                      <a:r>
                        <a:rPr lang="en-US" sz="2800" b="0" dirty="0" smtClean="0">
                          <a:latin typeface="+mj-lt"/>
                          <a:cs typeface="Courier New" panose="02070309020205020404" pitchFamily="49" charset="0"/>
                        </a:rPr>
                        <a:t> </a:t>
                      </a:r>
                      <a:r>
                        <a:rPr lang="en-US" sz="2800" b="0" dirty="0" err="1" smtClean="0">
                          <a:latin typeface="+mj-lt"/>
                          <a:cs typeface="Courier New" panose="02070309020205020404" pitchFamily="49" charset="0"/>
                        </a:rPr>
                        <a:t>thập</a:t>
                      </a:r>
                      <a:r>
                        <a:rPr lang="en-US" sz="2800" b="0" dirty="0" smtClean="0">
                          <a:latin typeface="+mj-lt"/>
                          <a:cs typeface="Courier New" panose="02070309020205020404" pitchFamily="49" charset="0"/>
                        </a:rPr>
                        <a:t> </a:t>
                      </a:r>
                      <a:r>
                        <a:rPr lang="en-US" sz="2800" b="0" dirty="0" err="1" smtClean="0">
                          <a:latin typeface="+mj-lt"/>
                          <a:cs typeface="Courier New" panose="02070309020205020404" pitchFamily="49" charset="0"/>
                        </a:rPr>
                        <a:t>phân</a:t>
                      </a:r>
                      <a:endParaRPr lang="en-US" sz="28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8310884"/>
                  </a:ext>
                </a:extLst>
              </a:tr>
              <a:tr h="544597">
                <a:tc vMerge="1">
                  <a:txBody>
                    <a:bodyPr/>
                    <a:lstStyle/>
                    <a:p>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b="0" dirty="0" smtClean="0">
                          <a:latin typeface="Courier New" panose="02070309020205020404" pitchFamily="49" charset="0"/>
                          <a:cs typeface="Courier New" panose="02070309020205020404" pitchFamily="49" charset="0"/>
                        </a:rPr>
                        <a:t>012, 03777</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err="1" smtClean="0">
                          <a:latin typeface="+mj-lt"/>
                          <a:cs typeface="Courier New" panose="02070309020205020404" pitchFamily="49" charset="0"/>
                        </a:rPr>
                        <a:t>Số</a:t>
                      </a:r>
                      <a:r>
                        <a:rPr lang="en-US" sz="2800" b="0" dirty="0" smtClean="0">
                          <a:latin typeface="+mj-lt"/>
                          <a:cs typeface="Courier New" panose="02070309020205020404" pitchFamily="49" charset="0"/>
                        </a:rPr>
                        <a:t> </a:t>
                      </a:r>
                      <a:r>
                        <a:rPr lang="en-US" sz="2800" b="0" dirty="0" err="1" smtClean="0">
                          <a:latin typeface="+mj-lt"/>
                          <a:cs typeface="Courier New" panose="02070309020205020404" pitchFamily="49" charset="0"/>
                        </a:rPr>
                        <a:t>bát</a:t>
                      </a:r>
                      <a:r>
                        <a:rPr lang="en-US" sz="2800" b="0" dirty="0" smtClean="0">
                          <a:latin typeface="+mj-lt"/>
                          <a:cs typeface="Courier New" panose="02070309020205020404" pitchFamily="49" charset="0"/>
                        </a:rPr>
                        <a:t> </a:t>
                      </a:r>
                      <a:r>
                        <a:rPr lang="en-US" sz="2800" b="0" dirty="0" err="1" smtClean="0">
                          <a:latin typeface="+mj-lt"/>
                          <a:cs typeface="Courier New" panose="02070309020205020404" pitchFamily="49" charset="0"/>
                        </a:rPr>
                        <a:t>phân</a:t>
                      </a:r>
                      <a:endParaRPr lang="en-US" sz="28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7709021"/>
                  </a:ext>
                </a:extLst>
              </a:tr>
              <a:tr h="544597">
                <a:tc vMerge="1">
                  <a:txBody>
                    <a:bodyPr/>
                    <a:lstStyle/>
                    <a:p>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b="0" dirty="0" smtClean="0">
                          <a:latin typeface="Courier New" panose="02070309020205020404" pitchFamily="49" charset="0"/>
                          <a:cs typeface="Courier New" panose="02070309020205020404" pitchFamily="49" charset="0"/>
                        </a:rPr>
                        <a:t>0x7F, 0x3fe15</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err="1" smtClean="0">
                          <a:latin typeface="+mj-lt"/>
                          <a:cs typeface="Courier New" panose="02070309020205020404" pitchFamily="49" charset="0"/>
                        </a:rPr>
                        <a:t>Số</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thập</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lục</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phân</a:t>
                      </a:r>
                      <a:endParaRPr lang="en-US" sz="28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747911"/>
                  </a:ext>
                </a:extLst>
              </a:tr>
              <a:tr h="544597">
                <a:tc vMerge="1">
                  <a:txBody>
                    <a:bodyPr/>
                    <a:lstStyle/>
                    <a:p>
                      <a:endParaRPr lang="en-US" sz="2800" b="0"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b="0" dirty="0" smtClean="0">
                          <a:latin typeface="Courier New" panose="02070309020205020404" pitchFamily="49" charset="0"/>
                          <a:cs typeface="Courier New" panose="02070309020205020404" pitchFamily="49" charset="0"/>
                        </a:rPr>
                        <a:t>39u 0267u, 0xFFu</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err="1" smtClean="0">
                          <a:latin typeface="+mj-lt"/>
                          <a:cs typeface="Courier New" panose="02070309020205020404" pitchFamily="49" charset="0"/>
                        </a:rPr>
                        <a:t>Số</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không</a:t>
                      </a:r>
                      <a:r>
                        <a:rPr lang="en-US" sz="2800" b="0" baseline="0" dirty="0" smtClean="0">
                          <a:latin typeface="+mj-lt"/>
                          <a:cs typeface="Courier New" panose="02070309020205020404" pitchFamily="49" charset="0"/>
                        </a:rPr>
                        <a:t> </a:t>
                      </a:r>
                      <a:r>
                        <a:rPr lang="en-US" sz="2800" b="0" baseline="0" dirty="0" err="1" smtClean="0">
                          <a:latin typeface="+mj-lt"/>
                          <a:cs typeface="Courier New" panose="02070309020205020404" pitchFamily="49" charset="0"/>
                        </a:rPr>
                        <a:t>dấu</a:t>
                      </a:r>
                      <a:endParaRPr lang="en-US" sz="28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892124"/>
                  </a:ext>
                </a:extLst>
              </a:tr>
              <a:tr h="993088">
                <a:tc>
                  <a:txBody>
                    <a:bodyPr/>
                    <a:lstStyle/>
                    <a:p>
                      <a:r>
                        <a:rPr lang="en-US" sz="2800" b="0" i="0" u="none" dirty="0" err="1" smtClean="0">
                          <a:latin typeface="+mj-lt"/>
                          <a:cs typeface="Courier New" panose="02070309020205020404" pitchFamily="49" charset="0"/>
                        </a:rPr>
                        <a:t>Số</a:t>
                      </a:r>
                      <a:r>
                        <a:rPr lang="en-US" sz="2800" b="0" i="0" u="none" baseline="0" dirty="0" smtClean="0">
                          <a:latin typeface="+mj-lt"/>
                          <a:cs typeface="Courier New" panose="02070309020205020404" pitchFamily="49" charset="0"/>
                        </a:rPr>
                        <a:t> </a:t>
                      </a:r>
                      <a:r>
                        <a:rPr lang="en-US" sz="2800" b="0" i="0" u="none" baseline="0" dirty="0" err="1" smtClean="0">
                          <a:latin typeface="+mj-lt"/>
                          <a:cs typeface="Courier New" panose="02070309020205020404" pitchFamily="49" charset="0"/>
                        </a:rPr>
                        <a:t>nguyên</a:t>
                      </a:r>
                      <a:r>
                        <a:rPr lang="en-US" sz="2800" b="0" i="0" u="none" baseline="0" dirty="0" smtClean="0">
                          <a:latin typeface="+mj-lt"/>
                          <a:cs typeface="Courier New" panose="02070309020205020404" pitchFamily="49" charset="0"/>
                        </a:rPr>
                        <a:t> </a:t>
                      </a:r>
                      <a:r>
                        <a:rPr lang="en-US" sz="2800" b="0" i="0" u="none" baseline="0" dirty="0" err="1" smtClean="0">
                          <a:latin typeface="+mj-lt"/>
                          <a:cs typeface="Courier New" panose="02070309020205020404" pitchFamily="49" charset="0"/>
                        </a:rPr>
                        <a:t>lớn</a:t>
                      </a:r>
                      <a:endParaRPr lang="en-US" sz="2800" b="0" i="0" u="none"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b="0" dirty="0" smtClean="0">
                          <a:latin typeface="Courier New" panose="02070309020205020404" pitchFamily="49" charset="0"/>
                          <a:cs typeface="Courier New" panose="02070309020205020404" pitchFamily="49" charset="0"/>
                        </a:rPr>
                        <a:t>2L, 07723L</a:t>
                      </a:r>
                    </a:p>
                    <a:p>
                      <a:pPr algn="l"/>
                      <a:r>
                        <a:rPr lang="en-US" sz="2800" b="0" dirty="0" smtClean="0">
                          <a:latin typeface="Courier New" panose="02070309020205020404" pitchFamily="49" charset="0"/>
                          <a:cs typeface="Courier New" panose="02070309020205020404" pitchFamily="49" charset="0"/>
                        </a:rPr>
                        <a:t>0xFFL, -10L</a:t>
                      </a:r>
                    </a:p>
                    <a:p>
                      <a:pPr algn="l"/>
                      <a:r>
                        <a:rPr lang="en-US" sz="2800" b="0" dirty="0" smtClean="0">
                          <a:latin typeface="Courier New" panose="02070309020205020404" pitchFamily="49" charset="0"/>
                          <a:cs typeface="Courier New" panose="02070309020205020404" pitchFamily="49" charset="0"/>
                        </a:rPr>
                        <a:t>0xFFUL,0xFFLU</a:t>
                      </a:r>
                      <a:endParaRPr lang="en-US" sz="2800" b="0" dirty="0">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4206926"/>
                  </a:ext>
                </a:extLst>
              </a:tr>
              <a:tr h="993088">
                <a:tc>
                  <a:txBody>
                    <a:bodyPr/>
                    <a:lstStyle/>
                    <a:p>
                      <a:r>
                        <a:rPr lang="en-US" sz="2800" b="0" i="0" u="none" dirty="0" err="1" smtClean="0">
                          <a:latin typeface="+mj-lt"/>
                          <a:cs typeface="Courier New" panose="02070309020205020404" pitchFamily="49" charset="0"/>
                        </a:rPr>
                        <a:t>Số</a:t>
                      </a:r>
                      <a:r>
                        <a:rPr lang="en-US" sz="2800" b="0" i="0" u="none" baseline="0" dirty="0" smtClean="0">
                          <a:latin typeface="+mj-lt"/>
                          <a:cs typeface="Courier New" panose="02070309020205020404" pitchFamily="49" charset="0"/>
                        </a:rPr>
                        <a:t> </a:t>
                      </a:r>
                      <a:r>
                        <a:rPr lang="en-US" sz="2800" b="0" i="0" u="none" baseline="0" dirty="0" err="1" smtClean="0">
                          <a:latin typeface="+mj-lt"/>
                          <a:cs typeface="Courier New" panose="02070309020205020404" pitchFamily="49" charset="0"/>
                        </a:rPr>
                        <a:t>thực</a:t>
                      </a:r>
                      <a:endParaRPr lang="en-US" sz="2800" b="0" i="0" u="none" dirty="0">
                        <a:latin typeface="+mj-lt"/>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kern="1200" dirty="0" smtClean="0">
                          <a:solidFill>
                            <a:schemeClr val="tx1"/>
                          </a:solidFill>
                          <a:latin typeface="Courier New" panose="02070309020205020404" pitchFamily="49" charset="0"/>
                          <a:ea typeface="+mn-ea"/>
                          <a:cs typeface="Courier New" panose="02070309020205020404" pitchFamily="49" charset="0"/>
                        </a:rPr>
                        <a:t>3.1415, -12.3, .327</a:t>
                      </a:r>
                    </a:p>
                    <a:p>
                      <a:r>
                        <a:rPr lang="en-US" sz="2800" b="0" kern="1200" dirty="0" smtClean="0">
                          <a:solidFill>
                            <a:schemeClr val="tx1"/>
                          </a:solidFill>
                          <a:latin typeface="Courier New" panose="02070309020205020404" pitchFamily="49" charset="0"/>
                          <a:ea typeface="+mn-ea"/>
                          <a:cs typeface="Courier New" panose="02070309020205020404" pitchFamily="49" charset="0"/>
                        </a:rPr>
                        <a:t>10e-12, -15.3E12</a:t>
                      </a:r>
                    </a:p>
                    <a:p>
                      <a:r>
                        <a:rPr lang="en-US" sz="2800" b="0" kern="1200" dirty="0" smtClean="0">
                          <a:solidFill>
                            <a:schemeClr val="tx1"/>
                          </a:solidFill>
                          <a:latin typeface="Courier New" panose="02070309020205020404" pitchFamily="49" charset="0"/>
                          <a:ea typeface="+mn-ea"/>
                          <a:cs typeface="Courier New" panose="02070309020205020404" pitchFamily="49" charset="0"/>
                        </a:rPr>
                        <a:t>3.1415F, -12.F</a:t>
                      </a:r>
                      <a:endParaRPr lang="en-US" sz="2800" b="0" kern="1200" dirty="0">
                        <a:solidFill>
                          <a:schemeClr val="tx1"/>
                        </a:solidFill>
                        <a:latin typeface="Courier New" panose="02070309020205020404" pitchFamily="49" charset="0"/>
                        <a:ea typeface="+mn-ea"/>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b="0" dirty="0">
                        <a:latin typeface="+mj-lt"/>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4760491"/>
                  </a:ext>
                </a:extLst>
              </a:tr>
            </a:tbl>
          </a:graphicData>
        </a:graphic>
      </p:graphicFrame>
    </p:spTree>
    <p:extLst>
      <p:ext uri="{BB962C8B-B14F-4D97-AF65-F5344CB8AC3E}">
        <p14:creationId xmlns:p14="http://schemas.microsoft.com/office/powerpoint/2010/main" val="3302313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Khai</a:t>
            </a:r>
            <a:r>
              <a:rPr lang="en-US" dirty="0" smtClean="0"/>
              <a:t> </a:t>
            </a:r>
            <a:r>
              <a:rPr lang="en-US" dirty="0" err="1" smtClean="0"/>
              <a:t>báo</a:t>
            </a:r>
            <a:r>
              <a:rPr lang="en-US" dirty="0" smtClean="0"/>
              <a:t> </a:t>
            </a:r>
            <a:r>
              <a:rPr lang="en-US" dirty="0" err="1" smtClean="0"/>
              <a:t>biến</a:t>
            </a:r>
            <a:r>
              <a:rPr lang="en-US" dirty="0" smtClean="0"/>
              <a:t> (1/2)</a:t>
            </a:r>
            <a:endParaRPr lang="en-US" dirty="0"/>
          </a:p>
        </p:txBody>
      </p:sp>
      <p:sp>
        <p:nvSpPr>
          <p:cNvPr id="3" name="Content Placeholder 2"/>
          <p:cNvSpPr>
            <a:spLocks noGrp="1"/>
          </p:cNvSpPr>
          <p:nvPr>
            <p:ph idx="1"/>
          </p:nvPr>
        </p:nvSpPr>
        <p:spPr/>
        <p:txBody>
          <a:bodyPr/>
          <a:lstStyle/>
          <a:p>
            <a:r>
              <a:rPr lang="vi-VN" dirty="0"/>
              <a:t>Một biến phải được khai báo trước khi sử dụng</a:t>
            </a:r>
          </a:p>
          <a:p>
            <a:r>
              <a:rPr lang="en-US" dirty="0" err="1" smtClean="0"/>
              <a:t>Cú</a:t>
            </a:r>
            <a:r>
              <a:rPr lang="en-US" dirty="0" smtClean="0"/>
              <a:t> </a:t>
            </a:r>
            <a:r>
              <a:rPr lang="en-US" dirty="0" err="1"/>
              <a:t>pháp</a:t>
            </a:r>
            <a:r>
              <a:rPr lang="en-US" dirty="0"/>
              <a:t> </a:t>
            </a:r>
            <a:r>
              <a:rPr lang="en-US" dirty="0" err="1"/>
              <a:t>khai</a:t>
            </a:r>
            <a:r>
              <a:rPr lang="en-US" dirty="0"/>
              <a:t> </a:t>
            </a:r>
            <a:r>
              <a:rPr lang="en-US" dirty="0" err="1"/>
              <a:t>báo</a:t>
            </a:r>
            <a:r>
              <a:rPr lang="en-US" dirty="0"/>
              <a:t>:</a:t>
            </a:r>
          </a:p>
          <a:p>
            <a:pPr marL="1143000" lvl="1" indent="0">
              <a:lnSpc>
                <a:spcPct val="120000"/>
              </a:lnSpc>
              <a:buNone/>
            </a:pPr>
            <a:r>
              <a:rPr lang="en-US" dirty="0" err="1">
                <a:latin typeface="Courier New" panose="02070309020205020404" pitchFamily="49" charset="0"/>
                <a:cs typeface="Courier New" panose="02070309020205020404" pitchFamily="49" charset="0"/>
              </a:rPr>
              <a:t>KieuDuLieu</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TenBien</a:t>
            </a:r>
            <a:r>
              <a:rPr lang="en-US" dirty="0">
                <a:latin typeface="Courier New" panose="02070309020205020404" pitchFamily="49" charset="0"/>
                <a:cs typeface="Courier New" panose="02070309020205020404" pitchFamily="49" charset="0"/>
              </a:rPr>
              <a:t>;</a:t>
            </a:r>
          </a:p>
          <a:p>
            <a:pPr marL="1143000" lvl="1" indent="0">
              <a:lnSpc>
                <a:spcPct val="120000"/>
              </a:lnSpc>
              <a:buNone/>
            </a:pPr>
            <a:r>
              <a:rPr lang="en-US" dirty="0" err="1">
                <a:latin typeface="Courier New" panose="02070309020205020404" pitchFamily="49" charset="0"/>
                <a:cs typeface="Courier New" panose="02070309020205020404" pitchFamily="49" charset="0"/>
              </a:rPr>
              <a:t>KieuDuLieu</a:t>
            </a:r>
            <a:r>
              <a:rPr lang="en-US" dirty="0">
                <a:latin typeface="Courier New" panose="02070309020205020404" pitchFamily="49" charset="0"/>
                <a:cs typeface="Courier New" panose="02070309020205020404" pitchFamily="49" charset="0"/>
              </a:rPr>
              <a:t> TenBien1, …, </a:t>
            </a:r>
            <a:r>
              <a:rPr lang="en-US" dirty="0" err="1">
                <a:latin typeface="Courier New" panose="02070309020205020404" pitchFamily="49" charset="0"/>
                <a:cs typeface="Courier New" panose="02070309020205020404" pitchFamily="49" charset="0"/>
              </a:rPr>
              <a:t>TenBien_N</a:t>
            </a:r>
            <a:r>
              <a:rPr lang="en-US" dirty="0">
                <a:latin typeface="Courier New" panose="02070309020205020404" pitchFamily="49" charset="0"/>
                <a:cs typeface="Courier New" panose="02070309020205020404" pitchFamily="49" charset="0"/>
              </a:rPr>
              <a:t>;</a:t>
            </a:r>
          </a:p>
          <a:p>
            <a:r>
              <a:rPr lang="en-US" b="1" i="1" dirty="0" err="1" smtClean="0"/>
              <a:t>Ví</a:t>
            </a:r>
            <a:r>
              <a:rPr lang="en-US" b="1" i="1" dirty="0" smtClean="0"/>
              <a:t> </a:t>
            </a:r>
            <a:r>
              <a:rPr lang="en-US" b="1" i="1" dirty="0" err="1"/>
              <a:t>dụ</a:t>
            </a:r>
            <a:r>
              <a:rPr lang="en-US" dirty="0"/>
              <a:t>:</a:t>
            </a:r>
          </a:p>
          <a:p>
            <a:pPr marL="400061" lvl="1" indent="0">
              <a:lnSpc>
                <a:spcPct val="120000"/>
              </a:lnSpc>
              <a:buNone/>
            </a:pPr>
            <a:r>
              <a:rPr lang="en-US" b="1" dirty="0">
                <a:solidFill>
                  <a:srgbClr val="00B050"/>
                </a:solidFill>
                <a:latin typeface="Courier New" panose="02070309020205020404" pitchFamily="49" charset="0"/>
                <a:cs typeface="Courier New" panose="02070309020205020404" pitchFamily="49" charset="0"/>
              </a:rPr>
              <a:t>//</a:t>
            </a:r>
            <a:r>
              <a:rPr lang="en-US" b="1" dirty="0" err="1">
                <a:solidFill>
                  <a:srgbClr val="00B050"/>
                </a:solidFill>
                <a:latin typeface="Courier New" panose="02070309020205020404" pitchFamily="49" charset="0"/>
                <a:cs typeface="Courier New" panose="02070309020205020404" pitchFamily="49" charset="0"/>
              </a:rPr>
              <a:t>Khai</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báo</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biến</a:t>
            </a:r>
            <a:r>
              <a:rPr lang="en-US" b="1" dirty="0">
                <a:solidFill>
                  <a:srgbClr val="00B050"/>
                </a:solidFill>
                <a:latin typeface="Courier New" panose="02070309020205020404" pitchFamily="49" charset="0"/>
                <a:cs typeface="Courier New" panose="02070309020205020404" pitchFamily="49" charset="0"/>
              </a:rPr>
              <a:t> x </a:t>
            </a:r>
            <a:r>
              <a:rPr lang="en-US" b="1" dirty="0" err="1">
                <a:solidFill>
                  <a:srgbClr val="00B050"/>
                </a:solidFill>
                <a:latin typeface="Courier New" panose="02070309020205020404" pitchFamily="49" charset="0"/>
                <a:cs typeface="Courier New" panose="02070309020205020404" pitchFamily="49" charset="0"/>
              </a:rPr>
              <a:t>là</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một</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số</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nguyên</a:t>
            </a:r>
            <a:r>
              <a:rPr lang="en-US" b="1" dirty="0">
                <a:solidFill>
                  <a:srgbClr val="00B050"/>
                </a:solidFill>
                <a:latin typeface="Courier New" panose="02070309020205020404" pitchFamily="49" charset="0"/>
                <a:cs typeface="Courier New" panose="02070309020205020404" pitchFamily="49" charset="0"/>
              </a:rPr>
              <a:t> 2 byte </a:t>
            </a:r>
            <a:r>
              <a:rPr lang="en-US" b="1" dirty="0" err="1">
                <a:solidFill>
                  <a:srgbClr val="00B050"/>
                </a:solidFill>
                <a:latin typeface="Courier New" panose="02070309020205020404" pitchFamily="49" charset="0"/>
                <a:cs typeface="Courier New" panose="02070309020205020404" pitchFamily="49" charset="0"/>
              </a:rPr>
              <a:t>có</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dấu</a:t>
            </a:r>
            <a:endParaRPr lang="en-US" b="1" dirty="0">
              <a:solidFill>
                <a:srgbClr val="00B050"/>
              </a:solidFill>
              <a:latin typeface="Courier New" panose="02070309020205020404" pitchFamily="49" charset="0"/>
              <a:cs typeface="Courier New" panose="02070309020205020404" pitchFamily="49" charset="0"/>
            </a:endParaRPr>
          </a:p>
          <a:p>
            <a:pPr marL="400061" lvl="1" indent="0">
              <a:lnSpc>
                <a:spcPct val="120000"/>
              </a:lnSpc>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x;</a:t>
            </a:r>
          </a:p>
          <a:p>
            <a:pPr marL="400061" lvl="1" indent="0">
              <a:lnSpc>
                <a:spcPct val="120000"/>
              </a:lnSpc>
              <a:buNone/>
            </a:pPr>
            <a:r>
              <a:rPr lang="en-US" b="1" dirty="0">
                <a:solidFill>
                  <a:srgbClr val="00B050"/>
                </a:solidFill>
                <a:latin typeface="Courier New" panose="02070309020205020404" pitchFamily="49" charset="0"/>
                <a:cs typeface="Courier New" panose="02070309020205020404" pitchFamily="49" charset="0"/>
              </a:rPr>
              <a:t>//</a:t>
            </a:r>
            <a:r>
              <a:rPr lang="en-US" b="1" dirty="0" err="1">
                <a:solidFill>
                  <a:srgbClr val="00B050"/>
                </a:solidFill>
                <a:latin typeface="Courier New" panose="02070309020205020404" pitchFamily="49" charset="0"/>
                <a:cs typeface="Courier New" panose="02070309020205020404" pitchFamily="49" charset="0"/>
              </a:rPr>
              <a:t>Khai</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báo</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các</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biến</a:t>
            </a:r>
            <a:r>
              <a:rPr lang="en-US" b="1" dirty="0">
                <a:solidFill>
                  <a:srgbClr val="00B050"/>
                </a:solidFill>
                <a:latin typeface="Courier New" panose="02070309020205020404" pitchFamily="49" charset="0"/>
                <a:cs typeface="Courier New" panose="02070309020205020404" pitchFamily="49" charset="0"/>
              </a:rPr>
              <a:t> y, z </a:t>
            </a:r>
            <a:r>
              <a:rPr lang="en-US" b="1" dirty="0" err="1">
                <a:solidFill>
                  <a:srgbClr val="00B050"/>
                </a:solidFill>
                <a:latin typeface="Courier New" panose="02070309020205020404" pitchFamily="49" charset="0"/>
                <a:cs typeface="Courier New" panose="02070309020205020404" pitchFamily="49" charset="0"/>
              </a:rPr>
              <a:t>là</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các</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số</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thực</a:t>
            </a:r>
            <a:r>
              <a:rPr lang="en-US" b="1" dirty="0">
                <a:solidFill>
                  <a:srgbClr val="00B050"/>
                </a:solidFill>
                <a:latin typeface="Courier New" panose="02070309020205020404" pitchFamily="49" charset="0"/>
                <a:cs typeface="Courier New" panose="02070309020205020404" pitchFamily="49" charset="0"/>
              </a:rPr>
              <a:t> 4 byte</a:t>
            </a:r>
          </a:p>
          <a:p>
            <a:pPr marL="400061" lvl="1" indent="0">
              <a:lnSpc>
                <a:spcPct val="120000"/>
              </a:lnSpc>
              <a:buNone/>
            </a:pPr>
            <a:r>
              <a:rPr lang="en-US" dirty="0">
                <a:latin typeface="Courier New" panose="02070309020205020404" pitchFamily="49" charset="0"/>
                <a:cs typeface="Courier New" panose="02070309020205020404" pitchFamily="49" charset="0"/>
              </a:rPr>
              <a:t>float </a:t>
            </a:r>
            <a:r>
              <a:rPr lang="en-US" dirty="0" err="1">
                <a:latin typeface="Courier New" panose="02070309020205020404" pitchFamily="49" charset="0"/>
                <a:cs typeface="Courier New" panose="02070309020205020404" pitchFamily="49" charset="0"/>
              </a:rPr>
              <a:t>y,z</a:t>
            </a:r>
            <a:r>
              <a:rPr lang="en-US" dirty="0">
                <a:latin typeface="Courier New" panose="02070309020205020404" pitchFamily="49" charset="0"/>
                <a:cs typeface="Courier New" panose="02070309020205020404" pitchFamily="49" charset="0"/>
              </a:rPr>
              <a:t>;</a:t>
            </a:r>
          </a:p>
          <a:p>
            <a:pPr marL="400061" lvl="1" indent="0">
              <a:lnSpc>
                <a:spcPct val="120000"/>
              </a:lnSpc>
              <a:buNone/>
            </a:pPr>
            <a:r>
              <a:rPr lang="en-US" b="1" dirty="0">
                <a:solidFill>
                  <a:srgbClr val="00B050"/>
                </a:solidFill>
                <a:latin typeface="Courier New" panose="02070309020205020404" pitchFamily="49" charset="0"/>
                <a:cs typeface="Courier New" panose="02070309020205020404" pitchFamily="49" charset="0"/>
              </a:rPr>
              <a:t>//</a:t>
            </a:r>
            <a:r>
              <a:rPr lang="en-US" b="1" dirty="0" err="1">
                <a:solidFill>
                  <a:srgbClr val="00B050"/>
                </a:solidFill>
                <a:latin typeface="Courier New" panose="02070309020205020404" pitchFamily="49" charset="0"/>
                <a:cs typeface="Courier New" panose="02070309020205020404" pitchFamily="49" charset="0"/>
              </a:rPr>
              <a:t>Sau</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khi</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khai</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báo</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có</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thể</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sử</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dụng</a:t>
            </a:r>
            <a:endParaRPr lang="en-US" b="1" dirty="0">
              <a:solidFill>
                <a:srgbClr val="00B050"/>
              </a:solidFill>
              <a:latin typeface="Courier New" panose="02070309020205020404" pitchFamily="49" charset="0"/>
              <a:cs typeface="Courier New" panose="02070309020205020404" pitchFamily="49" charset="0"/>
            </a:endParaRPr>
          </a:p>
          <a:p>
            <a:pPr marL="400061" lvl="1" indent="0">
              <a:lnSpc>
                <a:spcPct val="120000"/>
              </a:lnSpc>
              <a:buNone/>
            </a:pPr>
            <a:r>
              <a:rPr lang="es-ES" dirty="0">
                <a:latin typeface="Courier New" panose="02070309020205020404" pitchFamily="49" charset="0"/>
                <a:cs typeface="Courier New" panose="02070309020205020404" pitchFamily="49" charset="0"/>
              </a:rPr>
              <a:t>x = 3; y = x + 1;</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78</a:t>
            </a:fld>
            <a:endParaRPr lang="en-US" dirty="0"/>
          </a:p>
        </p:txBody>
      </p:sp>
    </p:spTree>
    <p:extLst>
      <p:ext uri="{BB962C8B-B14F-4D97-AF65-F5344CB8AC3E}">
        <p14:creationId xmlns:p14="http://schemas.microsoft.com/office/powerpoint/2010/main" val="35541358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Khai</a:t>
            </a:r>
            <a:r>
              <a:rPr lang="en-US" dirty="0"/>
              <a:t> </a:t>
            </a:r>
            <a:r>
              <a:rPr lang="en-US" dirty="0" err="1"/>
              <a:t>báo</a:t>
            </a:r>
            <a:r>
              <a:rPr lang="en-US" dirty="0"/>
              <a:t> </a:t>
            </a:r>
            <a:r>
              <a:rPr lang="en-US" dirty="0" err="1"/>
              <a:t>biến</a:t>
            </a:r>
            <a:r>
              <a:rPr lang="en-US" dirty="0"/>
              <a:t> </a:t>
            </a:r>
            <a:r>
              <a:rPr lang="en-US" dirty="0" smtClean="0"/>
              <a:t>(2/2</a:t>
            </a:r>
            <a:r>
              <a:rPr lang="en-US" dirty="0"/>
              <a:t>)</a:t>
            </a:r>
          </a:p>
        </p:txBody>
      </p:sp>
      <p:sp>
        <p:nvSpPr>
          <p:cNvPr id="3" name="Content Placeholder 2"/>
          <p:cNvSpPr>
            <a:spLocks noGrp="1"/>
          </p:cNvSpPr>
          <p:nvPr>
            <p:ph idx="1"/>
          </p:nvPr>
        </p:nvSpPr>
        <p:spPr/>
        <p:txBody>
          <a:bodyPr/>
          <a:lstStyle/>
          <a:p>
            <a:r>
              <a:rPr lang="vi-VN" dirty="0"/>
              <a:t>Sau khi khai báo, biến chưa có giá trị xác định</a:t>
            </a:r>
            <a:r>
              <a:rPr lang="vi-VN" dirty="0" smtClean="0"/>
              <a:t>.</a:t>
            </a:r>
            <a:endParaRPr lang="en-US" dirty="0" smtClean="0"/>
          </a:p>
          <a:p>
            <a:pPr lvl="1"/>
            <a:r>
              <a:rPr lang="vi-VN" dirty="0" smtClean="0"/>
              <a:t>Biến </a:t>
            </a:r>
            <a:r>
              <a:rPr lang="vi-VN" dirty="0"/>
              <a:t>cần được gán giá trị trước khi sử dụng</a:t>
            </a:r>
          </a:p>
          <a:p>
            <a:r>
              <a:rPr lang="en-US" dirty="0" smtClean="0"/>
              <a:t>C </a:t>
            </a:r>
            <a:r>
              <a:rPr lang="en-US" dirty="0" err="1"/>
              <a:t>cho</a:t>
            </a:r>
            <a:r>
              <a:rPr lang="en-US" dirty="0"/>
              <a:t> </a:t>
            </a:r>
            <a:r>
              <a:rPr lang="en-US" dirty="0" err="1"/>
              <a:t>phép</a:t>
            </a:r>
            <a:r>
              <a:rPr lang="en-US" dirty="0"/>
              <a:t> </a:t>
            </a:r>
            <a:r>
              <a:rPr lang="en-US" dirty="0" err="1"/>
              <a:t>kết</a:t>
            </a:r>
            <a:r>
              <a:rPr lang="en-US" dirty="0"/>
              <a:t> </a:t>
            </a:r>
            <a:r>
              <a:rPr lang="en-US" dirty="0" err="1"/>
              <a:t>hợp</a:t>
            </a:r>
            <a:r>
              <a:rPr lang="en-US" dirty="0"/>
              <a:t> </a:t>
            </a:r>
            <a:r>
              <a:rPr lang="en-US" dirty="0" err="1"/>
              <a:t>khai</a:t>
            </a:r>
            <a:r>
              <a:rPr lang="en-US" dirty="0"/>
              <a:t> </a:t>
            </a:r>
            <a:r>
              <a:rPr lang="en-US" dirty="0" err="1"/>
              <a:t>báo</a:t>
            </a:r>
            <a:r>
              <a:rPr lang="en-US" dirty="0"/>
              <a:t> </a:t>
            </a:r>
            <a:r>
              <a:rPr lang="en-US" dirty="0" err="1"/>
              <a:t>và</a:t>
            </a:r>
            <a:r>
              <a:rPr lang="en-US" dirty="0"/>
              <a:t> </a:t>
            </a:r>
            <a:r>
              <a:rPr lang="en-US" dirty="0" err="1"/>
              <a:t>khởi</a:t>
            </a:r>
            <a:r>
              <a:rPr lang="en-US" dirty="0"/>
              <a:t> </a:t>
            </a:r>
            <a:r>
              <a:rPr lang="en-US" dirty="0" err="1"/>
              <a:t>tạo</a:t>
            </a:r>
            <a:r>
              <a:rPr lang="en-US" dirty="0"/>
              <a:t> </a:t>
            </a:r>
            <a:r>
              <a:rPr lang="en-US" dirty="0" err="1"/>
              <a:t>biến</a:t>
            </a:r>
            <a:endParaRPr lang="en-US" dirty="0"/>
          </a:p>
          <a:p>
            <a:pPr marL="400061" lvl="1" indent="0">
              <a:lnSpc>
                <a:spcPct val="120000"/>
              </a:lnSpc>
              <a:buNone/>
            </a:pPr>
            <a:r>
              <a:rPr lang="en-US" dirty="0" err="1">
                <a:latin typeface="Courier New" panose="02070309020205020404" pitchFamily="49" charset="0"/>
                <a:cs typeface="Courier New" panose="02070309020205020404" pitchFamily="49" charset="0"/>
              </a:rPr>
              <a:t>KieuDuLieu</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TenBien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GiaTriBanDau</a:t>
            </a:r>
            <a:r>
              <a:rPr lang="en-US" dirty="0">
                <a:latin typeface="Courier New" panose="02070309020205020404" pitchFamily="49" charset="0"/>
                <a:cs typeface="Courier New" panose="02070309020205020404" pitchFamily="49" charset="0"/>
              </a:rPr>
              <a:t>;</a:t>
            </a:r>
          </a:p>
          <a:p>
            <a:pPr marL="400061" lvl="1" indent="0">
              <a:lnSpc>
                <a:spcPct val="120000"/>
              </a:lnSpc>
              <a:buNone/>
            </a:pPr>
            <a:r>
              <a:rPr lang="en-US" dirty="0" err="1">
                <a:latin typeface="Courier New" panose="02070309020205020404" pitchFamily="49" charset="0"/>
                <a:cs typeface="Courier New" panose="02070309020205020404" pitchFamily="49" charset="0"/>
              </a:rPr>
              <a:t>KieuDuLieu</a:t>
            </a:r>
            <a:r>
              <a:rPr lang="en-US" dirty="0">
                <a:latin typeface="Courier New" panose="02070309020205020404" pitchFamily="49" charset="0"/>
                <a:cs typeface="Courier New" panose="02070309020205020404" pitchFamily="49" charset="0"/>
              </a:rPr>
              <a:t> Bien1=GiaTri1, </a:t>
            </a:r>
            <a:r>
              <a:rPr lang="en-US" dirty="0" err="1">
                <a:latin typeface="Courier New" panose="02070309020205020404" pitchFamily="49" charset="0"/>
                <a:cs typeface="Courier New" panose="02070309020205020404" pitchFamily="49" charset="0"/>
              </a:rPr>
              <a:t>BienN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Gia_TriN</a:t>
            </a:r>
            <a:r>
              <a:rPr lang="en-US" dirty="0">
                <a:latin typeface="Courier New" panose="02070309020205020404" pitchFamily="49" charset="0"/>
                <a:cs typeface="Courier New" panose="02070309020205020404" pitchFamily="49" charset="0"/>
              </a:rPr>
              <a:t>;</a:t>
            </a:r>
          </a:p>
          <a:p>
            <a:r>
              <a:rPr lang="en-US" b="1" i="1" dirty="0" err="1" smtClean="0"/>
              <a:t>Ví</a:t>
            </a:r>
            <a:r>
              <a:rPr lang="en-US" b="1" i="1" dirty="0" smtClean="0"/>
              <a:t> </a:t>
            </a:r>
            <a:r>
              <a:rPr lang="en-US" b="1" i="1" dirty="0" err="1"/>
              <a:t>dụ</a:t>
            </a:r>
            <a:r>
              <a:rPr lang="en-US" b="1" i="1" dirty="0"/>
              <a:t>:</a:t>
            </a:r>
          </a:p>
          <a:p>
            <a:pPr marL="400061" lvl="1" indent="0">
              <a:lnSpc>
                <a:spcPct val="120000"/>
              </a:lnSpc>
              <a:buNone/>
            </a:pPr>
            <a:r>
              <a:rPr lang="en-US" b="1" dirty="0">
                <a:solidFill>
                  <a:srgbClr val="00B050"/>
                </a:solidFill>
                <a:latin typeface="Courier New" panose="02070309020205020404" pitchFamily="49" charset="0"/>
                <a:cs typeface="Courier New" panose="02070309020205020404" pitchFamily="49" charset="0"/>
              </a:rPr>
              <a:t>//</a:t>
            </a:r>
            <a:r>
              <a:rPr lang="en-US" b="1" dirty="0" err="1">
                <a:solidFill>
                  <a:srgbClr val="00B050"/>
                </a:solidFill>
                <a:latin typeface="Courier New" panose="02070309020205020404" pitchFamily="49" charset="0"/>
                <a:cs typeface="Courier New" panose="02070309020205020404" pitchFamily="49" charset="0"/>
              </a:rPr>
              <a:t>Khai</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báo</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biến</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nguyên</a:t>
            </a:r>
            <a:r>
              <a:rPr lang="en-US" b="1" dirty="0">
                <a:solidFill>
                  <a:srgbClr val="00B050"/>
                </a:solidFill>
                <a:latin typeface="Courier New" panose="02070309020205020404" pitchFamily="49" charset="0"/>
                <a:cs typeface="Courier New" panose="02070309020205020404" pitchFamily="49" charset="0"/>
              </a:rPr>
              <a:t> a </a:t>
            </a:r>
            <a:r>
              <a:rPr lang="en-US" b="1" dirty="0" err="1">
                <a:solidFill>
                  <a:srgbClr val="00B050"/>
                </a:solidFill>
                <a:latin typeface="Courier New" panose="02070309020205020404" pitchFamily="49" charset="0"/>
                <a:cs typeface="Courier New" panose="02070309020205020404" pitchFamily="49" charset="0"/>
              </a:rPr>
              <a:t>và</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khởi</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tạo</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gia</a:t>
            </a:r>
            <a:r>
              <a:rPr lang="en-US" b="1" dirty="0">
                <a:solidFill>
                  <a:srgbClr val="00B050"/>
                </a:solidFill>
                <a:latin typeface="Courier New" panose="02070309020205020404" pitchFamily="49" charset="0"/>
                <a:cs typeface="Courier New" panose="02070309020205020404" pitchFamily="49" charset="0"/>
              </a:rPr>
              <a:t> tri </a:t>
            </a:r>
            <a:r>
              <a:rPr lang="en-US" b="1" dirty="0" err="1">
                <a:solidFill>
                  <a:srgbClr val="00B050"/>
                </a:solidFill>
                <a:latin typeface="Courier New" panose="02070309020205020404" pitchFamily="49" charset="0"/>
                <a:cs typeface="Courier New" panose="02070309020205020404" pitchFamily="49" charset="0"/>
              </a:rPr>
              <a:t>bằng</a:t>
            </a:r>
            <a:r>
              <a:rPr lang="en-US" b="1" dirty="0">
                <a:solidFill>
                  <a:srgbClr val="00B050"/>
                </a:solidFill>
                <a:latin typeface="Courier New" panose="02070309020205020404" pitchFamily="49" charset="0"/>
                <a:cs typeface="Courier New" panose="02070309020205020404" pitchFamily="49" charset="0"/>
              </a:rPr>
              <a:t> 3</a:t>
            </a:r>
          </a:p>
          <a:p>
            <a:pPr marL="400061" lvl="1" indent="0">
              <a:lnSpc>
                <a:spcPct val="120000"/>
              </a:lnSpc>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a = 3;</a:t>
            </a:r>
          </a:p>
          <a:p>
            <a:pPr marL="400061" lvl="1" indent="0">
              <a:lnSpc>
                <a:spcPct val="120000"/>
              </a:lnSpc>
              <a:buNone/>
            </a:pPr>
            <a:r>
              <a:rPr lang="en-US" b="1" dirty="0">
                <a:solidFill>
                  <a:srgbClr val="00B050"/>
                </a:solidFill>
                <a:latin typeface="Courier New" panose="02070309020205020404" pitchFamily="49" charset="0"/>
                <a:cs typeface="Courier New" panose="02070309020205020404" pitchFamily="49" charset="0"/>
              </a:rPr>
              <a:t>//</a:t>
            </a:r>
            <a:r>
              <a:rPr lang="en-US" b="1" dirty="0" err="1">
                <a:solidFill>
                  <a:srgbClr val="00B050"/>
                </a:solidFill>
                <a:latin typeface="Courier New" panose="02070309020205020404" pitchFamily="49" charset="0"/>
                <a:cs typeface="Courier New" panose="02070309020205020404" pitchFamily="49" charset="0"/>
              </a:rPr>
              <a:t>Khai</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báo</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biến</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thực</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x,y</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và</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khởi</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tạo</a:t>
            </a:r>
            <a:r>
              <a:rPr lang="en-US" b="1" dirty="0">
                <a:solidFill>
                  <a:srgbClr val="00B050"/>
                </a:solidFill>
                <a:latin typeface="Courier New" panose="02070309020205020404" pitchFamily="49" charset="0"/>
                <a:cs typeface="Courier New" panose="02070309020205020404" pitchFamily="49" charset="0"/>
              </a:rPr>
              <a:t> </a:t>
            </a:r>
            <a:r>
              <a:rPr lang="en-US" b="1" dirty="0" err="1">
                <a:solidFill>
                  <a:srgbClr val="00B050"/>
                </a:solidFill>
                <a:latin typeface="Courier New" panose="02070309020205020404" pitchFamily="49" charset="0"/>
                <a:cs typeface="Courier New" panose="02070309020205020404" pitchFamily="49" charset="0"/>
              </a:rPr>
              <a:t>giá</a:t>
            </a:r>
            <a:r>
              <a:rPr lang="en-US" b="1" dirty="0">
                <a:solidFill>
                  <a:srgbClr val="00B050"/>
                </a:solidFill>
                <a:latin typeface="Courier New" panose="02070309020205020404" pitchFamily="49" charset="0"/>
                <a:cs typeface="Courier New" panose="02070309020205020404" pitchFamily="49" charset="0"/>
              </a:rPr>
              <a:t> tri </a:t>
            </a:r>
            <a:r>
              <a:rPr lang="en-US" b="1" dirty="0" err="1">
                <a:solidFill>
                  <a:srgbClr val="00B050"/>
                </a:solidFill>
                <a:latin typeface="Courier New" panose="02070309020205020404" pitchFamily="49" charset="0"/>
                <a:cs typeface="Courier New" panose="02070309020205020404" pitchFamily="49" charset="0"/>
              </a:rPr>
              <a:t>bằng</a:t>
            </a:r>
            <a:r>
              <a:rPr lang="en-US" b="1" dirty="0">
                <a:solidFill>
                  <a:srgbClr val="00B050"/>
                </a:solidFill>
                <a:latin typeface="Courier New" panose="02070309020205020404" pitchFamily="49" charset="0"/>
                <a:cs typeface="Courier New" panose="02070309020205020404" pitchFamily="49" charset="0"/>
              </a:rPr>
              <a:t> 5.0 </a:t>
            </a:r>
            <a:r>
              <a:rPr lang="en-US" b="1" dirty="0" err="1">
                <a:solidFill>
                  <a:srgbClr val="00B050"/>
                </a:solidFill>
                <a:latin typeface="Courier New" panose="02070309020205020404" pitchFamily="49" charset="0"/>
                <a:cs typeface="Courier New" panose="02070309020205020404" pitchFamily="49" charset="0"/>
              </a:rPr>
              <a:t>và</a:t>
            </a:r>
            <a:r>
              <a:rPr lang="en-US" b="1" dirty="0">
                <a:solidFill>
                  <a:srgbClr val="00B050"/>
                </a:solidFill>
                <a:latin typeface="Courier New" panose="02070309020205020404" pitchFamily="49" charset="0"/>
                <a:cs typeface="Courier New" panose="02070309020205020404" pitchFamily="49" charset="0"/>
              </a:rPr>
              <a:t> 7.6</a:t>
            </a:r>
          </a:p>
          <a:p>
            <a:pPr marL="400061" lvl="1" indent="0">
              <a:lnSpc>
                <a:spcPct val="120000"/>
              </a:lnSpc>
              <a:buNone/>
            </a:pPr>
            <a:r>
              <a:rPr lang="es-ES" dirty="0" err="1">
                <a:latin typeface="Courier New" panose="02070309020205020404" pitchFamily="49" charset="0"/>
                <a:cs typeface="Courier New" panose="02070309020205020404" pitchFamily="49" charset="0"/>
              </a:rPr>
              <a:t>float</a:t>
            </a:r>
            <a:r>
              <a:rPr lang="es-ES" dirty="0">
                <a:latin typeface="Courier New" panose="02070309020205020404" pitchFamily="49" charset="0"/>
                <a:cs typeface="Courier New" panose="02070309020205020404" pitchFamily="49" charset="0"/>
              </a:rPr>
              <a:t> x = 5.0, y = 7.6;</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79</a:t>
            </a:fld>
            <a:endParaRPr lang="en-US" dirty="0"/>
          </a:p>
        </p:txBody>
      </p:sp>
      <p:pic>
        <p:nvPicPr>
          <p:cNvPr id="5" name="Picture 4"/>
          <p:cNvPicPr>
            <a:picLocks noChangeAspect="1"/>
          </p:cNvPicPr>
          <p:nvPr/>
        </p:nvPicPr>
        <p:blipFill>
          <a:blip r:embed="rId2"/>
          <a:stretch>
            <a:fillRect/>
          </a:stretch>
        </p:blipFill>
        <p:spPr>
          <a:xfrm>
            <a:off x="8001000" y="1219200"/>
            <a:ext cx="4038600" cy="580713"/>
          </a:xfrm>
          <a:prstGeom prst="rect">
            <a:avLst/>
          </a:prstGeom>
        </p:spPr>
      </p:pic>
    </p:spTree>
    <p:extLst>
      <p:ext uri="{BB962C8B-B14F-4D97-AF65-F5344CB8AC3E}">
        <p14:creationId xmlns:p14="http://schemas.microsoft.com/office/powerpoint/2010/main" val="25488425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Chương trình máy tính và ngôn ngữ lập trình</a:t>
            </a:r>
            <a:endParaRPr lang="en-US"/>
          </a:p>
        </p:txBody>
      </p:sp>
      <p:sp>
        <p:nvSpPr>
          <p:cNvPr id="3" name="Content Placeholder 2"/>
          <p:cNvSpPr>
            <a:spLocks noGrp="1"/>
          </p:cNvSpPr>
          <p:nvPr>
            <p:ph idx="1"/>
          </p:nvPr>
        </p:nvSpPr>
        <p:spPr>
          <a:xfrm>
            <a:off x="304800" y="1143000"/>
            <a:ext cx="5638800" cy="5333999"/>
          </a:xfrm>
        </p:spPr>
        <p:txBody>
          <a:bodyPr/>
          <a:lstStyle/>
          <a:p>
            <a:r>
              <a:rPr lang="vi-VN" b="1" i="1"/>
              <a:t>Chương trình máy tính: </a:t>
            </a:r>
            <a:r>
              <a:rPr lang="vi-VN"/>
              <a:t>Tập hợp các lệnh chỉ dẫn </a:t>
            </a:r>
            <a:r>
              <a:rPr lang="vi-VN" smtClean="0"/>
              <a:t>cho</a:t>
            </a:r>
            <a:r>
              <a:rPr lang="en-US" smtClean="0"/>
              <a:t> </a:t>
            </a:r>
            <a:r>
              <a:rPr lang="vi-VN" smtClean="0"/>
              <a:t>máy </a:t>
            </a:r>
            <a:r>
              <a:rPr lang="vi-VN"/>
              <a:t>tính thực hiện nhiệm vụ</a:t>
            </a:r>
          </a:p>
          <a:p>
            <a:r>
              <a:rPr lang="vi-VN" b="1" i="1" smtClean="0"/>
              <a:t>Ngôn </a:t>
            </a:r>
            <a:r>
              <a:rPr lang="vi-VN" b="1" i="1"/>
              <a:t>ngữ lập trình: </a:t>
            </a:r>
            <a:r>
              <a:rPr lang="vi-VN"/>
              <a:t>Dùng để viết các lệnh, chỉ thị</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8</a:t>
            </a:fld>
            <a:endParaRPr lang="en-US" dirty="0"/>
          </a:p>
        </p:txBody>
      </p:sp>
      <p:pic>
        <p:nvPicPr>
          <p:cNvPr id="5" name="Picture 4"/>
          <p:cNvPicPr>
            <a:picLocks noChangeAspect="1"/>
          </p:cNvPicPr>
          <p:nvPr/>
        </p:nvPicPr>
        <p:blipFill rotWithShape="1">
          <a:blip r:embed="rId2"/>
          <a:srcRect l="2426"/>
          <a:stretch/>
        </p:blipFill>
        <p:spPr>
          <a:xfrm>
            <a:off x="5867400" y="1066800"/>
            <a:ext cx="6130991" cy="3698084"/>
          </a:xfrm>
          <a:prstGeom prst="rect">
            <a:avLst/>
          </a:prstGeom>
        </p:spPr>
      </p:pic>
    </p:spTree>
    <p:extLst>
      <p:ext uri="{BB962C8B-B14F-4D97-AF65-F5344CB8AC3E}">
        <p14:creationId xmlns:p14="http://schemas.microsoft.com/office/powerpoint/2010/main" val="31908247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Khai</a:t>
            </a:r>
            <a:r>
              <a:rPr lang="en-US" dirty="0" smtClean="0"/>
              <a:t> </a:t>
            </a:r>
            <a:r>
              <a:rPr lang="en-US" dirty="0" err="1" smtClean="0"/>
              <a:t>báo</a:t>
            </a:r>
            <a:r>
              <a:rPr lang="en-US" dirty="0" smtClean="0"/>
              <a:t> </a:t>
            </a:r>
            <a:r>
              <a:rPr lang="en-US" dirty="0" err="1" smtClean="0"/>
              <a:t>hằng</a:t>
            </a:r>
            <a:r>
              <a:rPr lang="en-US" dirty="0" smtClean="0"/>
              <a:t> (1/3)</a:t>
            </a:r>
            <a:endParaRPr lang="en-US" dirty="0"/>
          </a:p>
        </p:txBody>
      </p:sp>
      <p:sp>
        <p:nvSpPr>
          <p:cNvPr id="3" name="Content Placeholder 2"/>
          <p:cNvSpPr>
            <a:spLocks noGrp="1"/>
          </p:cNvSpPr>
          <p:nvPr>
            <p:ph idx="1"/>
          </p:nvPr>
        </p:nvSpPr>
        <p:spPr/>
        <p:txBody>
          <a:bodyPr/>
          <a:lstStyle/>
          <a:p>
            <a:r>
              <a:rPr lang="en-US" dirty="0" err="1"/>
              <a:t>Dùng</a:t>
            </a:r>
            <a:r>
              <a:rPr lang="en-US" dirty="0"/>
              <a:t> </a:t>
            </a:r>
            <a:r>
              <a:rPr lang="en-US" dirty="0" err="1"/>
              <a:t>chỉ</a:t>
            </a:r>
            <a:r>
              <a:rPr lang="en-US" dirty="0"/>
              <a:t> </a:t>
            </a:r>
            <a:r>
              <a:rPr lang="en-US" dirty="0" err="1"/>
              <a:t>thị</a:t>
            </a:r>
            <a:r>
              <a:rPr lang="en-US" dirty="0"/>
              <a:t> </a:t>
            </a:r>
            <a:r>
              <a:rPr lang="en-US" b="1" dirty="0">
                <a:latin typeface="Courier New" panose="02070309020205020404" pitchFamily="49" charset="0"/>
                <a:cs typeface="Courier New" panose="02070309020205020404" pitchFamily="49" charset="0"/>
              </a:rPr>
              <a:t>#define</a:t>
            </a:r>
          </a:p>
          <a:p>
            <a:r>
              <a:rPr lang="en-US" b="1" dirty="0" err="1" smtClean="0"/>
              <a:t>Cú</a:t>
            </a:r>
            <a:r>
              <a:rPr lang="en-US" b="1" dirty="0" smtClean="0"/>
              <a:t> </a:t>
            </a:r>
            <a:r>
              <a:rPr lang="en-US" b="1" dirty="0" err="1"/>
              <a:t>pháp</a:t>
            </a:r>
            <a:r>
              <a:rPr lang="en-US" b="1" dirty="0"/>
              <a:t>:</a:t>
            </a:r>
          </a:p>
          <a:p>
            <a:pPr marL="457212" lvl="1" indent="0">
              <a:buNone/>
            </a:pPr>
            <a:r>
              <a:rPr lang="en-US" b="1" dirty="0" smtClean="0">
                <a:latin typeface="Courier New" panose="02070309020205020404" pitchFamily="49" charset="0"/>
                <a:cs typeface="Courier New" panose="02070309020205020404" pitchFamily="49" charset="0"/>
              </a:rPr>
              <a:t>#define </a:t>
            </a:r>
            <a:r>
              <a:rPr lang="en-US" b="1" dirty="0" err="1">
                <a:latin typeface="Courier New" panose="02070309020205020404" pitchFamily="49" charset="0"/>
                <a:cs typeface="Courier New" panose="02070309020205020404" pitchFamily="49" charset="0"/>
              </a:rPr>
              <a:t>Tên_hằng</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Giá_trị</a:t>
            </a:r>
            <a:endParaRPr lang="en-US" b="1" dirty="0">
              <a:latin typeface="Courier New" panose="02070309020205020404" pitchFamily="49" charset="0"/>
              <a:cs typeface="Courier New" panose="02070309020205020404" pitchFamily="49" charset="0"/>
            </a:endParaRPr>
          </a:p>
          <a:p>
            <a:r>
              <a:rPr lang="en-US" b="1" dirty="0" err="1" smtClean="0"/>
              <a:t>Ví</a:t>
            </a:r>
            <a:r>
              <a:rPr lang="en-US" b="1" dirty="0" smtClean="0"/>
              <a:t> </a:t>
            </a:r>
            <a:r>
              <a:rPr lang="en-US" b="1" dirty="0" err="1"/>
              <a:t>dụ</a:t>
            </a:r>
            <a:r>
              <a:rPr lang="en-US" b="1" dirty="0"/>
              <a:t>:</a:t>
            </a:r>
          </a:p>
          <a:p>
            <a:pPr marL="400061" lvl="1" indent="0">
              <a:buNone/>
            </a:pPr>
            <a:r>
              <a:rPr lang="en-US" b="1" dirty="0">
                <a:latin typeface="Courier New" panose="02070309020205020404" pitchFamily="49" charset="0"/>
                <a:cs typeface="Courier New" panose="02070309020205020404" pitchFamily="49" charset="0"/>
              </a:rPr>
              <a:t>#define </a:t>
            </a:r>
            <a:r>
              <a:rPr lang="en-US" dirty="0">
                <a:latin typeface="Courier New" panose="02070309020205020404" pitchFamily="49" charset="0"/>
                <a:cs typeface="Courier New" panose="02070309020205020404" pitchFamily="49" charset="0"/>
              </a:rPr>
              <a:t>MAX_SINH_VIEN 50</a:t>
            </a:r>
          </a:p>
          <a:p>
            <a:pPr marL="400061" lvl="1" indent="0">
              <a:buNone/>
            </a:pPr>
            <a:r>
              <a:rPr lang="en-US" b="1" dirty="0">
                <a:latin typeface="Courier New" panose="02070309020205020404" pitchFamily="49" charset="0"/>
                <a:cs typeface="Courier New" panose="02070309020205020404" pitchFamily="49" charset="0"/>
              </a:rPr>
              <a:t>#define </a:t>
            </a:r>
            <a:r>
              <a:rPr lang="en-US" dirty="0">
                <a:latin typeface="Courier New" panose="02070309020205020404" pitchFamily="49" charset="0"/>
                <a:cs typeface="Courier New" panose="02070309020205020404" pitchFamily="49" charset="0"/>
              </a:rPr>
              <a:t>CNTT “Cong </a:t>
            </a:r>
            <a:r>
              <a:rPr lang="en-US" dirty="0" err="1">
                <a:latin typeface="Courier New" panose="02070309020205020404" pitchFamily="49" charset="0"/>
                <a:cs typeface="Courier New" panose="02070309020205020404" pitchFamily="49" charset="0"/>
              </a:rPr>
              <a:t>nghe</a:t>
            </a:r>
            <a:r>
              <a:rPr lang="en-US" dirty="0">
                <a:latin typeface="Courier New" panose="02070309020205020404" pitchFamily="49" charset="0"/>
                <a:cs typeface="Courier New" panose="02070309020205020404" pitchFamily="49" charset="0"/>
              </a:rPr>
              <a:t> thong tin”</a:t>
            </a:r>
          </a:p>
          <a:p>
            <a:pPr marL="400061" lvl="1" indent="0">
              <a:buNone/>
            </a:pPr>
            <a:r>
              <a:rPr lang="en-US" b="1" dirty="0">
                <a:latin typeface="Courier New" panose="02070309020205020404" pitchFamily="49" charset="0"/>
                <a:cs typeface="Courier New" panose="02070309020205020404" pitchFamily="49" charset="0"/>
              </a:rPr>
              <a:t>#define </a:t>
            </a:r>
            <a:r>
              <a:rPr lang="en-US" dirty="0">
                <a:latin typeface="Courier New" panose="02070309020205020404" pitchFamily="49" charset="0"/>
                <a:cs typeface="Courier New" panose="02070309020205020404" pitchFamily="49" charset="0"/>
              </a:rPr>
              <a:t>DIEM_CHUAN 23.5</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80</a:t>
            </a:fld>
            <a:endParaRPr lang="en-US" dirty="0"/>
          </a:p>
        </p:txBody>
      </p:sp>
      <p:sp>
        <p:nvSpPr>
          <p:cNvPr id="5" name="Rounded Rectangle 4"/>
          <p:cNvSpPr/>
          <p:nvPr/>
        </p:nvSpPr>
        <p:spPr bwMode="auto">
          <a:xfrm>
            <a:off x="5562599" y="2590800"/>
            <a:ext cx="254243" cy="381000"/>
          </a:xfrm>
          <a:prstGeom prst="roundRect">
            <a:avLst/>
          </a:prstGeom>
          <a:noFill/>
          <a:ln w="19050" cap="flat" cmpd="sng" algn="ctr">
            <a:solidFill>
              <a:srgbClr val="FF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TextBox 5"/>
          <p:cNvSpPr txBox="1"/>
          <p:nvPr/>
        </p:nvSpPr>
        <p:spPr>
          <a:xfrm>
            <a:off x="6705600" y="1400175"/>
            <a:ext cx="1600199" cy="646331"/>
          </a:xfrm>
          <a:prstGeom prst="rect">
            <a:avLst/>
          </a:prstGeom>
          <a:noFill/>
        </p:spPr>
        <p:txBody>
          <a:bodyPr wrap="square" rtlCol="0">
            <a:spAutoFit/>
          </a:bodyPr>
          <a:lstStyle/>
          <a:p>
            <a:pPr algn="ctr"/>
            <a:r>
              <a:rPr lang="en-US" i="1" dirty="0" err="1" smtClean="0"/>
              <a:t>Không</a:t>
            </a:r>
            <a:r>
              <a:rPr lang="en-US" i="1" dirty="0" smtClean="0"/>
              <a:t> </a:t>
            </a:r>
            <a:r>
              <a:rPr lang="en-US" i="1" dirty="0" err="1" smtClean="0"/>
              <a:t>có</a:t>
            </a:r>
            <a:r>
              <a:rPr lang="en-US" i="1" dirty="0" smtClean="0"/>
              <a:t> </a:t>
            </a:r>
            <a:r>
              <a:rPr lang="en-US" i="1" dirty="0" err="1" smtClean="0"/>
              <a:t>dấu</a:t>
            </a:r>
            <a:r>
              <a:rPr lang="en-US" i="1" dirty="0" smtClean="0"/>
              <a:t> </a:t>
            </a:r>
            <a:r>
              <a:rPr lang="en-US" i="1" dirty="0" err="1" smtClean="0"/>
              <a:t>chấm</a:t>
            </a:r>
            <a:r>
              <a:rPr lang="en-US" i="1" dirty="0" smtClean="0"/>
              <a:t> </a:t>
            </a:r>
            <a:r>
              <a:rPr lang="en-US" i="1" dirty="0" err="1" smtClean="0"/>
              <a:t>phẩy</a:t>
            </a:r>
            <a:r>
              <a:rPr lang="en-US" i="1" dirty="0" smtClean="0"/>
              <a:t> </a:t>
            </a:r>
            <a:r>
              <a:rPr lang="en-US" dirty="0" smtClean="0"/>
              <a:t>(;)</a:t>
            </a:r>
            <a:endParaRPr lang="en-US" dirty="0"/>
          </a:p>
        </p:txBody>
      </p:sp>
      <p:cxnSp>
        <p:nvCxnSpPr>
          <p:cNvPr id="7" name="Straight Arrow Connector 6"/>
          <p:cNvCxnSpPr>
            <a:stCxn id="6" idx="2"/>
          </p:cNvCxnSpPr>
          <p:nvPr/>
        </p:nvCxnSpPr>
        <p:spPr bwMode="auto">
          <a:xfrm flipH="1">
            <a:off x="5816842" y="2046506"/>
            <a:ext cx="1688858" cy="772894"/>
          </a:xfrm>
          <a:prstGeom prst="straightConnector1">
            <a:avLst/>
          </a:prstGeom>
          <a:solidFill>
            <a:schemeClr val="accent1"/>
          </a:solidFill>
          <a:ln w="12700" cap="flat" cmpd="sng" algn="ctr">
            <a:solidFill>
              <a:srgbClr val="FF5050"/>
            </a:solidFill>
            <a:prstDash val="solid"/>
            <a:round/>
            <a:headEnd type="none" w="med" len="med"/>
            <a:tailEnd type="triangle"/>
          </a:ln>
          <a:effectLst/>
        </p:spPr>
      </p:cxnSp>
    </p:spTree>
    <p:extLst>
      <p:ext uri="{BB962C8B-B14F-4D97-AF65-F5344CB8AC3E}">
        <p14:creationId xmlns:p14="http://schemas.microsoft.com/office/powerpoint/2010/main" val="108340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Khai</a:t>
            </a:r>
            <a:r>
              <a:rPr lang="en-US" dirty="0"/>
              <a:t> </a:t>
            </a:r>
            <a:r>
              <a:rPr lang="en-US" dirty="0" err="1"/>
              <a:t>báo</a:t>
            </a:r>
            <a:r>
              <a:rPr lang="en-US" dirty="0"/>
              <a:t> </a:t>
            </a:r>
            <a:r>
              <a:rPr lang="en-US" dirty="0" err="1"/>
              <a:t>hằng</a:t>
            </a:r>
            <a:r>
              <a:rPr lang="en-US" dirty="0"/>
              <a:t> </a:t>
            </a:r>
            <a:r>
              <a:rPr lang="en-US" dirty="0" smtClean="0"/>
              <a:t>(2/3</a:t>
            </a:r>
            <a:r>
              <a:rPr lang="en-US" dirty="0"/>
              <a:t>)</a:t>
            </a:r>
          </a:p>
        </p:txBody>
      </p:sp>
      <p:sp>
        <p:nvSpPr>
          <p:cNvPr id="3" name="Content Placeholder 2"/>
          <p:cNvSpPr>
            <a:spLocks noGrp="1"/>
          </p:cNvSpPr>
          <p:nvPr>
            <p:ph idx="1"/>
          </p:nvPr>
        </p:nvSpPr>
        <p:spPr/>
        <p:txBody>
          <a:bodyPr/>
          <a:lstStyle/>
          <a:p>
            <a:r>
              <a:rPr lang="en-US" dirty="0" err="1"/>
              <a:t>Dùng</a:t>
            </a:r>
            <a:r>
              <a:rPr lang="en-US" dirty="0"/>
              <a:t> </a:t>
            </a:r>
            <a:r>
              <a:rPr lang="en-US" dirty="0" err="1"/>
              <a:t>từ</a:t>
            </a:r>
            <a:r>
              <a:rPr lang="en-US" dirty="0"/>
              <a:t> </a:t>
            </a:r>
            <a:r>
              <a:rPr lang="en-US" dirty="0" err="1"/>
              <a:t>khóa</a:t>
            </a:r>
            <a:r>
              <a:rPr lang="en-US" dirty="0"/>
              <a:t> </a:t>
            </a:r>
            <a:r>
              <a:rPr lang="en-US" b="1" dirty="0" err="1">
                <a:latin typeface="Courier New" panose="02070309020205020404" pitchFamily="49" charset="0"/>
                <a:cs typeface="Courier New" panose="02070309020205020404" pitchFamily="49" charset="0"/>
              </a:rPr>
              <a:t>const</a:t>
            </a:r>
            <a:endParaRPr lang="en-US" b="1" dirty="0">
              <a:latin typeface="Courier New" panose="02070309020205020404" pitchFamily="49" charset="0"/>
              <a:cs typeface="Courier New" panose="02070309020205020404" pitchFamily="49" charset="0"/>
            </a:endParaRPr>
          </a:p>
          <a:p>
            <a:r>
              <a:rPr lang="en-US" b="1" dirty="0" err="1" smtClean="0"/>
              <a:t>Cú</a:t>
            </a:r>
            <a:r>
              <a:rPr lang="en-US" b="1" dirty="0" smtClean="0"/>
              <a:t> </a:t>
            </a:r>
            <a:r>
              <a:rPr lang="en-US" b="1" dirty="0" err="1"/>
              <a:t>pháp</a:t>
            </a:r>
            <a:r>
              <a:rPr lang="en-US" b="1" dirty="0"/>
              <a:t>:</a:t>
            </a:r>
          </a:p>
          <a:p>
            <a:pPr marL="457212" lvl="1" indent="0">
              <a:buNone/>
            </a:pP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Kiểu</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Tên_hằng</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giá_trị</a:t>
            </a:r>
            <a:r>
              <a:rPr lang="en-US" b="1" dirty="0">
                <a:latin typeface="Courier New" panose="02070309020205020404" pitchFamily="49" charset="0"/>
                <a:cs typeface="Courier New" panose="02070309020205020404" pitchFamily="49" charset="0"/>
              </a:rPr>
              <a:t>;</a:t>
            </a:r>
          </a:p>
          <a:p>
            <a:r>
              <a:rPr lang="en-US" b="1" dirty="0" err="1" smtClean="0"/>
              <a:t>Ví</a:t>
            </a:r>
            <a:r>
              <a:rPr lang="en-US" b="1" dirty="0" smtClean="0"/>
              <a:t> </a:t>
            </a:r>
            <a:r>
              <a:rPr lang="en-US" b="1" dirty="0" err="1"/>
              <a:t>dụ</a:t>
            </a:r>
            <a:r>
              <a:rPr lang="en-US" b="1" dirty="0"/>
              <a:t>:</a:t>
            </a:r>
          </a:p>
          <a:p>
            <a:pPr marL="457212" lvl="1" indent="0">
              <a:buNone/>
            </a:pPr>
            <a:r>
              <a:rPr lang="en-US" b="1" dirty="0" err="1">
                <a:latin typeface="Courier New" panose="02070309020205020404" pitchFamily="49" charset="0"/>
                <a:cs typeface="Courier New" panose="02070309020205020404" pitchFamily="49" charset="0"/>
              </a:rPr>
              <a:t>const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MAX_SINH_VIEN = 50;</a:t>
            </a:r>
          </a:p>
          <a:p>
            <a:pPr marL="457212" lvl="1" indent="0">
              <a:buNone/>
            </a:pPr>
            <a:r>
              <a:rPr lang="en-US" b="1" dirty="0" err="1">
                <a:latin typeface="Courier New" panose="02070309020205020404" pitchFamily="49" charset="0"/>
                <a:cs typeface="Courier New" panose="02070309020205020404" pitchFamily="49" charset="0"/>
              </a:rPr>
              <a:t>const</a:t>
            </a:r>
            <a:r>
              <a:rPr lang="en-US" dirty="0">
                <a:latin typeface="Courier New" panose="02070309020205020404" pitchFamily="49" charset="0"/>
                <a:cs typeface="Courier New" panose="02070309020205020404" pitchFamily="49" charset="0"/>
              </a:rPr>
              <a:t> char CNTT[20] = “Cong </a:t>
            </a:r>
            <a:r>
              <a:rPr lang="en-US" dirty="0" err="1">
                <a:latin typeface="Courier New" panose="02070309020205020404" pitchFamily="49" charset="0"/>
                <a:cs typeface="Courier New" panose="02070309020205020404" pitchFamily="49" charset="0"/>
              </a:rPr>
              <a:t>nghe</a:t>
            </a:r>
            <a:r>
              <a:rPr lang="en-US" dirty="0">
                <a:latin typeface="Courier New" panose="02070309020205020404" pitchFamily="49" charset="0"/>
                <a:cs typeface="Courier New" panose="02070309020205020404" pitchFamily="49" charset="0"/>
              </a:rPr>
              <a:t> thong tin”;</a:t>
            </a:r>
          </a:p>
          <a:p>
            <a:pPr marL="457212" lvl="1" indent="0">
              <a:buNone/>
            </a:pPr>
            <a:r>
              <a:rPr lang="en-US" b="1" dirty="0" err="1">
                <a:latin typeface="Courier New" panose="02070309020205020404" pitchFamily="49" charset="0"/>
                <a:cs typeface="Courier New" panose="02070309020205020404" pitchFamily="49" charset="0"/>
              </a:rPr>
              <a:t>const</a:t>
            </a:r>
            <a:r>
              <a:rPr lang="en-US" dirty="0">
                <a:latin typeface="Courier New" panose="02070309020205020404" pitchFamily="49" charset="0"/>
                <a:cs typeface="Courier New" panose="02070309020205020404" pitchFamily="49" charset="0"/>
              </a:rPr>
              <a:t> float DIEM_CHUAN = 23.5;</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81</a:t>
            </a:fld>
            <a:endParaRPr lang="en-US" dirty="0"/>
          </a:p>
        </p:txBody>
      </p:sp>
    </p:spTree>
    <p:extLst>
      <p:ext uri="{BB962C8B-B14F-4D97-AF65-F5344CB8AC3E}">
        <p14:creationId xmlns:p14="http://schemas.microsoft.com/office/powerpoint/2010/main" val="25890643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Khai</a:t>
            </a:r>
            <a:r>
              <a:rPr lang="en-US" dirty="0"/>
              <a:t> </a:t>
            </a:r>
            <a:r>
              <a:rPr lang="en-US" dirty="0" err="1"/>
              <a:t>báo</a:t>
            </a:r>
            <a:r>
              <a:rPr lang="en-US" dirty="0"/>
              <a:t> </a:t>
            </a:r>
            <a:r>
              <a:rPr lang="en-US" dirty="0" err="1"/>
              <a:t>hằng</a:t>
            </a:r>
            <a:r>
              <a:rPr lang="en-US" dirty="0"/>
              <a:t> </a:t>
            </a:r>
            <a:r>
              <a:rPr lang="en-US" dirty="0" smtClean="0"/>
              <a:t>(3/3</a:t>
            </a:r>
            <a:r>
              <a:rPr lang="en-US" dirty="0"/>
              <a:t>)</a:t>
            </a:r>
          </a:p>
        </p:txBody>
      </p:sp>
      <p:sp>
        <p:nvSpPr>
          <p:cNvPr id="3" name="Content Placeholder 2"/>
          <p:cNvSpPr>
            <a:spLocks noGrp="1"/>
          </p:cNvSpPr>
          <p:nvPr>
            <p:ph idx="1"/>
          </p:nvPr>
        </p:nvSpPr>
        <p:spPr/>
        <p:txBody>
          <a:bodyPr/>
          <a:lstStyle/>
          <a:p>
            <a:r>
              <a:rPr lang="en-US" b="1" i="1" dirty="0" err="1"/>
              <a:t>Chú</a:t>
            </a:r>
            <a:r>
              <a:rPr lang="en-US" b="1" i="1" dirty="0"/>
              <a:t> ý:</a:t>
            </a:r>
          </a:p>
          <a:p>
            <a:pPr lvl="1"/>
            <a:r>
              <a:rPr lang="vi-VN" sz="2800" dirty="0" smtClean="0"/>
              <a:t>Giá </a:t>
            </a:r>
            <a:r>
              <a:rPr lang="vi-VN" sz="2800" dirty="0"/>
              <a:t>trị của các hằng phải được xác định </a:t>
            </a:r>
            <a:r>
              <a:rPr lang="vi-VN" sz="2800" dirty="0" smtClean="0"/>
              <a:t>ngay</a:t>
            </a:r>
            <a:r>
              <a:rPr lang="en-US" sz="2800" dirty="0" smtClean="0"/>
              <a:t> </a:t>
            </a:r>
            <a:r>
              <a:rPr lang="en-US" sz="2800" dirty="0" err="1" smtClean="0"/>
              <a:t>khi</a:t>
            </a:r>
            <a:r>
              <a:rPr lang="en-US" sz="2800" dirty="0" smtClean="0"/>
              <a:t> </a:t>
            </a:r>
            <a:r>
              <a:rPr lang="en-US" sz="2800" dirty="0" err="1"/>
              <a:t>khai</a:t>
            </a:r>
            <a:r>
              <a:rPr lang="en-US" sz="2800" dirty="0"/>
              <a:t> </a:t>
            </a:r>
            <a:r>
              <a:rPr lang="en-US" sz="2800" dirty="0" err="1"/>
              <a:t>báo</a:t>
            </a:r>
            <a:r>
              <a:rPr lang="en-US" sz="2800" dirty="0"/>
              <a:t>.</a:t>
            </a:r>
          </a:p>
          <a:p>
            <a:pPr lvl="1"/>
            <a:r>
              <a:rPr lang="vi-VN" sz="2800" dirty="0" smtClean="0"/>
              <a:t>Trong </a:t>
            </a:r>
            <a:r>
              <a:rPr lang="vi-VN" sz="2800" dirty="0"/>
              <a:t>chương trình, </a:t>
            </a:r>
            <a:r>
              <a:rPr lang="vi-VN" sz="2800" b="1" dirty="0"/>
              <a:t>KHÔNG thể thay </a:t>
            </a:r>
            <a:r>
              <a:rPr lang="vi-VN" sz="2800" b="1" dirty="0" smtClean="0"/>
              <a:t>đổi</a:t>
            </a:r>
            <a:r>
              <a:rPr lang="en-US" sz="2800" b="1" dirty="0" smtClean="0"/>
              <a:t> </a:t>
            </a:r>
            <a:r>
              <a:rPr lang="vi-VN" sz="2800" dirty="0" smtClean="0"/>
              <a:t>được </a:t>
            </a:r>
            <a:r>
              <a:rPr lang="vi-VN" sz="2800" dirty="0"/>
              <a:t>giá trị của hằng.</a:t>
            </a:r>
          </a:p>
          <a:p>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define </a:t>
            </a:r>
            <a:r>
              <a:rPr lang="en-US" dirty="0" err="1"/>
              <a:t>là</a:t>
            </a:r>
            <a:r>
              <a:rPr lang="en-US" dirty="0"/>
              <a:t> </a:t>
            </a:r>
            <a:r>
              <a:rPr lang="en-US" dirty="0" err="1"/>
              <a:t>chỉ</a:t>
            </a:r>
            <a:r>
              <a:rPr lang="en-US" dirty="0"/>
              <a:t> </a:t>
            </a:r>
            <a:r>
              <a:rPr lang="en-US" dirty="0" err="1"/>
              <a:t>thị</a:t>
            </a:r>
            <a:r>
              <a:rPr lang="en-US" dirty="0"/>
              <a:t> </a:t>
            </a:r>
            <a:r>
              <a:rPr lang="en-US" dirty="0" err="1"/>
              <a:t>tiền</a:t>
            </a:r>
            <a:r>
              <a:rPr lang="en-US" dirty="0"/>
              <a:t> </a:t>
            </a:r>
            <a:r>
              <a:rPr lang="en-US" dirty="0" err="1"/>
              <a:t>xử</a:t>
            </a:r>
            <a:r>
              <a:rPr lang="en-US" dirty="0"/>
              <a:t> </a:t>
            </a:r>
            <a:r>
              <a:rPr lang="en-US" dirty="0" err="1"/>
              <a:t>lý</a:t>
            </a:r>
            <a:endParaRPr lang="en-US" dirty="0"/>
          </a:p>
          <a:p>
            <a:pPr lvl="1"/>
            <a:r>
              <a:rPr lang="en-US" sz="2800" dirty="0" err="1" smtClean="0"/>
              <a:t>Dễ</a:t>
            </a:r>
            <a:r>
              <a:rPr lang="en-US" sz="2800" dirty="0" smtClean="0"/>
              <a:t> </a:t>
            </a:r>
            <a:r>
              <a:rPr lang="en-US" sz="2800" dirty="0" err="1"/>
              <a:t>đọc</a:t>
            </a:r>
            <a:r>
              <a:rPr lang="en-US" sz="2800" dirty="0"/>
              <a:t>, </a:t>
            </a:r>
            <a:r>
              <a:rPr lang="en-US" sz="2800" dirty="0" err="1"/>
              <a:t>dễ</a:t>
            </a:r>
            <a:r>
              <a:rPr lang="en-US" sz="2800" dirty="0"/>
              <a:t> </a:t>
            </a:r>
            <a:r>
              <a:rPr lang="en-US" sz="2800" dirty="0" err="1"/>
              <a:t>thay</a:t>
            </a:r>
            <a:r>
              <a:rPr lang="en-US" sz="2800" dirty="0"/>
              <a:t> </a:t>
            </a:r>
            <a:r>
              <a:rPr lang="en-US" sz="2800" dirty="0" err="1"/>
              <a:t>đổi</a:t>
            </a:r>
            <a:endParaRPr lang="en-US" sz="2800" dirty="0"/>
          </a:p>
          <a:p>
            <a:pPr lvl="1"/>
            <a:r>
              <a:rPr lang="vi-VN" sz="2800" dirty="0" smtClean="0"/>
              <a:t>Dễ </a:t>
            </a:r>
            <a:r>
              <a:rPr lang="vi-VN" sz="2800" dirty="0"/>
              <a:t>chuyển đổi giữa các nền tảng phần cứng hơn</a:t>
            </a:r>
          </a:p>
          <a:p>
            <a:pPr lvl="1"/>
            <a:r>
              <a:rPr lang="vi-VN" sz="2800" dirty="0" smtClean="0"/>
              <a:t>Tốc </a:t>
            </a:r>
            <a:r>
              <a:rPr lang="vi-VN" sz="2800" dirty="0"/>
              <a:t>độ nhanh hơn</a:t>
            </a:r>
            <a:endParaRPr lang="en-US" sz="28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82</a:t>
            </a:fld>
            <a:endParaRPr lang="en-US" dirty="0"/>
          </a:p>
        </p:txBody>
      </p:sp>
    </p:spTree>
    <p:extLst>
      <p:ext uri="{BB962C8B-B14F-4D97-AF65-F5344CB8AC3E}">
        <p14:creationId xmlns:p14="http://schemas.microsoft.com/office/powerpoint/2010/main" val="20682072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smtClean="0"/>
              <a:t>Biểu</a:t>
            </a:r>
            <a:r>
              <a:rPr lang="en-US" dirty="0" smtClean="0"/>
              <a:t> </a:t>
            </a:r>
            <a:r>
              <a:rPr lang="en-US" dirty="0" err="1" smtClean="0"/>
              <a:t>thức</a:t>
            </a:r>
            <a:r>
              <a:rPr lang="en-US" dirty="0" smtClean="0"/>
              <a:t> </a:t>
            </a:r>
            <a:r>
              <a:rPr lang="en-US" dirty="0" err="1" smtClean="0"/>
              <a:t>trong</a:t>
            </a:r>
            <a:r>
              <a:rPr lang="en-US" dirty="0" smtClean="0"/>
              <a:t> C</a:t>
            </a:r>
            <a:endParaRPr lang="en-US" dirty="0"/>
          </a:p>
        </p:txBody>
      </p:sp>
      <p:sp>
        <p:nvSpPr>
          <p:cNvPr id="4" name="Slide Number Placeholder 3"/>
          <p:cNvSpPr>
            <a:spLocks noGrp="1"/>
          </p:cNvSpPr>
          <p:nvPr>
            <p:ph type="sldNum" sz="quarter" idx="4294967295"/>
          </p:nvPr>
        </p:nvSpPr>
        <p:spPr>
          <a:xfrm>
            <a:off x="9347200" y="6553200"/>
            <a:ext cx="2844800" cy="228600"/>
          </a:xfrm>
        </p:spPr>
        <p:txBody>
          <a:bodyPr/>
          <a:lstStyle/>
          <a:p>
            <a:pPr>
              <a:defRPr/>
            </a:pPr>
            <a:fld id="{AFBBEA1A-F0B0-4CBD-A42D-EA28856EED03}" type="slidenum">
              <a:rPr lang="en-US" smtClean="0"/>
              <a:pPr>
                <a:defRPr/>
              </a:pPr>
              <a:t>83</a:t>
            </a:fld>
            <a:endParaRPr lang="en-US" dirty="0"/>
          </a:p>
        </p:txBody>
      </p:sp>
    </p:spTree>
    <p:extLst>
      <p:ext uri="{BB962C8B-B14F-4D97-AF65-F5344CB8AC3E}">
        <p14:creationId xmlns:p14="http://schemas.microsoft.com/office/powerpoint/2010/main" val="39994394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Mục</a:t>
            </a:r>
            <a:r>
              <a:rPr lang="en-US" dirty="0" smtClean="0"/>
              <a:t> </a:t>
            </a:r>
            <a:r>
              <a:rPr lang="en-US" dirty="0" err="1" smtClean="0"/>
              <a:t>đích</a:t>
            </a:r>
            <a:r>
              <a:rPr lang="en-US" dirty="0" smtClean="0"/>
              <a:t> </a:t>
            </a:r>
            <a:r>
              <a:rPr lang="en-US" dirty="0" err="1" smtClean="0"/>
              <a:t>sử</a:t>
            </a:r>
            <a:r>
              <a:rPr lang="en-US" dirty="0" smtClean="0"/>
              <a:t> </a:t>
            </a:r>
            <a:r>
              <a:rPr lang="en-US" dirty="0" err="1" smtClean="0"/>
              <a:t>dụng</a:t>
            </a:r>
            <a:endParaRPr lang="en-US" dirty="0"/>
          </a:p>
        </p:txBody>
      </p:sp>
      <p:sp>
        <p:nvSpPr>
          <p:cNvPr id="4" name="Content Placeholder 3"/>
          <p:cNvSpPr>
            <a:spLocks noGrp="1"/>
          </p:cNvSpPr>
          <p:nvPr>
            <p:ph idx="1"/>
          </p:nvPr>
        </p:nvSpPr>
        <p:spPr/>
        <p:txBody>
          <a:bodyPr/>
          <a:lstStyle/>
          <a:p>
            <a:r>
              <a:rPr lang="en-US" dirty="0" err="1"/>
              <a:t>Làm</a:t>
            </a:r>
            <a:r>
              <a:rPr lang="en-US" dirty="0"/>
              <a:t> </a:t>
            </a:r>
            <a:r>
              <a:rPr lang="en-US" dirty="0" err="1"/>
              <a:t>vế</a:t>
            </a:r>
            <a:r>
              <a:rPr lang="en-US" dirty="0"/>
              <a:t> </a:t>
            </a:r>
            <a:r>
              <a:rPr lang="en-US" dirty="0" err="1"/>
              <a:t>phải</a:t>
            </a:r>
            <a:r>
              <a:rPr lang="en-US" dirty="0"/>
              <a:t> </a:t>
            </a:r>
            <a:r>
              <a:rPr lang="en-US" dirty="0" err="1"/>
              <a:t>của</a:t>
            </a:r>
            <a:r>
              <a:rPr lang="en-US" dirty="0"/>
              <a:t> </a:t>
            </a:r>
            <a:r>
              <a:rPr lang="en-US" dirty="0" err="1"/>
              <a:t>lệnh</a:t>
            </a:r>
            <a:r>
              <a:rPr lang="en-US" dirty="0"/>
              <a:t> </a:t>
            </a:r>
            <a:r>
              <a:rPr lang="en-US" dirty="0" err="1"/>
              <a:t>gán</a:t>
            </a:r>
            <a:r>
              <a:rPr lang="en-US" dirty="0"/>
              <a:t>.</a:t>
            </a:r>
          </a:p>
          <a:p>
            <a:r>
              <a:rPr lang="en-US" dirty="0" err="1" smtClean="0"/>
              <a:t>Làm</a:t>
            </a:r>
            <a:r>
              <a:rPr lang="en-US" dirty="0" smtClean="0"/>
              <a:t> </a:t>
            </a:r>
            <a:r>
              <a:rPr lang="en-US" dirty="0" err="1"/>
              <a:t>toán</a:t>
            </a:r>
            <a:r>
              <a:rPr lang="en-US" dirty="0"/>
              <a:t> </a:t>
            </a:r>
            <a:r>
              <a:rPr lang="en-US" dirty="0" err="1"/>
              <a:t>hạng</a:t>
            </a:r>
            <a:r>
              <a:rPr lang="en-US" dirty="0"/>
              <a:t> </a:t>
            </a:r>
            <a:r>
              <a:rPr lang="en-US" dirty="0" err="1"/>
              <a:t>trong</a:t>
            </a:r>
            <a:r>
              <a:rPr lang="en-US" dirty="0"/>
              <a:t> </a:t>
            </a:r>
            <a:r>
              <a:rPr lang="en-US" dirty="0" err="1"/>
              <a:t>các</a:t>
            </a:r>
            <a:r>
              <a:rPr lang="en-US" dirty="0"/>
              <a:t> </a:t>
            </a:r>
            <a:r>
              <a:rPr lang="en-US" dirty="0" err="1"/>
              <a:t>biểu</a:t>
            </a:r>
            <a:r>
              <a:rPr lang="en-US" dirty="0"/>
              <a:t> </a:t>
            </a:r>
            <a:r>
              <a:rPr lang="en-US" dirty="0" err="1"/>
              <a:t>thức</a:t>
            </a:r>
            <a:r>
              <a:rPr lang="en-US" dirty="0"/>
              <a:t> </a:t>
            </a:r>
            <a:r>
              <a:rPr lang="en-US" dirty="0" err="1"/>
              <a:t>khác</a:t>
            </a:r>
            <a:r>
              <a:rPr lang="en-US" dirty="0"/>
              <a:t>.</a:t>
            </a:r>
          </a:p>
          <a:p>
            <a:r>
              <a:rPr lang="en-US" dirty="0" err="1" smtClean="0"/>
              <a:t>Làm</a:t>
            </a:r>
            <a:r>
              <a:rPr lang="en-US" dirty="0" smtClean="0"/>
              <a:t> </a:t>
            </a:r>
            <a:r>
              <a:rPr lang="en-US" dirty="0" err="1"/>
              <a:t>tham</a:t>
            </a:r>
            <a:r>
              <a:rPr lang="en-US" dirty="0"/>
              <a:t> </a:t>
            </a:r>
            <a:r>
              <a:rPr lang="en-US" dirty="0" err="1"/>
              <a:t>số</a:t>
            </a:r>
            <a:r>
              <a:rPr lang="en-US" dirty="0"/>
              <a:t> </a:t>
            </a:r>
            <a:r>
              <a:rPr lang="en-US" dirty="0" err="1"/>
              <a:t>thực</a:t>
            </a:r>
            <a:r>
              <a:rPr lang="en-US" dirty="0"/>
              <a:t> </a:t>
            </a:r>
            <a:r>
              <a:rPr lang="en-US" dirty="0" err="1"/>
              <a:t>sự</a:t>
            </a:r>
            <a:r>
              <a:rPr lang="en-US" dirty="0"/>
              <a:t> </a:t>
            </a:r>
            <a:r>
              <a:rPr lang="en-US" dirty="0" err="1"/>
              <a:t>trong</a:t>
            </a:r>
            <a:r>
              <a:rPr lang="en-US" dirty="0"/>
              <a:t> </a:t>
            </a:r>
            <a:r>
              <a:rPr lang="en-US" dirty="0" err="1"/>
              <a:t>lời</a:t>
            </a:r>
            <a:r>
              <a:rPr lang="en-US" dirty="0"/>
              <a:t> </a:t>
            </a:r>
            <a:r>
              <a:rPr lang="en-US" dirty="0" err="1"/>
              <a:t>gọi</a:t>
            </a:r>
            <a:r>
              <a:rPr lang="en-US" dirty="0"/>
              <a:t> </a:t>
            </a:r>
            <a:r>
              <a:rPr lang="en-US" dirty="0" err="1"/>
              <a:t>hàm</a:t>
            </a:r>
            <a:r>
              <a:rPr lang="en-US" dirty="0"/>
              <a:t>.</a:t>
            </a:r>
          </a:p>
          <a:p>
            <a:r>
              <a:rPr lang="en-US" dirty="0" err="1" smtClean="0"/>
              <a:t>Làm</a:t>
            </a:r>
            <a:r>
              <a:rPr lang="en-US" dirty="0" smtClean="0"/>
              <a:t> </a:t>
            </a:r>
            <a:r>
              <a:rPr lang="en-US" dirty="0" err="1"/>
              <a:t>biểu</a:t>
            </a:r>
            <a:r>
              <a:rPr lang="en-US" dirty="0"/>
              <a:t> </a:t>
            </a:r>
            <a:r>
              <a:rPr lang="en-US" dirty="0" err="1"/>
              <a:t>thức</a:t>
            </a:r>
            <a:r>
              <a:rPr lang="en-US" dirty="0"/>
              <a:t> </a:t>
            </a:r>
            <a:r>
              <a:rPr lang="en-US" dirty="0" err="1"/>
              <a:t>kiểm</a:t>
            </a:r>
            <a:r>
              <a:rPr lang="en-US" dirty="0"/>
              <a:t> </a:t>
            </a:r>
            <a:r>
              <a:rPr lang="en-US" dirty="0" err="1"/>
              <a:t>tra</a:t>
            </a:r>
            <a:r>
              <a:rPr lang="en-US" dirty="0"/>
              <a:t> </a:t>
            </a:r>
            <a:r>
              <a:rPr lang="en-US" dirty="0" err="1"/>
              <a:t>trong</a:t>
            </a:r>
            <a:r>
              <a:rPr lang="en-US" dirty="0"/>
              <a:t> </a:t>
            </a:r>
            <a:r>
              <a:rPr lang="en-US" dirty="0" err="1"/>
              <a:t>các</a:t>
            </a:r>
            <a:r>
              <a:rPr lang="en-US" dirty="0"/>
              <a:t> </a:t>
            </a:r>
            <a:r>
              <a:rPr lang="en-US" dirty="0" err="1"/>
              <a:t>cấu</a:t>
            </a:r>
            <a:r>
              <a:rPr lang="en-US" dirty="0"/>
              <a:t> </a:t>
            </a:r>
            <a:r>
              <a:rPr lang="en-US" dirty="0" err="1" smtClean="0"/>
              <a:t>trúc</a:t>
            </a:r>
            <a:r>
              <a:rPr lang="en-US" dirty="0" smtClean="0"/>
              <a:t> </a:t>
            </a:r>
            <a:r>
              <a:rPr lang="en-US" dirty="0" err="1" smtClean="0"/>
              <a:t>điều</a:t>
            </a:r>
            <a:r>
              <a:rPr lang="en-US" dirty="0" smtClean="0"/>
              <a:t> </a:t>
            </a:r>
            <a:r>
              <a:rPr lang="en-US" dirty="0" err="1"/>
              <a:t>khiển</a:t>
            </a:r>
            <a:endParaRPr lang="en-US" dirty="0"/>
          </a:p>
          <a:p>
            <a:pPr lvl="1"/>
            <a:r>
              <a:rPr lang="en-US" sz="2800" dirty="0" err="1" smtClean="0"/>
              <a:t>Cấu</a:t>
            </a:r>
            <a:r>
              <a:rPr lang="en-US" sz="2800" dirty="0" smtClean="0"/>
              <a:t> </a:t>
            </a:r>
            <a:r>
              <a:rPr lang="en-US" sz="2800" dirty="0" err="1"/>
              <a:t>trúc</a:t>
            </a:r>
            <a:r>
              <a:rPr lang="en-US" sz="2800" dirty="0"/>
              <a:t> </a:t>
            </a:r>
            <a:r>
              <a:rPr lang="en-US" sz="2800" dirty="0" err="1"/>
              <a:t>lặp</a:t>
            </a:r>
            <a:r>
              <a:rPr lang="en-US" sz="2800" dirty="0"/>
              <a:t>: </a:t>
            </a:r>
            <a:r>
              <a:rPr lang="en-US" sz="2800" b="1" dirty="0">
                <a:latin typeface="Courier New" panose="02070309020205020404" pitchFamily="49" charset="0"/>
                <a:cs typeface="Courier New" panose="02070309020205020404" pitchFamily="49" charset="0"/>
              </a:rPr>
              <a:t>for</a:t>
            </a:r>
            <a:r>
              <a:rPr lang="en-US" sz="2800" dirty="0">
                <a:latin typeface="Courier New" panose="02070309020205020404" pitchFamily="49" charset="0"/>
                <a:cs typeface="Courier New" panose="02070309020205020404" pitchFamily="49" charset="0"/>
              </a:rPr>
              <a:t>, </a:t>
            </a:r>
            <a:r>
              <a:rPr lang="en-US" sz="2800" b="1" dirty="0">
                <a:latin typeface="Courier New" panose="02070309020205020404" pitchFamily="49" charset="0"/>
                <a:cs typeface="Courier New" panose="02070309020205020404" pitchFamily="49" charset="0"/>
              </a:rPr>
              <a:t>while</a:t>
            </a:r>
            <a:r>
              <a:rPr lang="en-US" sz="2800" dirty="0">
                <a:latin typeface="Courier New" panose="02070309020205020404" pitchFamily="49" charset="0"/>
                <a:cs typeface="Courier New" panose="02070309020205020404" pitchFamily="49" charset="0"/>
              </a:rPr>
              <a:t>, </a:t>
            </a:r>
            <a:r>
              <a:rPr lang="en-US" sz="2800" b="1" dirty="0">
                <a:latin typeface="Courier New" panose="02070309020205020404" pitchFamily="49" charset="0"/>
                <a:cs typeface="Courier New" panose="02070309020205020404" pitchFamily="49" charset="0"/>
              </a:rPr>
              <a:t>do while</a:t>
            </a:r>
            <a:r>
              <a:rPr lang="en-US" sz="2800" dirty="0">
                <a:latin typeface="Courier New" panose="02070309020205020404" pitchFamily="49" charset="0"/>
                <a:cs typeface="Courier New" panose="02070309020205020404" pitchFamily="49" charset="0"/>
              </a:rPr>
              <a:t>.</a:t>
            </a:r>
          </a:p>
          <a:p>
            <a:pPr lvl="1"/>
            <a:r>
              <a:rPr lang="en-US" sz="2800" dirty="0" err="1" smtClean="0"/>
              <a:t>Cấu</a:t>
            </a:r>
            <a:r>
              <a:rPr lang="en-US" sz="2800" dirty="0" smtClean="0"/>
              <a:t> </a:t>
            </a:r>
            <a:r>
              <a:rPr lang="en-US" sz="2800" dirty="0" err="1"/>
              <a:t>trúc</a:t>
            </a:r>
            <a:r>
              <a:rPr lang="en-US" sz="2800" dirty="0"/>
              <a:t> </a:t>
            </a:r>
            <a:r>
              <a:rPr lang="en-US" sz="2800" dirty="0" err="1"/>
              <a:t>rẽ</a:t>
            </a:r>
            <a:r>
              <a:rPr lang="en-US" sz="2800" dirty="0"/>
              <a:t> </a:t>
            </a:r>
            <a:r>
              <a:rPr lang="en-US" sz="2800" dirty="0" err="1"/>
              <a:t>nhánh</a:t>
            </a:r>
            <a:r>
              <a:rPr lang="en-US" sz="2800" dirty="0"/>
              <a:t>: </a:t>
            </a:r>
            <a:r>
              <a:rPr lang="en-US" sz="2800" b="1" dirty="0">
                <a:latin typeface="Courier New" panose="02070309020205020404" pitchFamily="49" charset="0"/>
                <a:cs typeface="Courier New" panose="02070309020205020404" pitchFamily="49" charset="0"/>
              </a:rPr>
              <a:t>if, switch</a:t>
            </a:r>
            <a:r>
              <a:rPr lang="en-US" sz="2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615266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Tính</a:t>
            </a:r>
            <a:r>
              <a:rPr lang="en-US" dirty="0"/>
              <a:t> </a:t>
            </a:r>
            <a:r>
              <a:rPr lang="en-US" dirty="0" err="1"/>
              <a:t>toán</a:t>
            </a:r>
            <a:r>
              <a:rPr lang="en-US" dirty="0"/>
              <a:t> </a:t>
            </a:r>
            <a:r>
              <a:rPr lang="en-US" dirty="0" err="1"/>
              <a:t>giá</a:t>
            </a:r>
            <a:r>
              <a:rPr lang="en-US" dirty="0"/>
              <a:t> </a:t>
            </a:r>
            <a:r>
              <a:rPr lang="en-US" dirty="0" err="1"/>
              <a:t>trị</a:t>
            </a:r>
            <a:r>
              <a:rPr lang="en-US" dirty="0"/>
              <a:t> </a:t>
            </a:r>
            <a:r>
              <a:rPr lang="en-US" dirty="0" err="1"/>
              <a:t>biểu</a:t>
            </a:r>
            <a:r>
              <a:rPr lang="en-US" dirty="0"/>
              <a:t> </a:t>
            </a:r>
            <a:r>
              <a:rPr lang="en-US" dirty="0" err="1"/>
              <a:t>thức</a:t>
            </a:r>
            <a:endParaRPr lang="en-US" dirty="0"/>
          </a:p>
        </p:txBody>
      </p:sp>
      <p:sp>
        <p:nvSpPr>
          <p:cNvPr id="3" name="Content Placeholder 2"/>
          <p:cNvSpPr>
            <a:spLocks noGrp="1"/>
          </p:cNvSpPr>
          <p:nvPr>
            <p:ph idx="1"/>
          </p:nvPr>
        </p:nvSpPr>
        <p:spPr/>
        <p:txBody>
          <a:bodyPr/>
          <a:lstStyle/>
          <a:p>
            <a:r>
              <a:rPr lang="vi-VN" dirty="0"/>
              <a:t>Các toán hạng được thay thế bởi giá trị tương ứng</a:t>
            </a:r>
          </a:p>
          <a:p>
            <a:r>
              <a:rPr lang="vi-VN" dirty="0" smtClean="0"/>
              <a:t>Các </a:t>
            </a:r>
            <a:r>
              <a:rPr lang="vi-VN" dirty="0"/>
              <a:t>phép tính được thực hiên</a:t>
            </a:r>
          </a:p>
          <a:p>
            <a:r>
              <a:rPr lang="vi-VN" dirty="0"/>
              <a:t>Chương 2: Kiểu dữ liệu và biểu thức trong C</a:t>
            </a:r>
          </a:p>
          <a:p>
            <a:r>
              <a:rPr lang="vi-VN" dirty="0" smtClean="0"/>
              <a:t>Ví </a:t>
            </a:r>
            <a:r>
              <a:rPr lang="vi-VN" dirty="0"/>
              <a:t>dụ (</a:t>
            </a:r>
            <a:r>
              <a:rPr lang="vi-VN" dirty="0">
                <a:latin typeface="Courier New" panose="02070309020205020404" pitchFamily="49" charset="0"/>
                <a:cs typeface="Courier New" panose="02070309020205020404" pitchFamily="49" charset="0"/>
              </a:rPr>
              <a:t>alpha = 10, beta = 81</a:t>
            </a:r>
            <a:r>
              <a:rPr lang="vi-VN" dirty="0"/>
              <a:t>)</a:t>
            </a:r>
          </a:p>
          <a:p>
            <a:pPr marL="914400" lvl="1" indent="0">
              <a:buNone/>
            </a:pPr>
            <a:r>
              <a:rPr lang="vi-VN" dirty="0">
                <a:latin typeface="Courier New" panose="02070309020205020404" pitchFamily="49" charset="0"/>
                <a:cs typeface="Courier New" panose="02070309020205020404" pitchFamily="49" charset="0"/>
              </a:rPr>
              <a:t>Biểu </a:t>
            </a:r>
            <a:r>
              <a:rPr lang="vi-VN" dirty="0" smtClean="0">
                <a:latin typeface="Courier New" panose="02070309020205020404" pitchFamily="49" charset="0"/>
                <a:cs typeface="Courier New" panose="02070309020205020404" pitchFamily="49" charset="0"/>
              </a:rPr>
              <a:t>thức: </a:t>
            </a:r>
            <a:r>
              <a:rPr lang="vi-VN" dirty="0">
                <a:latin typeface="Courier New" panose="02070309020205020404" pitchFamily="49" charset="0"/>
                <a:cs typeface="Courier New" panose="02070309020205020404" pitchFamily="49" charset="0"/>
              </a:rPr>
              <a:t>alpha + sqrt(beta)</a:t>
            </a:r>
          </a:p>
          <a:p>
            <a:pPr marL="2514600" lvl="1" indent="114300">
              <a:buNone/>
            </a:pPr>
            <a:r>
              <a:rPr lang="vi-VN" dirty="0">
                <a:latin typeface="Courier New" panose="02070309020205020404" pitchFamily="49" charset="0"/>
                <a:cs typeface="Courier New" panose="02070309020205020404" pitchFamily="49" charset="0"/>
              </a:rPr>
              <a:t>: alpha + sqrt(81)</a:t>
            </a:r>
          </a:p>
          <a:p>
            <a:pPr marL="2514600" lvl="1" indent="114300">
              <a:buNone/>
            </a:pPr>
            <a:r>
              <a:rPr lang="vi-VN" dirty="0">
                <a:latin typeface="Courier New" panose="02070309020205020404" pitchFamily="49" charset="0"/>
                <a:cs typeface="Courier New" panose="02070309020205020404" pitchFamily="49" charset="0"/>
              </a:rPr>
              <a:t>: alpha + 9.0</a:t>
            </a:r>
          </a:p>
          <a:p>
            <a:pPr marL="2514600" lvl="1" indent="114300">
              <a:buNone/>
            </a:pPr>
            <a:r>
              <a:rPr lang="vi-VN" dirty="0">
                <a:latin typeface="Courier New" panose="02070309020205020404" pitchFamily="49" charset="0"/>
                <a:cs typeface="Courier New" panose="02070309020205020404" pitchFamily="49" charset="0"/>
              </a:rPr>
              <a:t>: 10 + 9.0</a:t>
            </a:r>
          </a:p>
          <a:p>
            <a:pPr marL="2514600" lvl="1" indent="114300">
              <a:buNone/>
            </a:pPr>
            <a:r>
              <a:rPr lang="vi-VN" dirty="0">
                <a:latin typeface="Courier New" panose="02070309020205020404" pitchFamily="49" charset="0"/>
                <a:cs typeface="Courier New" panose="02070309020205020404" pitchFamily="49" charset="0"/>
              </a:rPr>
              <a:t>: 19.0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85</a:t>
            </a:fld>
            <a:endParaRPr lang="en-US" dirty="0"/>
          </a:p>
        </p:txBody>
      </p:sp>
    </p:spTree>
    <p:extLst>
      <p:ext uri="{BB962C8B-B14F-4D97-AF65-F5344CB8AC3E}">
        <p14:creationId xmlns:p14="http://schemas.microsoft.com/office/powerpoint/2010/main" val="4598387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loại</a:t>
            </a:r>
            <a:r>
              <a:rPr lang="en-US" dirty="0" smtClean="0"/>
              <a:t> </a:t>
            </a:r>
            <a:r>
              <a:rPr lang="en-US" dirty="0" err="1" smtClean="0"/>
              <a:t>biểu</a:t>
            </a:r>
            <a:r>
              <a:rPr lang="en-US" dirty="0" smtClean="0"/>
              <a:t> </a:t>
            </a:r>
            <a:r>
              <a:rPr lang="en-US" dirty="0" err="1" smtClean="0"/>
              <a:t>thức</a:t>
            </a:r>
            <a:endParaRPr lang="en-US" dirty="0"/>
          </a:p>
        </p:txBody>
      </p:sp>
      <p:sp>
        <p:nvSpPr>
          <p:cNvPr id="3" name="Content Placeholder 2"/>
          <p:cNvSpPr>
            <a:spLocks noGrp="1"/>
          </p:cNvSpPr>
          <p:nvPr>
            <p:ph idx="1"/>
          </p:nvPr>
        </p:nvSpPr>
        <p:spPr/>
        <p:txBody>
          <a:bodyPr/>
          <a:lstStyle/>
          <a:p>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lang="en-US" sz="3600" dirty="0" smtClean="0"/>
          </a:p>
          <a:p>
            <a:endParaRPr lang="en-US" sz="3600" dirty="0" smtClean="0"/>
          </a:p>
          <a:p>
            <a:r>
              <a:rPr lang="en-US" sz="3600" dirty="0" err="1" smtClean="0"/>
              <a:t>Biểu</a:t>
            </a:r>
            <a:r>
              <a:rPr lang="en-US" sz="3600" dirty="0" smtClean="0"/>
              <a:t> </a:t>
            </a:r>
            <a:r>
              <a:rPr lang="en-US" sz="3600" dirty="0" err="1" smtClean="0"/>
              <a:t>thức</a:t>
            </a:r>
            <a:r>
              <a:rPr lang="en-US" sz="3600" dirty="0" smtClean="0"/>
              <a:t> </a:t>
            </a:r>
            <a:r>
              <a:rPr lang="en-US" sz="3600" dirty="0" err="1" smtClean="0"/>
              <a:t>quan</a:t>
            </a:r>
            <a:r>
              <a:rPr lang="en-US" sz="3600" dirty="0" smtClean="0"/>
              <a:t> </a:t>
            </a:r>
            <a:r>
              <a:rPr lang="en-US" sz="3600" dirty="0" err="1" smtClean="0"/>
              <a:t>hệ</a:t>
            </a:r>
            <a:endParaRPr lang="en-US" sz="3600" dirty="0" smtClean="0"/>
          </a:p>
          <a:p>
            <a:endParaRPr lang="en-US" sz="3600" dirty="0" smtClean="0"/>
          </a:p>
          <a:p>
            <a:r>
              <a:rPr lang="en-US" sz="3600" dirty="0" err="1" smtClean="0"/>
              <a:t>Biểu</a:t>
            </a:r>
            <a:r>
              <a:rPr lang="en-US" sz="3600" dirty="0" smtClean="0"/>
              <a:t> </a:t>
            </a:r>
            <a:r>
              <a:rPr lang="en-US" sz="3600" dirty="0" err="1" smtClean="0"/>
              <a:t>thức</a:t>
            </a:r>
            <a:r>
              <a:rPr lang="en-US" sz="3600" dirty="0" smtClean="0"/>
              <a:t> logic</a:t>
            </a:r>
            <a:endParaRPr lang="en-US" sz="3600"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86</a:t>
            </a:fld>
            <a:endParaRPr lang="en-US" dirty="0"/>
          </a:p>
        </p:txBody>
      </p:sp>
    </p:spTree>
    <p:extLst>
      <p:ext uri="{BB962C8B-B14F-4D97-AF65-F5344CB8AC3E}">
        <p14:creationId xmlns:p14="http://schemas.microsoft.com/office/powerpoint/2010/main" val="22106030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thức</a:t>
            </a:r>
            <a:r>
              <a:rPr lang="en-US" dirty="0" smtClean="0"/>
              <a:t> </a:t>
            </a:r>
            <a:r>
              <a:rPr lang="en-US" dirty="0" err="1" smtClean="0"/>
              <a:t>số</a:t>
            </a:r>
            <a:r>
              <a:rPr lang="en-US" dirty="0" smtClean="0"/>
              <a:t> </a:t>
            </a:r>
            <a:r>
              <a:rPr lang="en-US" dirty="0" err="1" smtClean="0"/>
              <a:t>học</a:t>
            </a:r>
            <a:endParaRPr lang="en-US" dirty="0"/>
          </a:p>
        </p:txBody>
      </p:sp>
      <p:sp>
        <p:nvSpPr>
          <p:cNvPr id="3" name="Content Placeholder 2"/>
          <p:cNvSpPr>
            <a:spLocks noGrp="1"/>
          </p:cNvSpPr>
          <p:nvPr>
            <p:ph idx="1"/>
          </p:nvPr>
        </p:nvSpPr>
        <p:spPr/>
        <p:txBody>
          <a:bodyPr/>
          <a:lstStyle/>
          <a:p>
            <a:r>
              <a:rPr lang="en-US" dirty="0" err="1"/>
              <a:t>Là</a:t>
            </a:r>
            <a:r>
              <a:rPr lang="en-US" dirty="0"/>
              <a:t> </a:t>
            </a:r>
            <a:r>
              <a:rPr lang="en-US" dirty="0" err="1"/>
              <a:t>biểu</a:t>
            </a:r>
            <a:r>
              <a:rPr lang="en-US" dirty="0"/>
              <a:t> </a:t>
            </a:r>
            <a:r>
              <a:rPr lang="en-US" dirty="0" err="1"/>
              <a:t>thức</a:t>
            </a:r>
            <a:r>
              <a:rPr lang="en-US" dirty="0"/>
              <a:t> </a:t>
            </a:r>
            <a:r>
              <a:rPr lang="en-US" dirty="0" err="1"/>
              <a:t>mà</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nó</a:t>
            </a:r>
            <a:r>
              <a:rPr lang="en-US" dirty="0"/>
              <a:t> </a:t>
            </a:r>
            <a:r>
              <a:rPr lang="en-US" dirty="0" err="1"/>
              <a:t>là</a:t>
            </a:r>
            <a:r>
              <a:rPr lang="en-US" dirty="0"/>
              <a:t> </a:t>
            </a:r>
            <a:r>
              <a:rPr lang="en-US" dirty="0" err="1"/>
              <a:t>các</a:t>
            </a:r>
            <a:r>
              <a:rPr lang="en-US" dirty="0"/>
              <a:t> </a:t>
            </a:r>
            <a:r>
              <a:rPr lang="en-US" dirty="0" err="1" smtClean="0"/>
              <a:t>đại</a:t>
            </a:r>
            <a:r>
              <a:rPr lang="en-US" dirty="0" smtClean="0"/>
              <a:t> </a:t>
            </a:r>
            <a:r>
              <a:rPr lang="vi-VN" dirty="0" smtClean="0"/>
              <a:t>lượng </a:t>
            </a:r>
            <a:r>
              <a:rPr lang="vi-VN" dirty="0"/>
              <a:t>số học (</a:t>
            </a:r>
            <a:r>
              <a:rPr lang="vi-VN" i="1" dirty="0"/>
              <a:t>số nguyên, </a:t>
            </a:r>
            <a:r>
              <a:rPr lang="en-US" i="1" dirty="0" err="1" smtClean="0"/>
              <a:t>hoặc</a:t>
            </a:r>
            <a:r>
              <a:rPr lang="en-US" i="1" dirty="0" smtClean="0"/>
              <a:t> </a:t>
            </a:r>
            <a:r>
              <a:rPr lang="vi-VN" i="1" dirty="0" smtClean="0"/>
              <a:t>số </a:t>
            </a:r>
            <a:r>
              <a:rPr lang="vi-VN" i="1" dirty="0"/>
              <a:t>thực</a:t>
            </a:r>
            <a:r>
              <a:rPr lang="vi-VN" dirty="0"/>
              <a:t>).</a:t>
            </a:r>
          </a:p>
          <a:p>
            <a:pPr lvl="1"/>
            <a:r>
              <a:rPr lang="en-US" sz="2800" dirty="0" err="1" smtClean="0"/>
              <a:t>Sử</a:t>
            </a:r>
            <a:r>
              <a:rPr lang="en-US" sz="2800" dirty="0" smtClean="0"/>
              <a:t> </a:t>
            </a:r>
            <a:r>
              <a:rPr lang="en-US" sz="2800" dirty="0" err="1"/>
              <a:t>dụng</a:t>
            </a:r>
            <a:r>
              <a:rPr lang="en-US" sz="2800" dirty="0"/>
              <a:t> </a:t>
            </a:r>
            <a:r>
              <a:rPr lang="en-US" sz="2800" dirty="0" err="1"/>
              <a:t>các</a:t>
            </a:r>
            <a:r>
              <a:rPr lang="en-US" sz="2800" dirty="0"/>
              <a:t> </a:t>
            </a:r>
            <a:r>
              <a:rPr lang="en-US" sz="2800" dirty="0" err="1"/>
              <a:t>toán</a:t>
            </a:r>
            <a:r>
              <a:rPr lang="en-US" sz="2800" dirty="0"/>
              <a:t> </a:t>
            </a:r>
            <a:r>
              <a:rPr lang="en-US" sz="2800" dirty="0" err="1"/>
              <a:t>tử</a:t>
            </a:r>
            <a:r>
              <a:rPr lang="en-US" sz="2800" dirty="0"/>
              <a:t> </a:t>
            </a:r>
            <a:r>
              <a:rPr lang="en-US" sz="2800" dirty="0" err="1"/>
              <a:t>là</a:t>
            </a:r>
            <a:r>
              <a:rPr lang="en-US" sz="2800" dirty="0"/>
              <a:t> </a:t>
            </a:r>
            <a:r>
              <a:rPr lang="en-US" sz="2800" dirty="0" err="1"/>
              <a:t>các</a:t>
            </a:r>
            <a:r>
              <a:rPr lang="en-US" sz="2800" dirty="0"/>
              <a:t> </a:t>
            </a:r>
            <a:r>
              <a:rPr lang="en-US" sz="2800" dirty="0" err="1"/>
              <a:t>phép</a:t>
            </a:r>
            <a:r>
              <a:rPr lang="en-US" sz="2800" dirty="0"/>
              <a:t> </a:t>
            </a:r>
            <a:r>
              <a:rPr lang="en-US" sz="2800" dirty="0" err="1"/>
              <a:t>toán</a:t>
            </a:r>
            <a:r>
              <a:rPr lang="en-US" sz="2800" dirty="0"/>
              <a:t> </a:t>
            </a:r>
            <a:r>
              <a:rPr lang="en-US" sz="2800" dirty="0" err="1"/>
              <a:t>số</a:t>
            </a:r>
            <a:r>
              <a:rPr lang="en-US" sz="2800" dirty="0"/>
              <a:t> </a:t>
            </a:r>
            <a:r>
              <a:rPr lang="en-US" sz="2800" dirty="0" err="1" smtClean="0"/>
              <a:t>học</a:t>
            </a:r>
            <a:r>
              <a:rPr lang="en-US" sz="2800" dirty="0" smtClean="0"/>
              <a:t> (</a:t>
            </a:r>
            <a:r>
              <a:rPr lang="en-US" sz="2800" i="1" dirty="0" err="1" smtClean="0"/>
              <a:t>cộng</a:t>
            </a:r>
            <a:r>
              <a:rPr lang="en-US" sz="2800" i="1" dirty="0"/>
              <a:t>, </a:t>
            </a:r>
            <a:r>
              <a:rPr lang="en-US" sz="2800" i="1" dirty="0" err="1"/>
              <a:t>trừ</a:t>
            </a:r>
            <a:r>
              <a:rPr lang="en-US" sz="2800" i="1" dirty="0"/>
              <a:t>, </a:t>
            </a:r>
            <a:r>
              <a:rPr lang="en-US" sz="2800" i="1" dirty="0" err="1"/>
              <a:t>nhân</a:t>
            </a:r>
            <a:r>
              <a:rPr lang="en-US" sz="2800" i="1" dirty="0"/>
              <a:t>, chia…</a:t>
            </a:r>
            <a:r>
              <a:rPr lang="en-US" sz="2800" dirty="0"/>
              <a:t>),</a:t>
            </a:r>
          </a:p>
          <a:p>
            <a:pPr lvl="1"/>
            <a:r>
              <a:rPr lang="vi-VN" sz="2800" dirty="0" smtClean="0"/>
              <a:t>Các </a:t>
            </a:r>
            <a:r>
              <a:rPr lang="vi-VN" sz="2800" dirty="0"/>
              <a:t>toán hạng là các đại lượng số học (</a:t>
            </a:r>
            <a:r>
              <a:rPr lang="vi-VN" sz="2800" i="1" dirty="0"/>
              <a:t>hằng </a:t>
            </a:r>
            <a:r>
              <a:rPr lang="vi-VN" sz="2800" i="1" dirty="0" smtClean="0"/>
              <a:t>số,</a:t>
            </a:r>
            <a:r>
              <a:rPr lang="en-US" sz="2800" i="1" dirty="0" smtClean="0"/>
              <a:t> </a:t>
            </a:r>
            <a:r>
              <a:rPr lang="en-US" sz="2800" i="1" dirty="0" err="1" smtClean="0"/>
              <a:t>biến</a:t>
            </a:r>
            <a:r>
              <a:rPr lang="en-US" sz="2800" i="1" dirty="0"/>
              <a:t>, </a:t>
            </a:r>
            <a:r>
              <a:rPr lang="en-US" sz="2800" i="1" dirty="0" err="1"/>
              <a:t>biểu</a:t>
            </a:r>
            <a:r>
              <a:rPr lang="en-US" sz="2800" i="1" dirty="0"/>
              <a:t> </a:t>
            </a:r>
            <a:r>
              <a:rPr lang="en-US" sz="2800" i="1" dirty="0" err="1"/>
              <a:t>thức</a:t>
            </a:r>
            <a:r>
              <a:rPr lang="en-US" sz="2800" i="1" dirty="0"/>
              <a:t> </a:t>
            </a:r>
            <a:r>
              <a:rPr lang="en-US" sz="2800" i="1" dirty="0" err="1"/>
              <a:t>khác</a:t>
            </a:r>
            <a:r>
              <a:rPr lang="en-US" sz="2800" dirty="0"/>
              <a:t>).</a:t>
            </a:r>
          </a:p>
          <a:p>
            <a:r>
              <a:rPr lang="en-US" b="1" i="1" dirty="0" err="1" smtClean="0"/>
              <a:t>Ví</a:t>
            </a:r>
            <a:r>
              <a:rPr lang="en-US" b="1" i="1" dirty="0" smtClean="0"/>
              <a:t> </a:t>
            </a:r>
            <a:r>
              <a:rPr lang="en-US" b="1" i="1" dirty="0" err="1"/>
              <a:t>dụ</a:t>
            </a:r>
            <a:r>
              <a:rPr lang="en-US" b="1" i="1" dirty="0"/>
              <a:t>: </a:t>
            </a:r>
            <a:r>
              <a:rPr lang="en-US" dirty="0">
                <a:latin typeface="Courier New" panose="02070309020205020404" pitchFamily="49" charset="0"/>
                <a:cs typeface="Courier New" panose="02070309020205020404" pitchFamily="49" charset="0"/>
              </a:rPr>
              <a:t>a, b, c </a:t>
            </a:r>
            <a:r>
              <a:rPr lang="en-US" dirty="0" err="1"/>
              <a:t>là</a:t>
            </a:r>
            <a:r>
              <a:rPr lang="en-US" dirty="0"/>
              <a:t> </a:t>
            </a:r>
            <a:r>
              <a:rPr lang="en-US" dirty="0" err="1"/>
              <a:t>các</a:t>
            </a:r>
            <a:r>
              <a:rPr lang="en-US" dirty="0"/>
              <a:t> </a:t>
            </a:r>
            <a:r>
              <a:rPr lang="en-US" dirty="0" err="1"/>
              <a:t>biến</a:t>
            </a:r>
            <a:r>
              <a:rPr lang="en-US" dirty="0"/>
              <a:t> </a:t>
            </a:r>
            <a:r>
              <a:rPr lang="en-US" dirty="0" err="1"/>
              <a:t>thuộc</a:t>
            </a:r>
            <a:r>
              <a:rPr lang="en-US" dirty="0"/>
              <a:t> </a:t>
            </a:r>
            <a:r>
              <a:rPr lang="en-US" dirty="0" err="1"/>
              <a:t>kiểu</a:t>
            </a:r>
            <a:r>
              <a:rPr lang="en-US" dirty="0"/>
              <a:t> </a:t>
            </a:r>
            <a:r>
              <a:rPr lang="en-US" dirty="0" err="1"/>
              <a:t>số</a:t>
            </a:r>
            <a:r>
              <a:rPr lang="en-US" dirty="0"/>
              <a:t> </a:t>
            </a:r>
            <a:r>
              <a:rPr lang="en-US" dirty="0" err="1"/>
              <a:t>thực</a:t>
            </a:r>
            <a:r>
              <a:rPr lang="en-US" dirty="0"/>
              <a:t>.</a:t>
            </a:r>
          </a:p>
          <a:p>
            <a:pPr marL="457212" lvl="1" indent="0">
              <a:buNone/>
            </a:pPr>
            <a:r>
              <a:rPr lang="en-US" sz="2800" b="1" dirty="0" smtClean="0">
                <a:latin typeface="Courier New" panose="02070309020205020404" pitchFamily="49" charset="0"/>
                <a:cs typeface="Courier New" panose="02070309020205020404" pitchFamily="49" charset="0"/>
              </a:rPr>
              <a:t>3 </a:t>
            </a:r>
            <a:r>
              <a:rPr lang="en-US" sz="2800" b="1" dirty="0">
                <a:latin typeface="Courier New" panose="02070309020205020404" pitchFamily="49" charset="0"/>
                <a:cs typeface="Courier New" panose="02070309020205020404" pitchFamily="49" charset="0"/>
              </a:rPr>
              <a:t>* 3.7</a:t>
            </a:r>
          </a:p>
          <a:p>
            <a:pPr marL="457212" lvl="1" indent="0">
              <a:buNone/>
            </a:pPr>
            <a:r>
              <a:rPr lang="en-US" sz="2800" b="1" dirty="0" smtClean="0">
                <a:latin typeface="Courier New" panose="02070309020205020404" pitchFamily="49" charset="0"/>
                <a:cs typeface="Courier New" panose="02070309020205020404" pitchFamily="49" charset="0"/>
              </a:rPr>
              <a:t>8 </a:t>
            </a:r>
            <a:r>
              <a:rPr lang="en-US" sz="2800" b="1" dirty="0">
                <a:latin typeface="Courier New" panose="02070309020205020404" pitchFamily="49" charset="0"/>
                <a:cs typeface="Courier New" panose="02070309020205020404" pitchFamily="49" charset="0"/>
              </a:rPr>
              <a:t>+ 6/3</a:t>
            </a:r>
          </a:p>
          <a:p>
            <a:pPr marL="457212" lvl="1" indent="0">
              <a:buNone/>
            </a:pPr>
            <a:r>
              <a:rPr lang="en-US" sz="2800" b="1" dirty="0" smtClean="0">
                <a:latin typeface="Courier New" panose="02070309020205020404" pitchFamily="49" charset="0"/>
                <a:cs typeface="Courier New" panose="02070309020205020404" pitchFamily="49" charset="0"/>
              </a:rPr>
              <a:t>a </a:t>
            </a:r>
            <a:r>
              <a:rPr lang="en-US" sz="2800" b="1" dirty="0">
                <a:latin typeface="Courier New" panose="02070309020205020404" pitchFamily="49" charset="0"/>
                <a:cs typeface="Courier New" panose="02070309020205020404" pitchFamily="49" charset="0"/>
              </a:rPr>
              <a:t>+ b – c</a:t>
            </a:r>
            <a:endParaRPr lang="en-US"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87</a:t>
            </a:fld>
            <a:endParaRPr lang="en-US" dirty="0"/>
          </a:p>
        </p:txBody>
      </p:sp>
    </p:spTree>
    <p:extLst>
      <p:ext uri="{BB962C8B-B14F-4D97-AF65-F5344CB8AC3E}">
        <p14:creationId xmlns:p14="http://schemas.microsoft.com/office/powerpoint/2010/main" val="13088190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thức</a:t>
            </a:r>
            <a:r>
              <a:rPr lang="en-US" dirty="0" smtClean="0"/>
              <a:t> </a:t>
            </a:r>
            <a:r>
              <a:rPr lang="en-US" dirty="0" err="1" smtClean="0"/>
              <a:t>quan</a:t>
            </a:r>
            <a:r>
              <a:rPr lang="en-US" dirty="0" smtClean="0"/>
              <a:t> </a:t>
            </a:r>
            <a:r>
              <a:rPr lang="en-US" dirty="0" err="1" smtClean="0"/>
              <a:t>hệ</a:t>
            </a:r>
            <a:endParaRPr lang="en-US" dirty="0"/>
          </a:p>
        </p:txBody>
      </p:sp>
      <p:sp>
        <p:nvSpPr>
          <p:cNvPr id="3" name="Content Placeholder 2"/>
          <p:cNvSpPr>
            <a:spLocks noGrp="1"/>
          </p:cNvSpPr>
          <p:nvPr>
            <p:ph idx="1"/>
          </p:nvPr>
        </p:nvSpPr>
        <p:spPr/>
        <p:txBody>
          <a:bodyPr/>
          <a:lstStyle/>
          <a:p>
            <a:r>
              <a:rPr lang="en-US" dirty="0" err="1"/>
              <a:t>Là</a:t>
            </a:r>
            <a:r>
              <a:rPr lang="en-US" dirty="0"/>
              <a:t> </a:t>
            </a:r>
            <a:r>
              <a:rPr lang="en-US" dirty="0" err="1"/>
              <a:t>những</a:t>
            </a:r>
            <a:r>
              <a:rPr lang="en-US" dirty="0"/>
              <a:t> </a:t>
            </a:r>
            <a:r>
              <a:rPr lang="en-US" dirty="0" err="1"/>
              <a:t>biểu</a:t>
            </a:r>
            <a:r>
              <a:rPr lang="en-US" dirty="0"/>
              <a:t> </a:t>
            </a:r>
            <a:r>
              <a:rPr lang="en-US" dirty="0" err="1"/>
              <a:t>thức</a:t>
            </a:r>
            <a:r>
              <a:rPr lang="en-US" dirty="0"/>
              <a:t> </a:t>
            </a:r>
            <a:r>
              <a:rPr lang="en-US" dirty="0" err="1"/>
              <a:t>có</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b="1" dirty="0" err="1"/>
              <a:t>toán</a:t>
            </a:r>
            <a:r>
              <a:rPr lang="en-US" b="1" dirty="0"/>
              <a:t> </a:t>
            </a:r>
            <a:r>
              <a:rPr lang="en-US" b="1" dirty="0" err="1" smtClean="0"/>
              <a:t>tử</a:t>
            </a:r>
            <a:r>
              <a:rPr lang="en-US" b="1" dirty="0" smtClean="0"/>
              <a:t> </a:t>
            </a:r>
            <a:r>
              <a:rPr lang="vi-VN" b="1" dirty="0" smtClean="0"/>
              <a:t>quan </a:t>
            </a:r>
            <a:r>
              <a:rPr lang="vi-VN" b="1" dirty="0"/>
              <a:t>hệ </a:t>
            </a:r>
            <a:r>
              <a:rPr lang="vi-VN" dirty="0"/>
              <a:t>như lớn hơn, nhỏ hơn, khác nhau…</a:t>
            </a:r>
          </a:p>
          <a:p>
            <a:r>
              <a:rPr lang="en-US" dirty="0" err="1" smtClean="0"/>
              <a:t>Chỉ</a:t>
            </a:r>
            <a:r>
              <a:rPr lang="en-US" dirty="0" smtClean="0"/>
              <a:t> </a:t>
            </a:r>
            <a:r>
              <a:rPr lang="en-US" dirty="0" err="1"/>
              <a:t>có</a:t>
            </a:r>
            <a:r>
              <a:rPr lang="en-US" dirty="0"/>
              <a:t> </a:t>
            </a:r>
            <a:r>
              <a:rPr lang="en-US" dirty="0" err="1"/>
              <a:t>thể</a:t>
            </a:r>
            <a:r>
              <a:rPr lang="en-US" dirty="0"/>
              <a:t> </a:t>
            </a:r>
            <a:r>
              <a:rPr lang="en-US" dirty="0" err="1"/>
              <a:t>trả</a:t>
            </a:r>
            <a:r>
              <a:rPr lang="en-US" dirty="0"/>
              <a:t> </a:t>
            </a:r>
            <a:r>
              <a:rPr lang="en-US" dirty="0" err="1"/>
              <a:t>về</a:t>
            </a:r>
            <a:r>
              <a:rPr lang="en-US" dirty="0"/>
              <a:t> </a:t>
            </a:r>
            <a:r>
              <a:rPr lang="en-US" dirty="0" err="1"/>
              <a:t>một</a:t>
            </a:r>
            <a:r>
              <a:rPr lang="en-US" dirty="0"/>
              <a:t> </a:t>
            </a:r>
            <a:r>
              <a:rPr lang="en-US" dirty="0" err="1"/>
              <a:t>trong</a:t>
            </a:r>
            <a:r>
              <a:rPr lang="en-US" dirty="0"/>
              <a:t> 2 </a:t>
            </a:r>
            <a:r>
              <a:rPr lang="en-US" b="1" dirty="0" err="1"/>
              <a:t>giá</a:t>
            </a:r>
            <a:r>
              <a:rPr lang="en-US" b="1" dirty="0"/>
              <a:t> </a:t>
            </a:r>
            <a:r>
              <a:rPr lang="en-US" b="1" dirty="0" err="1"/>
              <a:t>trị</a:t>
            </a:r>
            <a:r>
              <a:rPr lang="en-US" b="1" dirty="0"/>
              <a:t> </a:t>
            </a:r>
            <a:r>
              <a:rPr lang="en-US" b="1" dirty="0" smtClean="0"/>
              <a:t>logic </a:t>
            </a:r>
            <a:r>
              <a:rPr lang="da-DK" dirty="0" smtClean="0"/>
              <a:t>Đúng </a:t>
            </a:r>
            <a:r>
              <a:rPr lang="da-DK" dirty="0"/>
              <a:t>(</a:t>
            </a:r>
            <a:r>
              <a:rPr lang="da-DK" b="1" i="1" dirty="0">
                <a:latin typeface="Courier New" panose="02070309020205020404" pitchFamily="49" charset="0"/>
                <a:cs typeface="Courier New" panose="02070309020205020404" pitchFamily="49" charset="0"/>
              </a:rPr>
              <a:t>TRUE</a:t>
            </a:r>
            <a:r>
              <a:rPr lang="da-DK" dirty="0"/>
              <a:t>) hoặc Sai (</a:t>
            </a:r>
            <a:r>
              <a:rPr lang="da-DK" b="1" i="1" dirty="0">
                <a:latin typeface="Courier New" panose="02070309020205020404" pitchFamily="49" charset="0"/>
                <a:cs typeface="Courier New" panose="02070309020205020404" pitchFamily="49" charset="0"/>
              </a:rPr>
              <a:t>FALSE</a:t>
            </a:r>
            <a:r>
              <a:rPr lang="da-DK" dirty="0"/>
              <a:t>)</a:t>
            </a:r>
            <a:endParaRPr lang="en-US" dirty="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88</a:t>
            </a:fld>
            <a:endParaRPr lang="en-US" dirty="0"/>
          </a:p>
        </p:txBody>
      </p:sp>
      <p:pic>
        <p:nvPicPr>
          <p:cNvPr id="4098" name="Picture 2" descr="Biểu thức trong Ngôn ngữ lập trình C - Bài 5 - Đào tạo lập trình viên  chuyên nghiệ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114256"/>
            <a:ext cx="7010400" cy="340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1065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thức</a:t>
            </a:r>
            <a:r>
              <a:rPr lang="en-US" dirty="0" smtClean="0"/>
              <a:t> logic</a:t>
            </a:r>
            <a:endParaRPr lang="en-US" dirty="0"/>
          </a:p>
        </p:txBody>
      </p:sp>
      <p:sp>
        <p:nvSpPr>
          <p:cNvPr id="3" name="Content Placeholder 2"/>
          <p:cNvSpPr>
            <a:spLocks noGrp="1"/>
          </p:cNvSpPr>
          <p:nvPr>
            <p:ph idx="1"/>
          </p:nvPr>
        </p:nvSpPr>
        <p:spPr/>
        <p:txBody>
          <a:bodyPr/>
          <a:lstStyle/>
          <a:p>
            <a:r>
              <a:rPr lang="en-US" dirty="0" err="1"/>
              <a:t>Là</a:t>
            </a:r>
            <a:r>
              <a:rPr lang="en-US" dirty="0"/>
              <a:t> </a:t>
            </a:r>
            <a:r>
              <a:rPr lang="en-US" dirty="0" err="1"/>
              <a:t>biểu</a:t>
            </a:r>
            <a:r>
              <a:rPr lang="en-US" dirty="0"/>
              <a:t> </a:t>
            </a:r>
            <a:r>
              <a:rPr lang="en-US" dirty="0" err="1"/>
              <a:t>thức</a:t>
            </a:r>
            <a:r>
              <a:rPr lang="en-US" dirty="0"/>
              <a:t> </a:t>
            </a:r>
            <a:r>
              <a:rPr lang="en-US" dirty="0" err="1"/>
              <a:t>trả</a:t>
            </a:r>
            <a:r>
              <a:rPr lang="en-US" dirty="0"/>
              <a:t> </a:t>
            </a:r>
            <a:r>
              <a:rPr lang="en-US" dirty="0" err="1"/>
              <a:t>về</a:t>
            </a:r>
            <a:r>
              <a:rPr lang="en-US" dirty="0"/>
              <a:t> </a:t>
            </a:r>
            <a:r>
              <a:rPr lang="en-US" dirty="0" err="1"/>
              <a:t>các</a:t>
            </a:r>
            <a:r>
              <a:rPr lang="en-US" dirty="0"/>
              <a:t> </a:t>
            </a:r>
            <a:r>
              <a:rPr lang="en-US" dirty="0" err="1"/>
              <a:t>giá</a:t>
            </a:r>
            <a:r>
              <a:rPr lang="en-US" dirty="0"/>
              <a:t> </a:t>
            </a:r>
            <a:r>
              <a:rPr lang="en-US" dirty="0" err="1"/>
              <a:t>trị</a:t>
            </a:r>
            <a:r>
              <a:rPr lang="en-US" dirty="0"/>
              <a:t> logic </a:t>
            </a:r>
            <a:r>
              <a:rPr lang="en-US" b="1" dirty="0" err="1">
                <a:latin typeface="Courier New" panose="02070309020205020404" pitchFamily="49" charset="0"/>
                <a:cs typeface="Courier New" panose="02070309020205020404" pitchFamily="49" charset="0"/>
              </a:rPr>
              <a:t>Đúng</a:t>
            </a:r>
            <a:r>
              <a:rPr lang="en-US" b="1" dirty="0">
                <a:latin typeface="Courier New" panose="02070309020205020404" pitchFamily="49" charset="0"/>
                <a:cs typeface="Courier New" panose="02070309020205020404" pitchFamily="49" charset="0"/>
              </a:rPr>
              <a:t>/Sai</a:t>
            </a:r>
          </a:p>
          <a:p>
            <a:r>
              <a:rPr lang="en-US" dirty="0" err="1" smtClean="0"/>
              <a:t>Các</a:t>
            </a:r>
            <a:r>
              <a:rPr lang="en-US" dirty="0" smtClean="0"/>
              <a:t> </a:t>
            </a:r>
            <a:r>
              <a:rPr lang="en-US" dirty="0" err="1"/>
              <a:t>phép</a:t>
            </a:r>
            <a:r>
              <a:rPr lang="en-US" dirty="0"/>
              <a:t> </a:t>
            </a:r>
            <a:r>
              <a:rPr lang="en-US" dirty="0" err="1"/>
              <a:t>toán</a:t>
            </a:r>
            <a:r>
              <a:rPr lang="en-US" dirty="0"/>
              <a:t> logic </a:t>
            </a:r>
            <a:r>
              <a:rPr lang="en-US" dirty="0" err="1"/>
              <a:t>gồm</a:t>
            </a:r>
            <a:r>
              <a:rPr lang="en-US" dirty="0"/>
              <a:t> </a:t>
            </a:r>
            <a:r>
              <a:rPr lang="en-US" dirty="0" err="1"/>
              <a:t>có</a:t>
            </a:r>
            <a:endParaRPr lang="en-US" dirty="0"/>
          </a:p>
          <a:p>
            <a:pPr marL="457212" lvl="1" indent="0">
              <a:buNone/>
            </a:pPr>
            <a:r>
              <a:rPr lang="en-US" b="1" dirty="0">
                <a:latin typeface="Courier New" panose="02070309020205020404" pitchFamily="49" charset="0"/>
                <a:cs typeface="Courier New" panose="02070309020205020404" pitchFamily="49" charset="0"/>
              </a:rPr>
              <a:t>AND</a:t>
            </a:r>
            <a:r>
              <a:rPr lang="en-US" b="1" dirty="0"/>
              <a:t> </a:t>
            </a:r>
            <a:r>
              <a:rPr lang="en-US" dirty="0"/>
              <a:t>VÀ logic, </a:t>
            </a:r>
            <a:r>
              <a:rPr lang="en-US" dirty="0" smtClean="0"/>
              <a:t>	</a:t>
            </a:r>
            <a:r>
              <a:rPr lang="en-US" dirty="0" err="1" smtClean="0"/>
              <a:t>sử</a:t>
            </a:r>
            <a:r>
              <a:rPr lang="en-US" dirty="0" smtClean="0"/>
              <a:t> </a:t>
            </a:r>
            <a:r>
              <a:rPr lang="en-US" dirty="0" err="1"/>
              <a:t>dụng</a:t>
            </a:r>
            <a:r>
              <a:rPr lang="en-US" dirty="0"/>
              <a:t> </a:t>
            </a:r>
            <a:r>
              <a:rPr lang="en-US" dirty="0" err="1"/>
              <a:t>toán</a:t>
            </a:r>
            <a:r>
              <a:rPr lang="en-US" dirty="0"/>
              <a:t> </a:t>
            </a:r>
            <a:r>
              <a:rPr lang="en-US" dirty="0" err="1"/>
              <a:t>tử</a:t>
            </a:r>
            <a:r>
              <a:rPr lang="en-US" dirty="0"/>
              <a:t> </a:t>
            </a:r>
            <a:r>
              <a:rPr lang="en-US" b="1" dirty="0" smtClean="0">
                <a:latin typeface="Courier New" panose="02070309020205020404" pitchFamily="49" charset="0"/>
                <a:cs typeface="Courier New" panose="02070309020205020404" pitchFamily="49" charset="0"/>
              </a:rPr>
              <a:t>&amp;&amp;</a:t>
            </a:r>
            <a:endParaRPr lang="en-US" b="1" dirty="0">
              <a:latin typeface="Courier New" panose="02070309020205020404" pitchFamily="49" charset="0"/>
              <a:cs typeface="Courier New" panose="02070309020205020404" pitchFamily="49" charset="0"/>
            </a:endParaRPr>
          </a:p>
          <a:p>
            <a:pPr marL="457212" lvl="1" indent="0">
              <a:buNone/>
            </a:pPr>
            <a:r>
              <a:rPr lang="en-US" b="1" dirty="0">
                <a:latin typeface="Courier New" panose="02070309020205020404" pitchFamily="49" charset="0"/>
                <a:cs typeface="Courier New" panose="02070309020205020404" pitchFamily="49" charset="0"/>
              </a:rPr>
              <a:t>OR</a:t>
            </a:r>
            <a:r>
              <a:rPr lang="en-US" b="1" dirty="0"/>
              <a:t> </a:t>
            </a:r>
            <a:r>
              <a:rPr lang="en-US" dirty="0"/>
              <a:t>HOẶC logic, </a:t>
            </a:r>
            <a:r>
              <a:rPr lang="en-US" dirty="0" smtClean="0"/>
              <a:t>	</a:t>
            </a:r>
            <a:r>
              <a:rPr lang="en-US" dirty="0" err="1" smtClean="0"/>
              <a:t>sử</a:t>
            </a:r>
            <a:r>
              <a:rPr lang="en-US" dirty="0" smtClean="0"/>
              <a:t> </a:t>
            </a:r>
            <a:r>
              <a:rPr lang="en-US" dirty="0" err="1"/>
              <a:t>dụng</a:t>
            </a:r>
            <a:r>
              <a:rPr lang="en-US" dirty="0"/>
              <a:t> </a:t>
            </a:r>
            <a:r>
              <a:rPr lang="en-US" dirty="0" err="1"/>
              <a:t>toán</a:t>
            </a:r>
            <a:r>
              <a:rPr lang="en-US" dirty="0"/>
              <a:t> </a:t>
            </a:r>
            <a:r>
              <a:rPr lang="en-US" dirty="0" err="1"/>
              <a:t>tử</a:t>
            </a:r>
            <a:r>
              <a:rPr lang="en-US" dirty="0"/>
              <a:t> </a:t>
            </a:r>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pPr marL="457212" lvl="1" indent="0">
              <a:buNone/>
            </a:pPr>
            <a:r>
              <a:rPr lang="en-US" b="1" dirty="0">
                <a:latin typeface="Courier New" panose="02070309020205020404" pitchFamily="49" charset="0"/>
                <a:cs typeface="Courier New" panose="02070309020205020404" pitchFamily="49" charset="0"/>
              </a:rPr>
              <a:t>NOT</a:t>
            </a:r>
            <a:r>
              <a:rPr lang="en-US" b="1" dirty="0"/>
              <a:t> </a:t>
            </a:r>
            <a:r>
              <a:rPr lang="en-US" dirty="0"/>
              <a:t>PHỦ ĐỊNH, </a:t>
            </a:r>
            <a:r>
              <a:rPr lang="en-US" dirty="0" smtClean="0"/>
              <a:t>	</a:t>
            </a:r>
            <a:r>
              <a:rPr lang="en-US" dirty="0" err="1" smtClean="0"/>
              <a:t>sử</a:t>
            </a:r>
            <a:r>
              <a:rPr lang="en-US" dirty="0" smtClean="0"/>
              <a:t> </a:t>
            </a:r>
            <a:r>
              <a:rPr lang="en-US" dirty="0" err="1"/>
              <a:t>dụng</a:t>
            </a:r>
            <a:r>
              <a:rPr lang="en-US" dirty="0"/>
              <a:t> </a:t>
            </a:r>
            <a:r>
              <a:rPr lang="en-US" dirty="0" err="1"/>
              <a:t>toán</a:t>
            </a:r>
            <a:r>
              <a:rPr lang="en-US" dirty="0"/>
              <a:t> </a:t>
            </a:r>
            <a:r>
              <a:rPr lang="en-US" dirty="0" err="1" smtClean="0"/>
              <a:t>tử</a:t>
            </a:r>
            <a:r>
              <a:rPr lang="en-US" dirty="0" smtClean="0"/>
              <a:t> </a:t>
            </a:r>
            <a:r>
              <a:rPr lang="en-US" b="1" dirty="0">
                <a:latin typeface="Courier New" panose="02070309020205020404" pitchFamily="49" charset="0"/>
                <a:cs typeface="Courier New" panose="02070309020205020404" pitchFamily="49" charset="0"/>
              </a:rPr>
              <a:t>!</a:t>
            </a:r>
          </a:p>
          <a:p>
            <a:r>
              <a:rPr lang="vi-VN" dirty="0" smtClean="0"/>
              <a:t>Biểu </a:t>
            </a:r>
            <a:r>
              <a:rPr lang="vi-VN" dirty="0"/>
              <a:t>thức quan hệ là trường hợp riêng của </a:t>
            </a:r>
            <a:r>
              <a:rPr lang="vi-VN" dirty="0" smtClean="0"/>
              <a:t>biểu</a:t>
            </a:r>
            <a:r>
              <a:rPr lang="en-US" dirty="0" smtClean="0"/>
              <a:t> </a:t>
            </a:r>
            <a:r>
              <a:rPr lang="en-US" dirty="0" err="1" smtClean="0"/>
              <a:t>thức</a:t>
            </a:r>
            <a:r>
              <a:rPr lang="en-US" dirty="0" smtClean="0"/>
              <a:t> </a:t>
            </a:r>
            <a:r>
              <a:rPr lang="en-US" dirty="0"/>
              <a:t>logic.</a:t>
            </a:r>
          </a:p>
          <a:p>
            <a:r>
              <a:rPr lang="en-US" dirty="0" err="1" smtClean="0"/>
              <a:t>Ngôn</a:t>
            </a:r>
            <a:r>
              <a:rPr lang="en-US" dirty="0" smtClean="0"/>
              <a:t> </a:t>
            </a:r>
            <a:r>
              <a:rPr lang="en-US" dirty="0" err="1"/>
              <a:t>ngữ</a:t>
            </a:r>
            <a:r>
              <a:rPr lang="en-US" dirty="0"/>
              <a:t> C </a:t>
            </a:r>
            <a:r>
              <a:rPr lang="en-US" dirty="0" err="1"/>
              <a:t>coi</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nguyên</a:t>
            </a:r>
            <a:r>
              <a:rPr lang="en-US" dirty="0"/>
              <a:t> </a:t>
            </a:r>
            <a:r>
              <a:rPr lang="en-US" dirty="0" err="1"/>
              <a:t>khác</a:t>
            </a:r>
            <a:r>
              <a:rPr lang="en-US" dirty="0"/>
              <a:t> 0 (</a:t>
            </a:r>
            <a:r>
              <a:rPr lang="en-US" dirty="0" smtClean="0"/>
              <a:t>2, 8</a:t>
            </a:r>
            <a:r>
              <a:rPr lang="en-US" dirty="0"/>
              <a:t>, -5,..) </a:t>
            </a:r>
            <a:r>
              <a:rPr lang="en-US" dirty="0" err="1"/>
              <a:t>là</a:t>
            </a:r>
            <a:r>
              <a:rPr lang="en-US" dirty="0"/>
              <a:t> </a:t>
            </a:r>
            <a:r>
              <a:rPr lang="en-US" dirty="0" err="1"/>
              <a:t>giá</a:t>
            </a:r>
            <a:r>
              <a:rPr lang="en-US" dirty="0"/>
              <a:t> </a:t>
            </a:r>
            <a:r>
              <a:rPr lang="en-US" dirty="0" err="1"/>
              <a:t>trị</a:t>
            </a:r>
            <a:r>
              <a:rPr lang="en-US" dirty="0"/>
              <a:t> logic </a:t>
            </a:r>
            <a:r>
              <a:rPr lang="en-US" dirty="0" err="1"/>
              <a:t>đúng</a:t>
            </a:r>
            <a:r>
              <a:rPr lang="en-US" dirty="0"/>
              <a:t> (</a:t>
            </a:r>
            <a:r>
              <a:rPr lang="en-US" b="1" dirty="0">
                <a:latin typeface="Courier New" panose="02070309020205020404" pitchFamily="49" charset="0"/>
                <a:cs typeface="Courier New" panose="02070309020205020404" pitchFamily="49" charset="0"/>
              </a:rPr>
              <a:t>TRUE</a:t>
            </a:r>
            <a:r>
              <a:rPr lang="en-US" dirty="0"/>
              <a:t>), </a:t>
            </a:r>
            <a:r>
              <a:rPr lang="en-US" dirty="0" err="1"/>
              <a:t>giá</a:t>
            </a:r>
            <a:r>
              <a:rPr lang="en-US" dirty="0"/>
              <a:t> </a:t>
            </a:r>
            <a:r>
              <a:rPr lang="en-US" dirty="0" err="1"/>
              <a:t>trị</a:t>
            </a:r>
            <a:r>
              <a:rPr lang="en-US" dirty="0"/>
              <a:t> </a:t>
            </a:r>
            <a:r>
              <a:rPr lang="en-US" dirty="0" smtClean="0"/>
              <a:t>0 </a:t>
            </a:r>
            <a:r>
              <a:rPr lang="en-US" dirty="0" err="1" smtClean="0"/>
              <a:t>là</a:t>
            </a:r>
            <a:r>
              <a:rPr lang="en-US" dirty="0" smtClean="0"/>
              <a:t> </a:t>
            </a:r>
            <a:r>
              <a:rPr lang="en-US" dirty="0" err="1"/>
              <a:t>giá</a:t>
            </a:r>
            <a:r>
              <a:rPr lang="en-US" dirty="0"/>
              <a:t> </a:t>
            </a:r>
            <a:r>
              <a:rPr lang="en-US" dirty="0" err="1"/>
              <a:t>trị</a:t>
            </a:r>
            <a:r>
              <a:rPr lang="en-US" dirty="0"/>
              <a:t> logic </a:t>
            </a:r>
            <a:r>
              <a:rPr lang="en-US" dirty="0" err="1"/>
              <a:t>sai</a:t>
            </a:r>
            <a:r>
              <a:rPr lang="en-US" dirty="0"/>
              <a:t> (</a:t>
            </a:r>
            <a:r>
              <a:rPr lang="en-US" b="1" dirty="0">
                <a:latin typeface="Courier New" panose="02070309020205020404" pitchFamily="49" charset="0"/>
                <a:cs typeface="Courier New" panose="02070309020205020404" pitchFamily="49" charset="0"/>
              </a:rPr>
              <a:t>FALSE</a:t>
            </a:r>
            <a:r>
              <a:rPr lang="en-US" dirty="0"/>
              <a:t>)</a:t>
            </a:r>
          </a:p>
          <a:p>
            <a:r>
              <a:rPr lang="en-US" dirty="0"/>
              <a:t>– </a:t>
            </a:r>
            <a:r>
              <a:rPr lang="en-US" dirty="0" err="1"/>
              <a:t>Biểu</a:t>
            </a:r>
            <a:r>
              <a:rPr lang="en-US" dirty="0"/>
              <a:t> </a:t>
            </a:r>
            <a:r>
              <a:rPr lang="en-US" dirty="0" err="1"/>
              <a:t>thức</a:t>
            </a:r>
            <a:r>
              <a:rPr lang="en-US" dirty="0"/>
              <a:t> logic </a:t>
            </a:r>
            <a:r>
              <a:rPr lang="en-US" dirty="0" err="1"/>
              <a:t>cũng</a:t>
            </a:r>
            <a:r>
              <a:rPr lang="en-US" dirty="0"/>
              <a:t> </a:t>
            </a:r>
            <a:r>
              <a:rPr lang="en-US" dirty="0" err="1"/>
              <a:t>trả</a:t>
            </a:r>
            <a:r>
              <a:rPr lang="en-US" dirty="0"/>
              <a:t> </a:t>
            </a:r>
            <a:r>
              <a:rPr lang="en-US" dirty="0" err="1"/>
              <a:t>về</a:t>
            </a:r>
            <a:r>
              <a:rPr lang="en-US" dirty="0"/>
              <a:t> </a:t>
            </a:r>
            <a:r>
              <a:rPr lang="en-US" dirty="0" err="1"/>
              <a:t>một</a:t>
            </a:r>
            <a:r>
              <a:rPr lang="en-US" dirty="0"/>
              <a:t> </a:t>
            </a:r>
            <a:r>
              <a:rPr lang="en-US" dirty="0" err="1"/>
              <a:t>giá</a:t>
            </a:r>
            <a:r>
              <a:rPr lang="en-US" dirty="0"/>
              <a:t> </a:t>
            </a:r>
            <a:r>
              <a:rPr lang="en-US" dirty="0" err="1"/>
              <a:t>trị</a:t>
            </a:r>
            <a:r>
              <a:rPr lang="en-US" dirty="0"/>
              <a:t> </a:t>
            </a:r>
            <a:r>
              <a:rPr lang="en-US" dirty="0" err="1"/>
              <a:t>số</a:t>
            </a:r>
            <a:r>
              <a:rPr lang="en-US" dirty="0"/>
              <a:t> </a:t>
            </a:r>
            <a:r>
              <a:rPr lang="en-US" dirty="0" err="1"/>
              <a:t>học</a:t>
            </a:r>
            <a:r>
              <a:rPr lang="en-US" dirty="0"/>
              <a:t> </a:t>
            </a:r>
            <a:r>
              <a:rPr lang="en-US" b="1" dirty="0">
                <a:latin typeface="Courier New" panose="02070309020205020404" pitchFamily="49" charset="0"/>
                <a:cs typeface="Courier New" panose="02070309020205020404" pitchFamily="49" charset="0"/>
              </a:rPr>
              <a:t>0/1</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89</a:t>
            </a:fld>
            <a:endParaRPr lang="en-US" dirty="0"/>
          </a:p>
        </p:txBody>
      </p:sp>
    </p:spTree>
    <p:extLst>
      <p:ext uri="{BB962C8B-B14F-4D97-AF65-F5344CB8AC3E}">
        <p14:creationId xmlns:p14="http://schemas.microsoft.com/office/powerpoint/2010/main" val="865890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Kiến</a:t>
            </a:r>
            <a:r>
              <a:rPr lang="en-US" dirty="0" smtClean="0"/>
              <a:t> </a:t>
            </a:r>
            <a:r>
              <a:rPr lang="en-US" dirty="0" err="1" smtClean="0"/>
              <a:t>trúc</a:t>
            </a:r>
            <a:r>
              <a:rPr lang="en-US" dirty="0" smtClean="0"/>
              <a:t> </a:t>
            </a:r>
            <a:r>
              <a:rPr lang="en-US" dirty="0" err="1" smtClean="0"/>
              <a:t>cơ</a:t>
            </a:r>
            <a:r>
              <a:rPr lang="en-US" dirty="0" smtClean="0"/>
              <a:t> </a:t>
            </a:r>
            <a:r>
              <a:rPr lang="en-US" dirty="0" err="1" smtClean="0"/>
              <a:t>bản</a:t>
            </a:r>
            <a:r>
              <a:rPr lang="en-US" dirty="0" smtClean="0"/>
              <a:t> </a:t>
            </a:r>
            <a:r>
              <a:rPr lang="en-US" dirty="0" err="1" smtClean="0"/>
              <a:t>của</a:t>
            </a:r>
            <a:r>
              <a:rPr lang="en-US" dirty="0" smtClean="0"/>
              <a:t> </a:t>
            </a:r>
            <a:r>
              <a:rPr lang="en-US" dirty="0" err="1" smtClean="0"/>
              <a:t>máy</a:t>
            </a:r>
            <a:r>
              <a:rPr lang="en-US" dirty="0" smtClean="0"/>
              <a:t> </a:t>
            </a:r>
            <a:r>
              <a:rPr lang="en-US" dirty="0" err="1" smtClean="0"/>
              <a:t>tính</a:t>
            </a:r>
            <a:endParaRPr lang="en-US" dirty="0"/>
          </a:p>
        </p:txBody>
      </p:sp>
      <p:pic>
        <p:nvPicPr>
          <p:cNvPr id="5" name="Content Placeholder 4"/>
          <p:cNvPicPr>
            <a:picLocks noGrp="1" noChangeAspect="1"/>
          </p:cNvPicPr>
          <p:nvPr>
            <p:ph idx="1"/>
          </p:nvPr>
        </p:nvPicPr>
        <p:blipFill>
          <a:blip r:embed="rId2"/>
          <a:stretch>
            <a:fillRect/>
          </a:stretch>
        </p:blipFill>
        <p:spPr>
          <a:xfrm>
            <a:off x="1805332" y="1143000"/>
            <a:ext cx="8581335" cy="5334000"/>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9</a:t>
            </a:fld>
            <a:endParaRPr lang="en-US" dirty="0"/>
          </a:p>
        </p:txBody>
      </p:sp>
    </p:spTree>
    <p:extLst>
      <p:ext uri="{BB962C8B-B14F-4D97-AF65-F5344CB8AC3E}">
        <p14:creationId xmlns:p14="http://schemas.microsoft.com/office/powerpoint/2010/main" val="11853147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 </a:t>
            </a:r>
            <a:r>
              <a:rPr lang="en-US" dirty="0" err="1" smtClean="0"/>
              <a:t>Biểu</a:t>
            </a:r>
            <a:r>
              <a:rPr lang="en-US" dirty="0" smtClean="0"/>
              <a:t> </a:t>
            </a:r>
            <a:r>
              <a:rPr lang="en-US" dirty="0" err="1" smtClean="0"/>
              <a:t>thức</a:t>
            </a:r>
            <a:r>
              <a:rPr lang="en-US" dirty="0" smtClean="0"/>
              <a:t> logic</a:t>
            </a:r>
            <a:endParaRPr lang="en-US" dirty="0"/>
          </a:p>
        </p:txBody>
      </p:sp>
      <p:pic>
        <p:nvPicPr>
          <p:cNvPr id="5" name="Content Placeholder 4"/>
          <p:cNvPicPr>
            <a:picLocks noGrp="1" noChangeAspect="1"/>
          </p:cNvPicPr>
          <p:nvPr>
            <p:ph idx="1"/>
          </p:nvPr>
        </p:nvPicPr>
        <p:blipFill>
          <a:blip r:embed="rId2"/>
          <a:stretch>
            <a:fillRect/>
          </a:stretch>
        </p:blipFill>
        <p:spPr>
          <a:xfrm>
            <a:off x="1431925" y="1371600"/>
            <a:ext cx="9328150" cy="3850063"/>
          </a:xfrm>
          <a:prstGeom prst="rect">
            <a:avLst/>
          </a:prstGeom>
        </p:spPr>
      </p:pic>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90</a:t>
            </a:fld>
            <a:endParaRPr lang="en-US" dirty="0"/>
          </a:p>
        </p:txBody>
      </p:sp>
      <p:sp>
        <p:nvSpPr>
          <p:cNvPr id="6" name="Rectangle 5"/>
          <p:cNvSpPr/>
          <p:nvPr/>
        </p:nvSpPr>
        <p:spPr>
          <a:xfrm>
            <a:off x="3923770" y="5604032"/>
            <a:ext cx="4344459" cy="646331"/>
          </a:xfrm>
          <a:prstGeom prst="rect">
            <a:avLst/>
          </a:prstGeom>
        </p:spPr>
        <p:txBody>
          <a:bodyPr wrap="none">
            <a:spAutoFit/>
          </a:bodyPr>
          <a:lstStyle/>
          <a:p>
            <a:r>
              <a:rPr lang="en-US" sz="3600" b="1" dirty="0">
                <a:latin typeface="Courier New" panose="02070309020205020404" pitchFamily="49" charset="0"/>
                <a:cs typeface="Courier New" panose="02070309020205020404" pitchFamily="49" charset="0"/>
              </a:rPr>
              <a:t>5 * (12 &gt; 6) →?</a:t>
            </a:r>
          </a:p>
        </p:txBody>
      </p:sp>
    </p:spTree>
    <p:extLst>
      <p:ext uri="{BB962C8B-B14F-4D97-AF65-F5344CB8AC3E}">
        <p14:creationId xmlns:p14="http://schemas.microsoft.com/office/powerpoint/2010/main" val="47230311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mtClean="0"/>
              <a:t>Vào ra trong C++</a:t>
            </a:r>
            <a:endParaRPr lang="en-US" dirty="0"/>
          </a:p>
        </p:txBody>
      </p:sp>
      <p:sp>
        <p:nvSpPr>
          <p:cNvPr id="4" name="Slide Number Placeholder 3"/>
          <p:cNvSpPr>
            <a:spLocks noGrp="1"/>
          </p:cNvSpPr>
          <p:nvPr>
            <p:ph type="sldNum" sz="quarter" idx="4294967295"/>
          </p:nvPr>
        </p:nvSpPr>
        <p:spPr>
          <a:xfrm>
            <a:off x="9347200" y="6553200"/>
            <a:ext cx="2844800" cy="228600"/>
          </a:xfrm>
        </p:spPr>
        <p:txBody>
          <a:bodyPr/>
          <a:lstStyle/>
          <a:p>
            <a:pPr>
              <a:defRPr/>
            </a:pPr>
            <a:fld id="{AFBBEA1A-F0B0-4CBD-A42D-EA28856EED03}" type="slidenum">
              <a:rPr lang="en-US" smtClean="0"/>
              <a:pPr>
                <a:defRPr/>
              </a:pPr>
              <a:t>91</a:t>
            </a:fld>
            <a:endParaRPr lang="en-US" dirty="0"/>
          </a:p>
        </p:txBody>
      </p:sp>
    </p:spTree>
    <p:extLst>
      <p:ext uri="{BB962C8B-B14F-4D97-AF65-F5344CB8AC3E}">
        <p14:creationId xmlns:p14="http://schemas.microsoft.com/office/powerpoint/2010/main" val="31877603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Header file cho I/O trong C++</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38367752"/>
              </p:ext>
            </p:extLst>
          </p:nvPr>
        </p:nvGraphicFramePr>
        <p:xfrm>
          <a:off x="152400" y="1043879"/>
          <a:ext cx="11734800" cy="5219761"/>
        </p:xfrm>
        <a:graphic>
          <a:graphicData uri="http://schemas.openxmlformats.org/drawingml/2006/table">
            <a:tbl>
              <a:tblPr firstRow="1" bandRow="1">
                <a:tableStyleId>{21E4AEA4-8DFA-4A89-87EB-49C32662AFE0}</a:tableStyleId>
              </a:tblPr>
              <a:tblGrid>
                <a:gridCol w="2161674">
                  <a:extLst>
                    <a:ext uri="{9D8B030D-6E8A-4147-A177-3AD203B41FA5}">
                      <a16:colId xmlns:a16="http://schemas.microsoft.com/office/drawing/2014/main" val="2917117086"/>
                    </a:ext>
                  </a:extLst>
                </a:gridCol>
                <a:gridCol w="9573126">
                  <a:extLst>
                    <a:ext uri="{9D8B030D-6E8A-4147-A177-3AD203B41FA5}">
                      <a16:colId xmlns:a16="http://schemas.microsoft.com/office/drawing/2014/main" val="1235111168"/>
                    </a:ext>
                  </a:extLst>
                </a:gridCol>
              </a:tblGrid>
              <a:tr h="556321">
                <a:tc>
                  <a:txBody>
                    <a:bodyPr/>
                    <a:lstStyle/>
                    <a:p>
                      <a:r>
                        <a:rPr lang="en-US" sz="2800" u="none" smtClean="0">
                          <a:latin typeface="+mj-lt"/>
                        </a:rPr>
                        <a:t>Header File</a:t>
                      </a:r>
                      <a:endParaRPr lang="en-US" sz="2800" u="none">
                        <a:latin typeface="+mj-lt"/>
                      </a:endParaRPr>
                    </a:p>
                  </a:txBody>
                  <a:tcPr/>
                </a:tc>
                <a:tc>
                  <a:txBody>
                    <a:bodyPr/>
                    <a:lstStyle/>
                    <a:p>
                      <a:r>
                        <a:rPr lang="en-US" sz="2800" u="none" smtClean="0">
                          <a:latin typeface="+mj-lt"/>
                        </a:rPr>
                        <a:t>Miêu tả</a:t>
                      </a:r>
                      <a:endParaRPr lang="en-US" sz="2800" u="none">
                        <a:latin typeface="+mj-lt"/>
                      </a:endParaRPr>
                    </a:p>
                  </a:txBody>
                  <a:tcPr/>
                </a:tc>
                <a:extLst>
                  <a:ext uri="{0D108BD9-81ED-4DB2-BD59-A6C34878D82A}">
                    <a16:rowId xmlns:a16="http://schemas.microsoft.com/office/drawing/2014/main" val="805694478"/>
                  </a:ext>
                </a:extLst>
              </a:tr>
              <a:tr h="2200275">
                <a:tc>
                  <a:txBody>
                    <a:bodyPr/>
                    <a:lstStyle/>
                    <a:p>
                      <a:r>
                        <a:rPr lang="en-US" sz="2400" u="none" smtClean="0"/>
                        <a:t>&lt;iostream&gt;</a:t>
                      </a:r>
                      <a:endParaRPr lang="en-US" sz="2400" u="none">
                        <a:latin typeface="+mj-lt"/>
                      </a:endParaRPr>
                    </a:p>
                  </a:txBody>
                  <a:tcPr/>
                </a:tc>
                <a:tc>
                  <a:txBody>
                    <a:bodyPr/>
                    <a:lstStyle/>
                    <a:p>
                      <a:r>
                        <a:rPr lang="vi-VN" sz="2400" u="none" smtClean="0"/>
                        <a:t>File này định nghĩa các đối tượng cin, cout,</a:t>
                      </a:r>
                      <a:r>
                        <a:rPr lang="en-US" sz="2400" u="none" smtClean="0"/>
                        <a:t> </a:t>
                      </a:r>
                      <a:r>
                        <a:rPr lang="vi-VN" sz="2400" u="none" smtClean="0"/>
                        <a:t>cerr và clog, tương ứng với Standard Input Stream</a:t>
                      </a:r>
                      <a:r>
                        <a:rPr lang="en-US" sz="2400" u="none" smtClean="0"/>
                        <a:t> </a:t>
                      </a:r>
                      <a:r>
                        <a:rPr lang="vi-VN" sz="2400" u="none" smtClean="0"/>
                        <a:t>(Luồng đầu vào chuẩn), Standard Output Stream</a:t>
                      </a:r>
                    </a:p>
                    <a:p>
                      <a:r>
                        <a:rPr lang="vi-VN" sz="2400" u="none" smtClean="0"/>
                        <a:t>(Luồng đầu ra chuẩn), Un-buffered Standard Error</a:t>
                      </a:r>
                      <a:r>
                        <a:rPr lang="en-US" sz="2400" u="none" smtClean="0"/>
                        <a:t> </a:t>
                      </a:r>
                      <a:r>
                        <a:rPr lang="vi-VN" sz="2400" u="none" smtClean="0"/>
                        <a:t>Stream </a:t>
                      </a:r>
                      <a:endParaRPr lang="en-US" sz="2400" u="none" smtClean="0"/>
                    </a:p>
                    <a:p>
                      <a:r>
                        <a:rPr lang="vi-VN" sz="2400" u="none" smtClean="0"/>
                        <a:t>(Luồng lỗi chuẩn không được đệm) và Buffered</a:t>
                      </a:r>
                      <a:r>
                        <a:rPr lang="en-US" sz="2400" u="none" smtClean="0"/>
                        <a:t> </a:t>
                      </a:r>
                      <a:r>
                        <a:rPr lang="vi-VN" sz="2400" u="none" smtClean="0"/>
                        <a:t>Standard Error Stream (Luồng lỗi chuẩn được đệm)</a:t>
                      </a:r>
                      <a:endParaRPr lang="en-US" sz="2400" u="none">
                        <a:latin typeface="+mj-lt"/>
                      </a:endParaRPr>
                    </a:p>
                  </a:txBody>
                  <a:tcPr/>
                </a:tc>
                <a:extLst>
                  <a:ext uri="{0D108BD9-81ED-4DB2-BD59-A6C34878D82A}">
                    <a16:rowId xmlns:a16="http://schemas.microsoft.com/office/drawing/2014/main" val="952910398"/>
                  </a:ext>
                </a:extLst>
              </a:tr>
              <a:tr h="942975">
                <a:tc>
                  <a:txBody>
                    <a:bodyPr/>
                    <a:lstStyle/>
                    <a:p>
                      <a:r>
                        <a:rPr lang="en-US" sz="2400" u="none" smtClean="0"/>
                        <a:t>&lt;iomanip&gt;</a:t>
                      </a:r>
                      <a:endParaRPr lang="en-US" sz="2400" u="none">
                        <a:latin typeface="+mj-lt"/>
                      </a:endParaRPr>
                    </a:p>
                  </a:txBody>
                  <a:tcPr/>
                </a:tc>
                <a:tc>
                  <a:txBody>
                    <a:bodyPr/>
                    <a:lstStyle/>
                    <a:p>
                      <a:r>
                        <a:rPr lang="vi-VN" sz="2400" u="none" smtClean="0"/>
                        <a:t>File này khai báo các dịch vụ hữu ích để thực hiện hoạt</a:t>
                      </a:r>
                      <a:r>
                        <a:rPr lang="en-US" sz="2400" u="none" smtClean="0"/>
                        <a:t> </a:t>
                      </a:r>
                      <a:r>
                        <a:rPr lang="vi-VN" sz="2400" u="none" smtClean="0"/>
                        <a:t>động I/O được định dạng với các bộ thao tác luồng</a:t>
                      </a:r>
                      <a:r>
                        <a:rPr lang="en-US" sz="2400" u="none" smtClean="0"/>
                        <a:t> </a:t>
                      </a:r>
                      <a:r>
                        <a:rPr lang="vi-VN" sz="2400" u="none" smtClean="0"/>
                        <a:t>được tham số hóa như setw và setprecision.</a:t>
                      </a:r>
                      <a:endParaRPr lang="en-US" sz="2400" u="none">
                        <a:latin typeface="+mj-lt"/>
                      </a:endParaRPr>
                    </a:p>
                  </a:txBody>
                  <a:tcPr/>
                </a:tc>
                <a:extLst>
                  <a:ext uri="{0D108BD9-81ED-4DB2-BD59-A6C34878D82A}">
                    <a16:rowId xmlns:a16="http://schemas.microsoft.com/office/drawing/2014/main" val="3761929647"/>
                  </a:ext>
                </a:extLst>
              </a:tr>
              <a:tr h="942975">
                <a:tc>
                  <a:txBody>
                    <a:bodyPr/>
                    <a:lstStyle/>
                    <a:p>
                      <a:r>
                        <a:rPr lang="en-US" sz="2400" u="none" smtClean="0"/>
                        <a:t>&lt;fstream&gt;</a:t>
                      </a:r>
                      <a:endParaRPr lang="en-US" sz="2400" u="none">
                        <a:latin typeface="+mj-lt"/>
                      </a:endParaRPr>
                    </a:p>
                  </a:txBody>
                  <a:tcPr/>
                </a:tc>
                <a:tc>
                  <a:txBody>
                    <a:bodyPr/>
                    <a:lstStyle/>
                    <a:p>
                      <a:r>
                        <a:rPr lang="vi-VN" sz="2400" u="none" smtClean="0"/>
                        <a:t>File này khai báo các dịch vụ xử lý file được kiểm soát</a:t>
                      </a:r>
                      <a:r>
                        <a:rPr lang="en-US" sz="2400" u="none" smtClean="0"/>
                        <a:t> </a:t>
                      </a:r>
                      <a:r>
                        <a:rPr lang="vi-VN" sz="2400" u="none" smtClean="0"/>
                        <a:t>bởi người dùng. Chúng ta sẽ thảo luận chi tiết về nó</a:t>
                      </a:r>
                      <a:r>
                        <a:rPr lang="en-US" sz="2400" u="none" smtClean="0"/>
                        <a:t> </a:t>
                      </a:r>
                      <a:r>
                        <a:rPr lang="vi-VN" sz="2400" u="none" smtClean="0"/>
                        <a:t>trong chương File và Stream trong C++</a:t>
                      </a:r>
                      <a:endParaRPr lang="en-US" sz="2400" u="none">
                        <a:latin typeface="+mj-lt"/>
                      </a:endParaRPr>
                    </a:p>
                  </a:txBody>
                  <a:tcPr/>
                </a:tc>
                <a:extLst>
                  <a:ext uri="{0D108BD9-81ED-4DB2-BD59-A6C34878D82A}">
                    <a16:rowId xmlns:a16="http://schemas.microsoft.com/office/drawing/2014/main" val="1835214811"/>
                  </a:ext>
                </a:extLst>
              </a:tr>
            </a:tbl>
          </a:graphicData>
        </a:graphic>
      </p:graphicFrame>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92</a:t>
            </a:fld>
            <a:endParaRPr lang="en-US" dirty="0"/>
          </a:p>
        </p:txBody>
      </p:sp>
    </p:spTree>
    <p:extLst>
      <p:ext uri="{BB962C8B-B14F-4D97-AF65-F5344CB8AC3E}">
        <p14:creationId xmlns:p14="http://schemas.microsoft.com/office/powerpoint/2010/main" val="22865108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Output Stream (cout) trong C++</a:t>
            </a:r>
          </a:p>
        </p:txBody>
      </p:sp>
      <p:sp>
        <p:nvSpPr>
          <p:cNvPr id="3" name="Content Placeholder 2"/>
          <p:cNvSpPr>
            <a:spLocks noGrp="1"/>
          </p:cNvSpPr>
          <p:nvPr>
            <p:ph idx="1"/>
          </p:nvPr>
        </p:nvSpPr>
        <p:spPr>
          <a:xfrm>
            <a:off x="304800" y="1143000"/>
            <a:ext cx="11582400" cy="5333999"/>
          </a:xfrm>
        </p:spPr>
        <p:txBody>
          <a:bodyPr/>
          <a:lstStyle/>
          <a:p>
            <a:r>
              <a:rPr lang="vi-VN" sz="2800"/>
              <a:t>Đối tượng tiền định nghĩa </a:t>
            </a:r>
            <a:r>
              <a:rPr lang="vi-VN" sz="2800" b="1">
                <a:latin typeface="Courier New" panose="02070309020205020404" pitchFamily="49" charset="0"/>
                <a:cs typeface="Courier New" panose="02070309020205020404" pitchFamily="49" charset="0"/>
              </a:rPr>
              <a:t>cout</a:t>
            </a:r>
            <a:r>
              <a:rPr lang="vi-VN" sz="2800"/>
              <a:t> là một minh họa của </a:t>
            </a:r>
            <a:r>
              <a:rPr lang="vi-VN" sz="2800" smtClean="0"/>
              <a:t>lớp</a:t>
            </a:r>
            <a:r>
              <a:rPr lang="en-US" sz="2800" smtClean="0"/>
              <a:t> </a:t>
            </a:r>
            <a:r>
              <a:rPr lang="vi-VN" sz="2800" b="1" smtClean="0">
                <a:latin typeface="Courier New" panose="02070309020205020404" pitchFamily="49" charset="0"/>
                <a:cs typeface="Courier New" panose="02070309020205020404" pitchFamily="49" charset="0"/>
              </a:rPr>
              <a:t>ostream</a:t>
            </a:r>
            <a:r>
              <a:rPr lang="vi-VN" sz="2800"/>
              <a:t>. Đối tượng cout được xem như "được kết nối </a:t>
            </a:r>
            <a:r>
              <a:rPr lang="vi-VN" sz="2800" smtClean="0"/>
              <a:t>tới“</a:t>
            </a:r>
            <a:r>
              <a:rPr lang="en-US" sz="2800" smtClean="0"/>
              <a:t> </a:t>
            </a:r>
            <a:r>
              <a:rPr lang="vi-VN" sz="2800" smtClean="0"/>
              <a:t>thiết </a:t>
            </a:r>
            <a:r>
              <a:rPr lang="vi-VN" sz="2800"/>
              <a:t>bị đầu ra chuẩn, thường là màn hình. Đối tượng </a:t>
            </a:r>
            <a:r>
              <a:rPr lang="vi-VN" sz="2800" smtClean="0"/>
              <a:t>cout</a:t>
            </a:r>
            <a:r>
              <a:rPr lang="en-US" sz="2800" smtClean="0"/>
              <a:t> </a:t>
            </a:r>
            <a:r>
              <a:rPr lang="vi-VN" sz="2800" smtClean="0"/>
              <a:t>được </a:t>
            </a:r>
            <a:r>
              <a:rPr lang="vi-VN" sz="2800"/>
              <a:t>sử dụng kết hợp với toán tử chèn luồng (</a:t>
            </a:r>
            <a:r>
              <a:rPr lang="vi-VN" sz="2800" smtClean="0"/>
              <a:t>insertion</a:t>
            </a:r>
            <a:r>
              <a:rPr lang="en-US" sz="2800" smtClean="0"/>
              <a:t> </a:t>
            </a:r>
            <a:r>
              <a:rPr lang="vi-VN" sz="2800" smtClean="0"/>
              <a:t>operator</a:t>
            </a:r>
            <a:r>
              <a:rPr lang="vi-VN" sz="2800"/>
              <a:t>), được viết là </a:t>
            </a:r>
            <a:r>
              <a:rPr lang="vi-VN" sz="2800" b="1">
                <a:latin typeface="Courier New" panose="02070309020205020404" pitchFamily="49" charset="0"/>
                <a:cs typeface="Courier New" panose="02070309020205020404" pitchFamily="49" charset="0"/>
              </a:rPr>
              <a:t>&lt;&lt;,</a:t>
            </a:r>
            <a:r>
              <a:rPr lang="vi-VN" sz="2800"/>
              <a:t> như ví dụ dưới đây</a:t>
            </a:r>
            <a:r>
              <a:rPr lang="vi-VN" sz="2800" smtClean="0"/>
              <a:t>:</a:t>
            </a:r>
            <a:endParaRPr lang="en-US" sz="2800" smtClean="0"/>
          </a:p>
          <a:p>
            <a:endParaRPr lang="en-US" sz="2800"/>
          </a:p>
          <a:p>
            <a:endParaRPr lang="en-US" sz="2800" smtClean="0"/>
          </a:p>
          <a:p>
            <a:endParaRPr lang="en-US" sz="2800" smtClean="0"/>
          </a:p>
          <a:p>
            <a:r>
              <a:rPr lang="vi-VN" sz="2800"/>
              <a:t>Toán tử chèn luồng </a:t>
            </a:r>
            <a:r>
              <a:rPr lang="vi-VN" sz="2800" b="1">
                <a:latin typeface="Courier New" panose="02070309020205020404" pitchFamily="49" charset="0"/>
                <a:cs typeface="Courier New" panose="02070309020205020404" pitchFamily="49" charset="0"/>
              </a:rPr>
              <a:t>&lt;&lt;</a:t>
            </a:r>
            <a:r>
              <a:rPr lang="vi-VN" sz="2800"/>
              <a:t> có thể được sử dụng nhiều hơn </a:t>
            </a:r>
            <a:r>
              <a:rPr lang="vi-VN" sz="2800" smtClean="0"/>
              <a:t>một</a:t>
            </a:r>
            <a:r>
              <a:rPr lang="en-US" sz="2800" smtClean="0"/>
              <a:t> </a:t>
            </a:r>
            <a:r>
              <a:rPr lang="vi-VN" sz="2800" smtClean="0"/>
              <a:t>lần </a:t>
            </a:r>
            <a:r>
              <a:rPr lang="vi-VN" sz="2800"/>
              <a:t>trong một lệnh và endl được sử dụng để them một </a:t>
            </a:r>
            <a:r>
              <a:rPr lang="vi-VN" sz="2800" smtClean="0"/>
              <a:t>dòng</a:t>
            </a:r>
            <a:r>
              <a:rPr lang="en-US" sz="2800" smtClean="0"/>
              <a:t> </a:t>
            </a:r>
            <a:r>
              <a:rPr lang="vi-VN" sz="2800" smtClean="0"/>
              <a:t>mới </a:t>
            </a:r>
            <a:r>
              <a:rPr lang="vi-VN" sz="2800"/>
              <a:t>tại cuối dòng đó</a:t>
            </a:r>
            <a:endParaRPr lang="en-US" sz="2800"/>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93</a:t>
            </a:fld>
            <a:endParaRPr lang="en-US" dirty="0"/>
          </a:p>
        </p:txBody>
      </p:sp>
      <p:sp>
        <p:nvSpPr>
          <p:cNvPr id="5" name="Rectangle 4"/>
          <p:cNvSpPr/>
          <p:nvPr/>
        </p:nvSpPr>
        <p:spPr>
          <a:xfrm>
            <a:off x="2895600" y="3581400"/>
            <a:ext cx="7620000" cy="1938992"/>
          </a:xfrm>
          <a:prstGeom prst="rect">
            <a:avLst/>
          </a:prstGeom>
          <a:solidFill>
            <a:schemeClr val="tx1">
              <a:lumMod val="85000"/>
              <a:lumOff val="15000"/>
            </a:schemeClr>
          </a:solidFill>
        </p:spPr>
        <p:txBody>
          <a:bodyPr wrap="square">
            <a:spAutoFit/>
          </a:bodyPr>
          <a:lstStyle/>
          <a:p>
            <a:r>
              <a:rPr lang="en-US" sz="2000">
                <a:solidFill>
                  <a:srgbClr val="C586C0"/>
                </a:solidFill>
                <a:latin typeface="Consolas" panose="020B0609020204030204" pitchFamily="49" charset="0"/>
              </a:rPr>
              <a:t>#include</a:t>
            </a:r>
            <a:r>
              <a:rPr lang="en-US" sz="2000">
                <a:solidFill>
                  <a:srgbClr val="569CD6"/>
                </a:solidFill>
                <a:latin typeface="Consolas" panose="020B0609020204030204" pitchFamily="49" charset="0"/>
              </a:rPr>
              <a:t> </a:t>
            </a:r>
            <a:r>
              <a:rPr lang="en-US" sz="2000">
                <a:solidFill>
                  <a:srgbClr val="CE9178"/>
                </a:solidFill>
                <a:latin typeface="Consolas" panose="020B0609020204030204" pitchFamily="49" charset="0"/>
              </a:rPr>
              <a:t>&lt;iostream&gt;</a:t>
            </a:r>
            <a:endParaRPr lang="en-US" sz="2000">
              <a:solidFill>
                <a:srgbClr val="D4D4D4"/>
              </a:solidFill>
              <a:latin typeface="Consolas" panose="020B0609020204030204" pitchFamily="49" charset="0"/>
            </a:endParaRPr>
          </a:p>
          <a:p>
            <a:r>
              <a:rPr lang="en-US" sz="2000">
                <a:solidFill>
                  <a:srgbClr val="C586C0"/>
                </a:solidFill>
                <a:latin typeface="Consolas" panose="020B0609020204030204" pitchFamily="49" charset="0"/>
              </a:rPr>
              <a:t>using</a:t>
            </a:r>
            <a:r>
              <a:rPr lang="en-US" sz="2000">
                <a:solidFill>
                  <a:srgbClr val="D4D4D4"/>
                </a:solidFill>
                <a:latin typeface="Consolas" panose="020B0609020204030204" pitchFamily="49" charset="0"/>
              </a:rPr>
              <a:t> </a:t>
            </a:r>
            <a:r>
              <a:rPr lang="en-US" sz="2000">
                <a:solidFill>
                  <a:srgbClr val="569CD6"/>
                </a:solidFill>
                <a:latin typeface="Consolas" panose="020B0609020204030204" pitchFamily="49" charset="0"/>
              </a:rPr>
              <a:t>namespace</a:t>
            </a:r>
            <a:r>
              <a:rPr lang="en-US" sz="2000">
                <a:solidFill>
                  <a:srgbClr val="D4D4D4"/>
                </a:solidFill>
                <a:latin typeface="Consolas" panose="020B0609020204030204" pitchFamily="49" charset="0"/>
              </a:rPr>
              <a:t> </a:t>
            </a:r>
            <a:r>
              <a:rPr lang="en-US" sz="2000">
                <a:solidFill>
                  <a:srgbClr val="4EC9B0"/>
                </a:solidFill>
                <a:latin typeface="Consolas" panose="020B0609020204030204" pitchFamily="49" charset="0"/>
              </a:rPr>
              <a:t>std</a:t>
            </a:r>
            <a:r>
              <a:rPr lang="en-US" sz="2000">
                <a:solidFill>
                  <a:srgbClr val="D4D4D4"/>
                </a:solidFill>
                <a:latin typeface="Consolas" panose="020B0609020204030204" pitchFamily="49" charset="0"/>
              </a:rPr>
              <a:t>;</a:t>
            </a:r>
          </a:p>
          <a:p>
            <a:r>
              <a:rPr lang="en-US" sz="2000">
                <a:solidFill>
                  <a:srgbClr val="569CD6"/>
                </a:solidFill>
                <a:latin typeface="Consolas" panose="020B0609020204030204" pitchFamily="49" charset="0"/>
              </a:rPr>
              <a:t>int</a:t>
            </a:r>
            <a:r>
              <a:rPr lang="en-US" sz="2000">
                <a:solidFill>
                  <a:srgbClr val="D4D4D4"/>
                </a:solidFill>
                <a:latin typeface="Consolas" panose="020B0609020204030204" pitchFamily="49" charset="0"/>
              </a:rPr>
              <a:t> </a:t>
            </a:r>
            <a:r>
              <a:rPr lang="en-US" sz="2000">
                <a:solidFill>
                  <a:srgbClr val="DCDCAA"/>
                </a:solidFill>
                <a:latin typeface="Consolas" panose="020B0609020204030204" pitchFamily="49" charset="0"/>
              </a:rPr>
              <a:t>main</a:t>
            </a:r>
            <a:r>
              <a:rPr lang="en-US" sz="2000">
                <a:solidFill>
                  <a:srgbClr val="D4D4D4"/>
                </a:solidFill>
                <a:latin typeface="Consolas" panose="020B0609020204030204" pitchFamily="49" charset="0"/>
              </a:rPr>
              <a:t>( ) {</a:t>
            </a:r>
          </a:p>
          <a:p>
            <a:r>
              <a:rPr lang="en-US" sz="2000">
                <a:solidFill>
                  <a:srgbClr val="D4D4D4"/>
                </a:solidFill>
                <a:latin typeface="Consolas" panose="020B0609020204030204" pitchFamily="49" charset="0"/>
              </a:rPr>
              <a:t>    </a:t>
            </a:r>
            <a:r>
              <a:rPr lang="en-US" sz="2000">
                <a:solidFill>
                  <a:srgbClr val="569CD6"/>
                </a:solidFill>
                <a:latin typeface="Consolas" panose="020B0609020204030204" pitchFamily="49" charset="0"/>
              </a:rPr>
              <a:t>char</a:t>
            </a:r>
            <a:r>
              <a:rPr lang="en-US" sz="2000">
                <a:solidFill>
                  <a:srgbClr val="D4D4D4"/>
                </a:solidFill>
                <a:latin typeface="Consolas" panose="020B0609020204030204" pitchFamily="49" charset="0"/>
              </a:rPr>
              <a:t> str[] = </a:t>
            </a:r>
            <a:r>
              <a:rPr lang="en-US" sz="2000">
                <a:solidFill>
                  <a:srgbClr val="CE9178"/>
                </a:solidFill>
                <a:latin typeface="Consolas" panose="020B0609020204030204" pitchFamily="49" charset="0"/>
              </a:rPr>
              <a:t>"Xin chao C++"</a:t>
            </a:r>
            <a:r>
              <a:rPr lang="en-US" sz="2000">
                <a:solidFill>
                  <a:srgbClr val="D4D4D4"/>
                </a:solidFill>
                <a:latin typeface="Consolas" panose="020B0609020204030204" pitchFamily="49" charset="0"/>
              </a:rPr>
              <a:t>;</a:t>
            </a:r>
          </a:p>
          <a:p>
            <a:r>
              <a:rPr lang="en-US" sz="2000">
                <a:solidFill>
                  <a:srgbClr val="D4D4D4"/>
                </a:solidFill>
                <a:latin typeface="Consolas" panose="020B0609020204030204" pitchFamily="49" charset="0"/>
              </a:rPr>
              <a:t>    cout &lt;&lt; </a:t>
            </a:r>
            <a:r>
              <a:rPr lang="en-US" sz="2000">
                <a:solidFill>
                  <a:srgbClr val="CE9178"/>
                </a:solidFill>
                <a:latin typeface="Consolas" panose="020B0609020204030204" pitchFamily="49" charset="0"/>
              </a:rPr>
              <a:t>"Gia tri cua str la: "</a:t>
            </a:r>
            <a:r>
              <a:rPr lang="en-US" sz="2000">
                <a:solidFill>
                  <a:srgbClr val="D4D4D4"/>
                </a:solidFill>
                <a:latin typeface="Consolas" panose="020B0609020204030204" pitchFamily="49" charset="0"/>
              </a:rPr>
              <a:t> &lt;&lt; str </a:t>
            </a:r>
            <a:r>
              <a:rPr lang="en-US" sz="2000" smtClean="0">
                <a:solidFill>
                  <a:srgbClr val="D4D4D4"/>
                </a:solidFill>
                <a:latin typeface="Consolas" panose="020B0609020204030204" pitchFamily="49" charset="0"/>
              </a:rPr>
              <a:t>&lt;&lt; endl</a:t>
            </a:r>
            <a:r>
              <a:rPr lang="en-US" sz="2000">
                <a:solidFill>
                  <a:srgbClr val="D4D4D4"/>
                </a:solidFill>
                <a:latin typeface="Consolas" panose="020B0609020204030204" pitchFamily="49" charset="0"/>
              </a:rPr>
              <a:t>;</a:t>
            </a:r>
          </a:p>
          <a:p>
            <a:r>
              <a:rPr lang="en-US" sz="2000">
                <a:solidFill>
                  <a:srgbClr val="D4D4D4"/>
                </a:solidFill>
                <a:latin typeface="Consolas" panose="020B0609020204030204" pitchFamily="49" charset="0"/>
              </a:rPr>
              <a:t>}</a:t>
            </a:r>
            <a:endParaRPr lang="en-US" sz="2000" b="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3871118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Input Stream (cin) trong C++ </a:t>
            </a:r>
            <a:r>
              <a:rPr lang="en-US" smtClean="0"/>
              <a:t>(1/2)</a:t>
            </a:r>
            <a:endParaRPr lang="en-US"/>
          </a:p>
        </p:txBody>
      </p:sp>
      <p:sp>
        <p:nvSpPr>
          <p:cNvPr id="3" name="Content Placeholder 2"/>
          <p:cNvSpPr>
            <a:spLocks noGrp="1"/>
          </p:cNvSpPr>
          <p:nvPr>
            <p:ph idx="1"/>
          </p:nvPr>
        </p:nvSpPr>
        <p:spPr/>
        <p:txBody>
          <a:bodyPr/>
          <a:lstStyle/>
          <a:p>
            <a:r>
              <a:rPr lang="vi-VN"/>
              <a:t>Đối tượng tiền định nghĩa </a:t>
            </a:r>
            <a:r>
              <a:rPr lang="vi-VN" b="1">
                <a:latin typeface="Courier New" panose="02070309020205020404" pitchFamily="49" charset="0"/>
                <a:cs typeface="Courier New" panose="02070309020205020404" pitchFamily="49" charset="0"/>
              </a:rPr>
              <a:t>cin</a:t>
            </a:r>
            <a:r>
              <a:rPr lang="vi-VN"/>
              <a:t> là một minh họa của </a:t>
            </a:r>
            <a:r>
              <a:rPr lang="vi-VN" smtClean="0"/>
              <a:t>lớp</a:t>
            </a:r>
            <a:r>
              <a:rPr lang="en-US" smtClean="0"/>
              <a:t> </a:t>
            </a:r>
            <a:r>
              <a:rPr lang="vi-VN" b="1" smtClean="0">
                <a:latin typeface="Courier New" panose="02070309020205020404" pitchFamily="49" charset="0"/>
                <a:cs typeface="Courier New" panose="02070309020205020404" pitchFamily="49" charset="0"/>
              </a:rPr>
              <a:t>isrtream</a:t>
            </a:r>
            <a:r>
              <a:rPr lang="vi-VN"/>
              <a:t>. Đối tượng cin được xem như đính kèm với thiết </a:t>
            </a:r>
            <a:r>
              <a:rPr lang="vi-VN" smtClean="0"/>
              <a:t>bị</a:t>
            </a:r>
            <a:r>
              <a:rPr lang="en-US" smtClean="0"/>
              <a:t> </a:t>
            </a:r>
            <a:r>
              <a:rPr lang="vi-VN" smtClean="0"/>
              <a:t>đầu </a:t>
            </a:r>
            <a:r>
              <a:rPr lang="vi-VN"/>
              <a:t>vào chuẩn, mà thường là bàn phím. Đối tượng </a:t>
            </a:r>
            <a:r>
              <a:rPr lang="vi-VN" smtClean="0"/>
              <a:t>cin</a:t>
            </a:r>
            <a:r>
              <a:rPr lang="en-US" smtClean="0"/>
              <a:t> </a:t>
            </a:r>
            <a:r>
              <a:rPr lang="vi-VN" smtClean="0"/>
              <a:t>được </a:t>
            </a:r>
            <a:r>
              <a:rPr lang="vi-VN"/>
              <a:t>sử dụng kết hợp với toán tử trích luồng (</a:t>
            </a:r>
            <a:r>
              <a:rPr lang="vi-VN" smtClean="0"/>
              <a:t>extraction</a:t>
            </a:r>
            <a:r>
              <a:rPr lang="en-US" smtClean="0"/>
              <a:t> </a:t>
            </a:r>
            <a:r>
              <a:rPr lang="vi-VN" smtClean="0"/>
              <a:t>operator</a:t>
            </a:r>
            <a:r>
              <a:rPr lang="vi-VN"/>
              <a:t>), viết là </a:t>
            </a:r>
            <a:r>
              <a:rPr lang="vi-VN" b="1">
                <a:latin typeface="Courier New" panose="02070309020205020404" pitchFamily="49" charset="0"/>
                <a:cs typeface="Courier New" panose="02070309020205020404" pitchFamily="49" charset="0"/>
              </a:rPr>
              <a:t>&gt;&gt;,</a:t>
            </a:r>
            <a:r>
              <a:rPr lang="vi-VN"/>
              <a:t> như trong ví dụ sau:</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94</a:t>
            </a:fld>
            <a:endParaRPr lang="en-US" dirty="0"/>
          </a:p>
        </p:txBody>
      </p:sp>
      <p:sp>
        <p:nvSpPr>
          <p:cNvPr id="5" name="Rectangle 4"/>
          <p:cNvSpPr/>
          <p:nvPr/>
        </p:nvSpPr>
        <p:spPr>
          <a:xfrm>
            <a:off x="2362200" y="3885583"/>
            <a:ext cx="7315200" cy="2554545"/>
          </a:xfrm>
          <a:prstGeom prst="rect">
            <a:avLst/>
          </a:prstGeom>
          <a:solidFill>
            <a:schemeClr val="tx1">
              <a:lumMod val="85000"/>
              <a:lumOff val="15000"/>
            </a:schemeClr>
          </a:solidFill>
        </p:spPr>
        <p:txBody>
          <a:bodyPr wrap="square">
            <a:spAutoFit/>
          </a:bodyPr>
          <a:lstStyle/>
          <a:p>
            <a:r>
              <a:rPr lang="en-US" sz="2000">
                <a:solidFill>
                  <a:srgbClr val="C586C0"/>
                </a:solidFill>
                <a:latin typeface="Consolas" panose="020B0609020204030204" pitchFamily="49" charset="0"/>
              </a:rPr>
              <a:t>#include</a:t>
            </a:r>
            <a:r>
              <a:rPr lang="en-US" sz="2000">
                <a:solidFill>
                  <a:srgbClr val="569CD6"/>
                </a:solidFill>
                <a:latin typeface="Consolas" panose="020B0609020204030204" pitchFamily="49" charset="0"/>
              </a:rPr>
              <a:t> </a:t>
            </a:r>
            <a:r>
              <a:rPr lang="en-US" sz="2000">
                <a:solidFill>
                  <a:srgbClr val="CE9178"/>
                </a:solidFill>
                <a:latin typeface="Consolas" panose="020B0609020204030204" pitchFamily="49" charset="0"/>
              </a:rPr>
              <a:t>&lt;iostream&gt;</a:t>
            </a:r>
            <a:endParaRPr lang="en-US" sz="2000">
              <a:solidFill>
                <a:srgbClr val="D4D4D4"/>
              </a:solidFill>
              <a:latin typeface="Consolas" panose="020B0609020204030204" pitchFamily="49" charset="0"/>
            </a:endParaRPr>
          </a:p>
          <a:p>
            <a:r>
              <a:rPr lang="en-US" sz="2000">
                <a:solidFill>
                  <a:srgbClr val="C586C0"/>
                </a:solidFill>
                <a:latin typeface="Consolas" panose="020B0609020204030204" pitchFamily="49" charset="0"/>
              </a:rPr>
              <a:t>using</a:t>
            </a:r>
            <a:r>
              <a:rPr lang="en-US" sz="2000">
                <a:solidFill>
                  <a:srgbClr val="D4D4D4"/>
                </a:solidFill>
                <a:latin typeface="Consolas" panose="020B0609020204030204" pitchFamily="49" charset="0"/>
              </a:rPr>
              <a:t> </a:t>
            </a:r>
            <a:r>
              <a:rPr lang="en-US" sz="2000">
                <a:solidFill>
                  <a:srgbClr val="569CD6"/>
                </a:solidFill>
                <a:latin typeface="Consolas" panose="020B0609020204030204" pitchFamily="49" charset="0"/>
              </a:rPr>
              <a:t>namespace</a:t>
            </a:r>
            <a:r>
              <a:rPr lang="en-US" sz="2000">
                <a:solidFill>
                  <a:srgbClr val="D4D4D4"/>
                </a:solidFill>
                <a:latin typeface="Consolas" panose="020B0609020204030204" pitchFamily="49" charset="0"/>
              </a:rPr>
              <a:t> </a:t>
            </a:r>
            <a:r>
              <a:rPr lang="en-US" sz="2000">
                <a:solidFill>
                  <a:srgbClr val="4EC9B0"/>
                </a:solidFill>
                <a:latin typeface="Consolas" panose="020B0609020204030204" pitchFamily="49" charset="0"/>
              </a:rPr>
              <a:t>std</a:t>
            </a:r>
            <a:r>
              <a:rPr lang="en-US" sz="2000">
                <a:solidFill>
                  <a:srgbClr val="D4D4D4"/>
                </a:solidFill>
                <a:latin typeface="Consolas" panose="020B0609020204030204" pitchFamily="49" charset="0"/>
              </a:rPr>
              <a:t>;</a:t>
            </a:r>
          </a:p>
          <a:p>
            <a:r>
              <a:rPr lang="en-US" sz="2000">
                <a:solidFill>
                  <a:srgbClr val="569CD6"/>
                </a:solidFill>
                <a:latin typeface="Consolas" panose="020B0609020204030204" pitchFamily="49" charset="0"/>
              </a:rPr>
              <a:t>int</a:t>
            </a:r>
            <a:r>
              <a:rPr lang="en-US" sz="2000">
                <a:solidFill>
                  <a:srgbClr val="D4D4D4"/>
                </a:solidFill>
                <a:latin typeface="Consolas" panose="020B0609020204030204" pitchFamily="49" charset="0"/>
              </a:rPr>
              <a:t> </a:t>
            </a:r>
            <a:r>
              <a:rPr lang="en-US" sz="2000">
                <a:solidFill>
                  <a:srgbClr val="DCDCAA"/>
                </a:solidFill>
                <a:latin typeface="Consolas" panose="020B0609020204030204" pitchFamily="49" charset="0"/>
              </a:rPr>
              <a:t>main</a:t>
            </a:r>
            <a:r>
              <a:rPr lang="en-US" sz="2000">
                <a:solidFill>
                  <a:srgbClr val="D4D4D4"/>
                </a:solidFill>
                <a:latin typeface="Consolas" panose="020B0609020204030204" pitchFamily="49" charset="0"/>
              </a:rPr>
              <a:t>( ) {</a:t>
            </a:r>
          </a:p>
          <a:p>
            <a:r>
              <a:rPr lang="en-US" sz="2000">
                <a:solidFill>
                  <a:srgbClr val="D4D4D4"/>
                </a:solidFill>
                <a:latin typeface="Consolas" panose="020B0609020204030204" pitchFamily="49" charset="0"/>
              </a:rPr>
              <a:t>    </a:t>
            </a:r>
            <a:r>
              <a:rPr lang="en-US" sz="2000">
                <a:solidFill>
                  <a:srgbClr val="569CD6"/>
                </a:solidFill>
                <a:latin typeface="Consolas" panose="020B0609020204030204" pitchFamily="49" charset="0"/>
              </a:rPr>
              <a:t>char</a:t>
            </a:r>
            <a:r>
              <a:rPr lang="en-US" sz="2000">
                <a:solidFill>
                  <a:srgbClr val="D4D4D4"/>
                </a:solidFill>
                <a:latin typeface="Consolas" panose="020B0609020204030204" pitchFamily="49" charset="0"/>
              </a:rPr>
              <a:t> </a:t>
            </a:r>
            <a:r>
              <a:rPr lang="en-US" sz="2000">
                <a:solidFill>
                  <a:srgbClr val="9CDCFE"/>
                </a:solidFill>
                <a:latin typeface="Consolas" panose="020B0609020204030204" pitchFamily="49" charset="0"/>
              </a:rPr>
              <a:t>ten</a:t>
            </a:r>
            <a:r>
              <a:rPr lang="en-US" sz="2000">
                <a:solidFill>
                  <a:srgbClr val="D4D4D4"/>
                </a:solidFill>
                <a:latin typeface="Consolas" panose="020B0609020204030204" pitchFamily="49" charset="0"/>
              </a:rPr>
              <a:t>[</a:t>
            </a:r>
            <a:r>
              <a:rPr lang="en-US" sz="2000">
                <a:solidFill>
                  <a:srgbClr val="B5CEA8"/>
                </a:solidFill>
                <a:latin typeface="Consolas" panose="020B0609020204030204" pitchFamily="49" charset="0"/>
              </a:rPr>
              <a:t>50</a:t>
            </a:r>
            <a:r>
              <a:rPr lang="en-US" sz="2000">
                <a:solidFill>
                  <a:srgbClr val="D4D4D4"/>
                </a:solidFill>
                <a:latin typeface="Consolas" panose="020B0609020204030204" pitchFamily="49" charset="0"/>
              </a:rPr>
              <a:t>];</a:t>
            </a:r>
          </a:p>
          <a:p>
            <a:r>
              <a:rPr lang="en-US" sz="2000">
                <a:solidFill>
                  <a:srgbClr val="D4D4D4"/>
                </a:solidFill>
                <a:latin typeface="Consolas" panose="020B0609020204030204" pitchFamily="49" charset="0"/>
              </a:rPr>
              <a:t>    cout &lt;&lt; </a:t>
            </a:r>
            <a:r>
              <a:rPr lang="en-US" sz="2000">
                <a:solidFill>
                  <a:srgbClr val="CE9178"/>
                </a:solidFill>
                <a:latin typeface="Consolas" panose="020B0609020204030204" pitchFamily="49" charset="0"/>
              </a:rPr>
              <a:t>"Nhap ten cua ban (viet lien): "</a:t>
            </a:r>
            <a:r>
              <a:rPr lang="en-US" sz="2000">
                <a:solidFill>
                  <a:srgbClr val="D4D4D4"/>
                </a:solidFill>
                <a:latin typeface="Consolas" panose="020B0609020204030204" pitchFamily="49" charset="0"/>
              </a:rPr>
              <a:t>;</a:t>
            </a:r>
          </a:p>
          <a:p>
            <a:r>
              <a:rPr lang="en-US" sz="2000">
                <a:solidFill>
                  <a:srgbClr val="D4D4D4"/>
                </a:solidFill>
                <a:latin typeface="Consolas" panose="020B0609020204030204" pitchFamily="49" charset="0"/>
              </a:rPr>
              <a:t>    cin &gt;&gt; ten;</a:t>
            </a:r>
          </a:p>
          <a:p>
            <a:r>
              <a:rPr lang="en-US" sz="2000">
                <a:solidFill>
                  <a:srgbClr val="D4D4D4"/>
                </a:solidFill>
                <a:latin typeface="Consolas" panose="020B0609020204030204" pitchFamily="49" charset="0"/>
              </a:rPr>
              <a:t>    cout &lt;&lt; </a:t>
            </a:r>
            <a:r>
              <a:rPr lang="en-US" sz="2000">
                <a:solidFill>
                  <a:srgbClr val="CE9178"/>
                </a:solidFill>
                <a:latin typeface="Consolas" panose="020B0609020204030204" pitchFamily="49" charset="0"/>
              </a:rPr>
              <a:t>"Ten ban la: "</a:t>
            </a:r>
            <a:r>
              <a:rPr lang="en-US" sz="2000">
                <a:solidFill>
                  <a:srgbClr val="D4D4D4"/>
                </a:solidFill>
                <a:latin typeface="Consolas" panose="020B0609020204030204" pitchFamily="49" charset="0"/>
              </a:rPr>
              <a:t> &lt;&lt; ten &lt;&lt; endl;</a:t>
            </a:r>
          </a:p>
          <a:p>
            <a:r>
              <a:rPr lang="en-US" sz="2000">
                <a:solidFill>
                  <a:srgbClr val="D4D4D4"/>
                </a:solidFill>
                <a:latin typeface="Consolas" panose="020B0609020204030204" pitchFamily="49" charset="0"/>
              </a:rPr>
              <a:t>}</a:t>
            </a:r>
            <a:endParaRPr lang="en-US" sz="2000" b="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796819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Input Stream (cin) trong C++ </a:t>
            </a:r>
            <a:r>
              <a:rPr lang="en-US" smtClean="0"/>
              <a:t>(2/2</a:t>
            </a:r>
            <a:r>
              <a:rPr lang="en-US"/>
              <a:t>)</a:t>
            </a:r>
          </a:p>
        </p:txBody>
      </p:sp>
      <p:sp>
        <p:nvSpPr>
          <p:cNvPr id="3" name="Content Placeholder 2"/>
          <p:cNvSpPr>
            <a:spLocks noGrp="1"/>
          </p:cNvSpPr>
          <p:nvPr>
            <p:ph idx="1"/>
          </p:nvPr>
        </p:nvSpPr>
        <p:spPr/>
        <p:txBody>
          <a:bodyPr/>
          <a:lstStyle/>
          <a:p>
            <a:r>
              <a:rPr lang="vi-VN"/>
              <a:t>Bộ biên dịch C++ cũng quyết định kiểu dữ liệu của </a:t>
            </a:r>
            <a:r>
              <a:rPr lang="vi-VN" smtClean="0"/>
              <a:t>giá</a:t>
            </a:r>
            <a:r>
              <a:rPr lang="en-US" smtClean="0"/>
              <a:t> </a:t>
            </a:r>
            <a:r>
              <a:rPr lang="vi-VN" smtClean="0"/>
              <a:t>trị </a:t>
            </a:r>
            <a:r>
              <a:rPr lang="vi-VN"/>
              <a:t>đã nhập và chọn toán tử trích luồng thích hợp </a:t>
            </a:r>
            <a:r>
              <a:rPr lang="vi-VN" smtClean="0"/>
              <a:t>để</a:t>
            </a:r>
            <a:r>
              <a:rPr lang="en-US" smtClean="0"/>
              <a:t> </a:t>
            </a:r>
            <a:r>
              <a:rPr lang="vi-VN" smtClean="0"/>
              <a:t>trích </a:t>
            </a:r>
            <a:r>
              <a:rPr lang="vi-VN"/>
              <a:t>giá trị và lưu giữ nó trong các biến đã cung cấp.</a:t>
            </a:r>
          </a:p>
          <a:p>
            <a:r>
              <a:rPr lang="vi-VN" smtClean="0"/>
              <a:t>Toán </a:t>
            </a:r>
            <a:r>
              <a:rPr lang="vi-VN"/>
              <a:t>tử trích luồng </a:t>
            </a:r>
            <a:r>
              <a:rPr lang="vi-VN" b="1">
                <a:latin typeface="Courier New" panose="02070309020205020404" pitchFamily="49" charset="0"/>
                <a:cs typeface="Courier New" panose="02070309020205020404" pitchFamily="49" charset="0"/>
              </a:rPr>
              <a:t>&gt;&gt;</a:t>
            </a:r>
            <a:r>
              <a:rPr lang="vi-VN"/>
              <a:t> có thể được sử dụng nhiều </a:t>
            </a:r>
            <a:r>
              <a:rPr lang="vi-VN" smtClean="0"/>
              <a:t>hơn</a:t>
            </a:r>
            <a:r>
              <a:rPr lang="en-US" smtClean="0"/>
              <a:t> </a:t>
            </a:r>
            <a:r>
              <a:rPr lang="vi-VN" smtClean="0"/>
              <a:t>một </a:t>
            </a:r>
            <a:r>
              <a:rPr lang="vi-VN"/>
              <a:t>lần trong một lệnh. Để yêu cầu nhiều hơn một </a:t>
            </a:r>
            <a:r>
              <a:rPr lang="vi-VN" smtClean="0"/>
              <a:t>dữ</a:t>
            </a:r>
            <a:r>
              <a:rPr lang="en-US" smtClean="0"/>
              <a:t> </a:t>
            </a:r>
            <a:r>
              <a:rPr lang="vi-VN" smtClean="0"/>
              <a:t>liệu </a:t>
            </a:r>
            <a:r>
              <a:rPr lang="vi-VN"/>
              <a:t>chuẩn, bạn có thể sử </a:t>
            </a:r>
            <a:r>
              <a:rPr lang="vi-VN" smtClean="0"/>
              <a:t>dụng</a:t>
            </a:r>
            <a:r>
              <a:rPr lang="en-US" smtClean="0"/>
              <a:t>:</a:t>
            </a:r>
          </a:p>
          <a:p>
            <a:pPr marL="0" indent="0">
              <a:buNone/>
            </a:pPr>
            <a:r>
              <a:rPr lang="en-US" smtClean="0"/>
              <a:t>	</a:t>
            </a:r>
            <a:r>
              <a:rPr lang="en-US" b="1" smtClean="0">
                <a:latin typeface="Courier New" panose="02070309020205020404" pitchFamily="49" charset="0"/>
                <a:cs typeface="Courier New" panose="02070309020205020404" pitchFamily="49" charset="0"/>
              </a:rPr>
              <a:t>	cin </a:t>
            </a:r>
            <a:r>
              <a:rPr lang="en-US" b="1">
                <a:latin typeface="Courier New" panose="02070309020205020404" pitchFamily="49" charset="0"/>
                <a:cs typeface="Courier New" panose="02070309020205020404" pitchFamily="49" charset="0"/>
              </a:rPr>
              <a:t>&gt;&gt; ten &gt;&gt; tuoi</a:t>
            </a:r>
            <a:r>
              <a:rPr lang="en-US" b="1" smtClean="0">
                <a:latin typeface="Courier New" panose="02070309020205020404" pitchFamily="49" charset="0"/>
                <a:cs typeface="Courier New" panose="02070309020205020404" pitchFamily="49" charset="0"/>
              </a:rPr>
              <a:t>;</a:t>
            </a:r>
          </a:p>
          <a:p>
            <a:r>
              <a:rPr lang="vi-VN"/>
              <a:t>Nó tương đương với hai lệnh sau:</a:t>
            </a:r>
          </a:p>
          <a:p>
            <a:pPr marL="0" indent="0">
              <a:buNone/>
            </a:pPr>
            <a:r>
              <a:rPr lang="en-US" smtClean="0"/>
              <a:t>	</a:t>
            </a:r>
            <a:r>
              <a:rPr lang="en-US" b="1" smtClean="0">
                <a:latin typeface="Courier New" panose="02070309020205020404" pitchFamily="49" charset="0"/>
                <a:cs typeface="Courier New" panose="02070309020205020404" pitchFamily="49" charset="0"/>
              </a:rPr>
              <a:t>	</a:t>
            </a:r>
            <a:r>
              <a:rPr lang="vi-VN" b="1" smtClean="0">
                <a:latin typeface="Courier New" panose="02070309020205020404" pitchFamily="49" charset="0"/>
                <a:cs typeface="Courier New" panose="02070309020205020404" pitchFamily="49" charset="0"/>
              </a:rPr>
              <a:t>cin </a:t>
            </a:r>
            <a:r>
              <a:rPr lang="vi-VN" b="1">
                <a:latin typeface="Courier New" panose="02070309020205020404" pitchFamily="49" charset="0"/>
                <a:cs typeface="Courier New" panose="02070309020205020404" pitchFamily="49" charset="0"/>
              </a:rPr>
              <a:t>&gt;&gt; ten; cin &gt;&gt; tuoi;</a:t>
            </a:r>
            <a:endParaRPr lang="en-US" b="1">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95</a:t>
            </a:fld>
            <a:endParaRPr lang="en-US" dirty="0"/>
          </a:p>
        </p:txBody>
      </p:sp>
    </p:spTree>
    <p:extLst>
      <p:ext uri="{BB962C8B-B14F-4D97-AF65-F5344CB8AC3E}">
        <p14:creationId xmlns:p14="http://schemas.microsoft.com/office/powerpoint/2010/main" val="40385957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mtClean="0"/>
              <a:t>Quy Trình Phát Triển Phần Mềm</a:t>
            </a:r>
            <a:endParaRPr lang="en-US" dirty="0"/>
          </a:p>
        </p:txBody>
      </p:sp>
      <p:sp>
        <p:nvSpPr>
          <p:cNvPr id="4" name="Slide Number Placeholder 3"/>
          <p:cNvSpPr>
            <a:spLocks noGrp="1"/>
          </p:cNvSpPr>
          <p:nvPr>
            <p:ph type="sldNum" sz="quarter" idx="4294967295"/>
          </p:nvPr>
        </p:nvSpPr>
        <p:spPr>
          <a:xfrm>
            <a:off x="9347200" y="6553200"/>
            <a:ext cx="2844800" cy="228600"/>
          </a:xfrm>
        </p:spPr>
        <p:txBody>
          <a:bodyPr/>
          <a:lstStyle/>
          <a:p>
            <a:pPr>
              <a:defRPr/>
            </a:pPr>
            <a:fld id="{AFBBEA1A-F0B0-4CBD-A42D-EA28856EED03}" type="slidenum">
              <a:rPr lang="en-US" smtClean="0"/>
              <a:pPr>
                <a:defRPr/>
              </a:pPr>
              <a:t>96</a:t>
            </a:fld>
            <a:endParaRPr lang="en-US" dirty="0"/>
          </a:p>
        </p:txBody>
      </p:sp>
    </p:spTree>
    <p:extLst>
      <p:ext uri="{BB962C8B-B14F-4D97-AF65-F5344CB8AC3E}">
        <p14:creationId xmlns:p14="http://schemas.microsoft.com/office/powerpoint/2010/main" val="133804592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Quy trình </a:t>
            </a:r>
            <a:r>
              <a:rPr lang="en-US"/>
              <a:t>phát triển phần mềm</a:t>
            </a:r>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97</a:t>
            </a:fld>
            <a:endParaRPr lang="en-US" dirty="0"/>
          </a:p>
        </p:txBody>
      </p:sp>
      <p:pic>
        <p:nvPicPr>
          <p:cNvPr id="5" name="Picture 4"/>
          <p:cNvPicPr>
            <a:picLocks noChangeAspect="1"/>
          </p:cNvPicPr>
          <p:nvPr/>
        </p:nvPicPr>
        <p:blipFill>
          <a:blip r:embed="rId2"/>
          <a:stretch>
            <a:fillRect/>
          </a:stretch>
        </p:blipFill>
        <p:spPr>
          <a:xfrm>
            <a:off x="154859" y="1066799"/>
            <a:ext cx="7388941" cy="5552950"/>
          </a:xfrm>
          <a:prstGeom prst="rect">
            <a:avLst/>
          </a:prstGeom>
        </p:spPr>
      </p:pic>
      <p:sp>
        <p:nvSpPr>
          <p:cNvPr id="7" name="Content Placeholder 2"/>
          <p:cNvSpPr txBox="1">
            <a:spLocks/>
          </p:cNvSpPr>
          <p:nvPr/>
        </p:nvSpPr>
        <p:spPr bwMode="auto">
          <a:xfrm>
            <a:off x="4191000" y="1143000"/>
            <a:ext cx="7696199" cy="533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just" rtl="0" eaLnBrk="0" fontAlgn="base" hangingPunct="0">
              <a:lnSpc>
                <a:spcPct val="140000"/>
              </a:lnSpc>
              <a:spcBef>
                <a:spcPts val="0"/>
              </a:spcBef>
              <a:spcAft>
                <a:spcPct val="0"/>
              </a:spcAft>
              <a:buChar char="•"/>
              <a:defRPr sz="3000">
                <a:solidFill>
                  <a:schemeClr val="tx1"/>
                </a:solidFill>
                <a:latin typeface="+mj-lt"/>
                <a:ea typeface="Tahoma" panose="020B0604030504040204" pitchFamily="34" charset="0"/>
                <a:cs typeface="Tahoma" panose="020B0604030504040204" pitchFamily="34" charset="0"/>
              </a:defRPr>
            </a:lvl1pPr>
            <a:lvl2pPr marL="742969" indent="-285757" algn="just" rtl="0" eaLnBrk="0" fontAlgn="base" hangingPunct="0">
              <a:lnSpc>
                <a:spcPct val="140000"/>
              </a:lnSpc>
              <a:spcBef>
                <a:spcPts val="0"/>
              </a:spcBef>
              <a:spcAft>
                <a:spcPct val="0"/>
              </a:spcAft>
              <a:buChar char="–"/>
              <a:defRPr sz="2400">
                <a:solidFill>
                  <a:schemeClr val="tx1"/>
                </a:solidFill>
                <a:latin typeface="+mj-lt"/>
                <a:ea typeface="Tahoma" panose="020B0604030504040204" pitchFamily="34" charset="0"/>
                <a:cs typeface="Tahoma" panose="020B0604030504040204" pitchFamily="34" charset="0"/>
              </a:defRPr>
            </a:lvl2pPr>
            <a:lvl3pPr marL="1143028" indent="-228606" algn="just" rtl="0" eaLnBrk="0" fontAlgn="base" hangingPunct="0">
              <a:lnSpc>
                <a:spcPct val="140000"/>
              </a:lnSpc>
              <a:spcBef>
                <a:spcPts val="0"/>
              </a:spcBef>
              <a:spcAft>
                <a:spcPct val="0"/>
              </a:spcAft>
              <a:buChar char="•"/>
              <a:defRPr sz="2000">
                <a:solidFill>
                  <a:schemeClr val="tx1"/>
                </a:solidFill>
                <a:latin typeface="+mj-lt"/>
                <a:ea typeface="Tahoma" panose="020B0604030504040204" pitchFamily="34" charset="0"/>
                <a:cs typeface="Tahoma" panose="020B0604030504040204" pitchFamily="34" charset="0"/>
              </a:defRPr>
            </a:lvl3pPr>
            <a:lvl4pPr marL="1600240"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4pPr>
            <a:lvl5pPr marL="2057452" indent="-228606" algn="just" rtl="0" eaLnBrk="0" fontAlgn="base" hangingPunct="0">
              <a:lnSpc>
                <a:spcPct val="140000"/>
              </a:lnSpc>
              <a:spcBef>
                <a:spcPts val="0"/>
              </a:spcBef>
              <a:spcAft>
                <a:spcPct val="0"/>
              </a:spcAft>
              <a:buChar char="»"/>
              <a:defRPr sz="1800">
                <a:solidFill>
                  <a:schemeClr val="tx1"/>
                </a:solidFill>
                <a:latin typeface="+mj-lt"/>
                <a:ea typeface="Tahoma" panose="020B0604030504040204" pitchFamily="34" charset="0"/>
                <a:cs typeface="Tahoma" panose="020B0604030504040204" pitchFamily="34" charset="0"/>
              </a:defRPr>
            </a:lvl5pPr>
            <a:lvl6pPr marL="2514663" indent="-228606" algn="l" rtl="0" fontAlgn="base">
              <a:spcBef>
                <a:spcPct val="20000"/>
              </a:spcBef>
              <a:spcAft>
                <a:spcPct val="0"/>
              </a:spcAft>
              <a:buChar char="»"/>
              <a:defRPr sz="2000">
                <a:solidFill>
                  <a:schemeClr val="tx1"/>
                </a:solidFill>
                <a:latin typeface="+mn-lt"/>
              </a:defRPr>
            </a:lvl6pPr>
            <a:lvl7pPr marL="2971874" indent="-228606" algn="l" rtl="0" fontAlgn="base">
              <a:spcBef>
                <a:spcPct val="20000"/>
              </a:spcBef>
              <a:spcAft>
                <a:spcPct val="0"/>
              </a:spcAft>
              <a:buChar char="»"/>
              <a:defRPr sz="2000">
                <a:solidFill>
                  <a:schemeClr val="tx1"/>
                </a:solidFill>
                <a:latin typeface="+mn-lt"/>
              </a:defRPr>
            </a:lvl7pPr>
            <a:lvl8pPr marL="3429086" indent="-228606" algn="l" rtl="0" fontAlgn="base">
              <a:spcBef>
                <a:spcPct val="20000"/>
              </a:spcBef>
              <a:spcAft>
                <a:spcPct val="0"/>
              </a:spcAft>
              <a:buChar char="»"/>
              <a:defRPr sz="2000">
                <a:solidFill>
                  <a:schemeClr val="tx1"/>
                </a:solidFill>
                <a:latin typeface="+mn-lt"/>
              </a:defRPr>
            </a:lvl8pPr>
            <a:lvl9pPr marL="3886297" indent="-228606" algn="l" rtl="0" fontAlgn="base">
              <a:spcBef>
                <a:spcPct val="20000"/>
              </a:spcBef>
              <a:spcAft>
                <a:spcPct val="0"/>
              </a:spcAft>
              <a:buChar char="»"/>
              <a:defRPr sz="2000">
                <a:solidFill>
                  <a:schemeClr val="tx1"/>
                </a:solidFill>
                <a:latin typeface="+mn-lt"/>
              </a:defRPr>
            </a:lvl9pPr>
          </a:lstStyle>
          <a:p>
            <a:r>
              <a:rPr lang="vi-VN" b="1" kern="0" smtClean="0"/>
              <a:t>Program development cycle?</a:t>
            </a:r>
            <a:r>
              <a:rPr lang="en-US" b="1" kern="0" smtClean="0"/>
              <a:t> </a:t>
            </a:r>
            <a:r>
              <a:rPr lang="vi-VN" kern="0" smtClean="0"/>
              <a:t>Là các bước mà lập trình viên dùng để xây dựng</a:t>
            </a:r>
            <a:r>
              <a:rPr lang="en-US" kern="0" smtClean="0"/>
              <a:t> </a:t>
            </a:r>
            <a:r>
              <a:rPr lang="vi-VN" kern="0" smtClean="0"/>
              <a:t>programs</a:t>
            </a:r>
            <a:endParaRPr lang="en-US" kern="0"/>
          </a:p>
        </p:txBody>
      </p:sp>
    </p:spTree>
    <p:extLst>
      <p:ext uri="{BB962C8B-B14F-4D97-AF65-F5344CB8AC3E}">
        <p14:creationId xmlns:p14="http://schemas.microsoft.com/office/powerpoint/2010/main" val="6997018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1 — Analyze Requirements</a:t>
            </a:r>
          </a:p>
        </p:txBody>
      </p:sp>
      <p:sp>
        <p:nvSpPr>
          <p:cNvPr id="3" name="Content Placeholder 2"/>
          <p:cNvSpPr>
            <a:spLocks noGrp="1"/>
          </p:cNvSpPr>
          <p:nvPr>
            <p:ph idx="1"/>
          </p:nvPr>
        </p:nvSpPr>
        <p:spPr/>
        <p:txBody>
          <a:bodyPr/>
          <a:lstStyle/>
          <a:p>
            <a:r>
              <a:rPr lang="vi-VN"/>
              <a:t>Các việc cần làm khi phân tích yêu cầu?</a:t>
            </a:r>
          </a:p>
          <a:p>
            <a:pPr marL="514350" indent="-514350">
              <a:buFont typeface="+mj-lt"/>
              <a:buAutoNum type="arabicParenR"/>
            </a:pPr>
            <a:r>
              <a:rPr lang="vi-VN" b="1" i="1" smtClean="0"/>
              <a:t>Thiết </a:t>
            </a:r>
            <a:r>
              <a:rPr lang="vi-VN" b="1" i="1"/>
              <a:t>lập các requirements</a:t>
            </a:r>
          </a:p>
          <a:p>
            <a:pPr marL="514350" indent="-514350">
              <a:buFont typeface="+mj-lt"/>
              <a:buAutoNum type="arabicParenR"/>
            </a:pPr>
            <a:r>
              <a:rPr lang="vi-VN" b="1" i="1" smtClean="0"/>
              <a:t>Gặp </a:t>
            </a:r>
            <a:r>
              <a:rPr lang="vi-VN" b="1" i="1"/>
              <a:t>các nhà phân tích hệ thống và users</a:t>
            </a:r>
          </a:p>
          <a:p>
            <a:pPr marL="514350" indent="-514350">
              <a:buFont typeface="+mj-lt"/>
              <a:buAutoNum type="arabicParenR"/>
            </a:pPr>
            <a:r>
              <a:rPr lang="vi-VN" b="1" i="1" smtClean="0"/>
              <a:t>Xác </a:t>
            </a:r>
            <a:r>
              <a:rPr lang="vi-VN" b="1" i="1"/>
              <a:t>định input, output, processing, và các thành </a:t>
            </a:r>
            <a:r>
              <a:rPr lang="vi-VN" b="1" i="1" smtClean="0"/>
              <a:t>phần</a:t>
            </a:r>
            <a:r>
              <a:rPr lang="en-US" b="1" i="1" smtClean="0"/>
              <a:t> </a:t>
            </a:r>
            <a:r>
              <a:rPr lang="vi-VN" b="1" i="1" smtClean="0"/>
              <a:t>dữ </a:t>
            </a:r>
            <a:r>
              <a:rPr lang="vi-VN" b="1" i="1"/>
              <a:t>liệu</a:t>
            </a:r>
          </a:p>
          <a:p>
            <a:r>
              <a:rPr lang="vi-VN" b="1" smtClean="0"/>
              <a:t>IPO chart</a:t>
            </a:r>
            <a:r>
              <a:rPr lang="en-US"/>
              <a:t> </a:t>
            </a:r>
            <a:r>
              <a:rPr lang="en-US" smtClean="0"/>
              <a:t>- </a:t>
            </a:r>
            <a:r>
              <a:rPr lang="vi-VN" smtClean="0"/>
              <a:t>Xác</a:t>
            </a:r>
            <a:r>
              <a:rPr lang="en-US" smtClean="0"/>
              <a:t> </a:t>
            </a:r>
            <a:r>
              <a:rPr lang="vi-VN" smtClean="0"/>
              <a:t>định </a:t>
            </a:r>
            <a:r>
              <a:rPr lang="vi-VN"/>
              <a:t>đầu </a:t>
            </a:r>
            <a:endParaRPr lang="en-US" smtClean="0"/>
          </a:p>
          <a:p>
            <a:pPr marL="0" indent="0">
              <a:buNone/>
            </a:pPr>
            <a:r>
              <a:rPr lang="en-US" smtClean="0"/>
              <a:t>    </a:t>
            </a:r>
            <a:r>
              <a:rPr lang="vi-VN" smtClean="0"/>
              <a:t>vào</a:t>
            </a:r>
            <a:r>
              <a:rPr lang="vi-VN"/>
              <a:t>, </a:t>
            </a:r>
            <a:r>
              <a:rPr lang="vi-VN" smtClean="0"/>
              <a:t>đầu</a:t>
            </a:r>
            <a:r>
              <a:rPr lang="en-US" smtClean="0"/>
              <a:t> </a:t>
            </a:r>
            <a:r>
              <a:rPr lang="vi-VN" smtClean="0"/>
              <a:t>ra </a:t>
            </a:r>
            <a:r>
              <a:rPr lang="vi-VN"/>
              <a:t>và các bước </a:t>
            </a:r>
            <a:endParaRPr lang="en-US" smtClean="0"/>
          </a:p>
          <a:p>
            <a:pPr marL="0" indent="0">
              <a:buNone/>
            </a:pPr>
            <a:r>
              <a:rPr lang="en-US" smtClean="0"/>
              <a:t>    </a:t>
            </a:r>
            <a:r>
              <a:rPr lang="vi-VN" smtClean="0"/>
              <a:t>xử</a:t>
            </a:r>
            <a:r>
              <a:rPr lang="en-US" smtClean="0"/>
              <a:t> </a:t>
            </a:r>
            <a:r>
              <a:rPr lang="vi-VN" smtClean="0"/>
              <a:t>lý</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98</a:t>
            </a:fld>
            <a:endParaRPr lang="en-US" dirty="0"/>
          </a:p>
        </p:txBody>
      </p:sp>
      <p:pic>
        <p:nvPicPr>
          <p:cNvPr id="5" name="Picture 4"/>
          <p:cNvPicPr>
            <a:picLocks noChangeAspect="1"/>
          </p:cNvPicPr>
          <p:nvPr/>
        </p:nvPicPr>
        <p:blipFill>
          <a:blip r:embed="rId2"/>
          <a:stretch>
            <a:fillRect/>
          </a:stretch>
        </p:blipFill>
        <p:spPr>
          <a:xfrm>
            <a:off x="4953000" y="3711544"/>
            <a:ext cx="6172200" cy="2841656"/>
          </a:xfrm>
          <a:prstGeom prst="rect">
            <a:avLst/>
          </a:prstGeom>
        </p:spPr>
      </p:pic>
    </p:spTree>
    <p:extLst>
      <p:ext uri="{BB962C8B-B14F-4D97-AF65-F5344CB8AC3E}">
        <p14:creationId xmlns:p14="http://schemas.microsoft.com/office/powerpoint/2010/main" val="20613297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Step 2 — Design </a:t>
            </a:r>
            <a:r>
              <a:rPr lang="en-US" smtClean="0"/>
              <a:t>Solution (1/6)</a:t>
            </a:r>
            <a:endParaRPr lang="en-US"/>
          </a:p>
        </p:txBody>
      </p:sp>
      <p:sp>
        <p:nvSpPr>
          <p:cNvPr id="3" name="Content Placeholder 2"/>
          <p:cNvSpPr>
            <a:spLocks noGrp="1"/>
          </p:cNvSpPr>
          <p:nvPr>
            <p:ph idx="1"/>
          </p:nvPr>
        </p:nvSpPr>
        <p:spPr>
          <a:xfrm>
            <a:off x="304800" y="1143000"/>
            <a:ext cx="4876800" cy="5333999"/>
          </a:xfrm>
        </p:spPr>
        <p:txBody>
          <a:bodyPr/>
          <a:lstStyle/>
          <a:p>
            <a:r>
              <a:rPr lang="vi-VN"/>
              <a:t>Những việc cần làm trong bước thiết kế giải pháp?</a:t>
            </a:r>
            <a:endParaRPr lang="en-US"/>
          </a:p>
        </p:txBody>
      </p:sp>
      <p:sp>
        <p:nvSpPr>
          <p:cNvPr id="4" name="Slide Number Placeholder 3"/>
          <p:cNvSpPr>
            <a:spLocks noGrp="1"/>
          </p:cNvSpPr>
          <p:nvPr>
            <p:ph type="sldNum" sz="quarter" idx="11"/>
          </p:nvPr>
        </p:nvSpPr>
        <p:spPr/>
        <p:txBody>
          <a:bodyPr/>
          <a:lstStyle/>
          <a:p>
            <a:pPr>
              <a:defRPr/>
            </a:pPr>
            <a:fld id="{AFBBEA1A-F0B0-4CBD-A42D-EA28856EED03}" type="slidenum">
              <a:rPr lang="en-US" smtClean="0"/>
              <a:pPr>
                <a:defRPr/>
              </a:pPr>
              <a:t>99</a:t>
            </a:fld>
            <a:endParaRPr lang="en-US" dirty="0"/>
          </a:p>
        </p:txBody>
      </p:sp>
      <p:pic>
        <p:nvPicPr>
          <p:cNvPr id="5" name="Picture 4"/>
          <p:cNvPicPr>
            <a:picLocks noChangeAspect="1"/>
          </p:cNvPicPr>
          <p:nvPr/>
        </p:nvPicPr>
        <p:blipFill>
          <a:blip r:embed="rId2"/>
          <a:stretch>
            <a:fillRect/>
          </a:stretch>
        </p:blipFill>
        <p:spPr>
          <a:xfrm>
            <a:off x="5108149" y="1143000"/>
            <a:ext cx="7007651" cy="5147723"/>
          </a:xfrm>
          <a:prstGeom prst="rect">
            <a:avLst/>
          </a:prstGeom>
        </p:spPr>
      </p:pic>
    </p:spTree>
    <p:extLst>
      <p:ext uri="{BB962C8B-B14F-4D97-AF65-F5344CB8AC3E}">
        <p14:creationId xmlns:p14="http://schemas.microsoft.com/office/powerpoint/2010/main" val="528119256"/>
      </p:ext>
    </p:extLst>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10214</TotalTime>
  <Words>14615</Words>
  <Application>Microsoft Office PowerPoint</Application>
  <PresentationFormat>Widescreen</PresentationFormat>
  <Paragraphs>1772</Paragraphs>
  <Slides>190</Slides>
  <Notes>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190</vt:i4>
      </vt:variant>
    </vt:vector>
  </HeadingPairs>
  <TitlesOfParts>
    <vt:vector size="203" baseType="lpstr">
      <vt:lpstr>Arial Unicode MS</vt:lpstr>
      <vt:lpstr>Arial</vt:lpstr>
      <vt:lpstr>Consolas</vt:lpstr>
      <vt:lpstr>Courier New</vt:lpstr>
      <vt:lpstr>Monotype Sorts</vt:lpstr>
      <vt:lpstr>Symbol</vt:lpstr>
      <vt:lpstr>Tahoma</vt:lpstr>
      <vt:lpstr>Times New Roman</vt:lpstr>
      <vt:lpstr>Verdana</vt:lpstr>
      <vt:lpstr>Wingdings</vt:lpstr>
      <vt:lpstr>Wingdings 3</vt:lpstr>
      <vt:lpstr>1_Default Design</vt:lpstr>
      <vt:lpstr>Picture</vt:lpstr>
      <vt:lpstr>CHƯƠNG 1  GIỚI THIỆU VỀ MÔN HỌC</vt:lpstr>
      <vt:lpstr>THÔNG TIN GIẢNG VIÊN</vt:lpstr>
      <vt:lpstr>MỤC TIÊU CỦA HỌC PHẦN</vt:lpstr>
      <vt:lpstr>TIÊU CHUẨN ĐÁNH GIÁ SINH VIÊN</vt:lpstr>
      <vt:lpstr>TÀI LIỆU HỌC TẬP</vt:lpstr>
      <vt:lpstr>NỘI DUNG MÔN HỌC</vt:lpstr>
      <vt:lpstr>Quy Trình Giải Bài Toán &amp; Lập Trình</vt:lpstr>
      <vt:lpstr>Chương trình máy tính và ngôn ngữ lập trình</vt:lpstr>
      <vt:lpstr>Kiến trúc cơ bản của máy tính</vt:lpstr>
      <vt:lpstr>Dữ liệu được lưu trữ như thế nào?</vt:lpstr>
      <vt:lpstr>Hoạt động của chương trình máy tính (1/2) </vt:lpstr>
      <vt:lpstr>Hoạt động của chương trình máy tính (2/2)</vt:lpstr>
      <vt:lpstr>Giải Bài Toán Bằng Máy Tính</vt:lpstr>
      <vt:lpstr>Giải Bài Toán Bằng Máy Tính</vt:lpstr>
      <vt:lpstr>Quy Trình Giải Bài Toán (1/9)</vt:lpstr>
      <vt:lpstr>Quy Trình Giải Bài Toán (2/9)</vt:lpstr>
      <vt:lpstr>Quy Trình Giải Bài Toán (3/9)</vt:lpstr>
      <vt:lpstr>Quy Trình Giải Bài Toán (4/9)</vt:lpstr>
      <vt:lpstr>Quy Trình Giải Bài Toán (5/9)</vt:lpstr>
      <vt:lpstr>Quy Trình Giải Bài Toán (6/9) – Ví dụ</vt:lpstr>
      <vt:lpstr>Quy Trình Giải Bài Toán (7/9) - Diễn Đạt GT</vt:lpstr>
      <vt:lpstr>Quy Trình Giải Bài Toán (8/9) - Chương trình</vt:lpstr>
      <vt:lpstr>Quy Trình Giải Bài Toán (9/9) - Lập trình</vt:lpstr>
      <vt:lpstr>Ngôn ngữ lập trình là gì? (1/2)</vt:lpstr>
      <vt:lpstr>Ngôn ngữ lập trình là gì? (2/2)</vt:lpstr>
      <vt:lpstr>Ngôn ngữ lập trình (1/3)</vt:lpstr>
      <vt:lpstr>Ngôn ngữ lập trình (2/3)</vt:lpstr>
      <vt:lpstr>Ngôn ngữ lập trình (3/3)</vt:lpstr>
      <vt:lpstr>Popular High-Level Languages</vt:lpstr>
      <vt:lpstr>Các khía cạnh của ngôn ngữ</vt:lpstr>
      <vt:lpstr>Thông dịch/ biên dịch mã nguồn</vt:lpstr>
      <vt:lpstr>Thông dịch mã nguồn</vt:lpstr>
      <vt:lpstr>Biên dịch mã nguồn</vt:lpstr>
      <vt:lpstr>Hệ điều hành - Operating Systems</vt:lpstr>
      <vt:lpstr>Các Mô Thức Lập Trình</vt:lpstr>
      <vt:lpstr>Ngôn ngữ lập trình bậc cao</vt:lpstr>
      <vt:lpstr>Imperative paradigm – Hướng mệnh lệnh</vt:lpstr>
      <vt:lpstr>Functional paradigm – Hướng chức năng</vt:lpstr>
      <vt:lpstr>Logic paradigm – Hướng logic</vt:lpstr>
      <vt:lpstr>Object-oriented paradigm – Hướng đối tượng (1/2)</vt:lpstr>
      <vt:lpstr>Object-oriented paradigm – Hướng đối tượng (2/2)</vt:lpstr>
      <vt:lpstr>Các Thành Phần Cơ Bản Của  Ngôn Ngữ C/C++</vt:lpstr>
      <vt:lpstr>Các phần tử cơ bản</vt:lpstr>
      <vt:lpstr>(1) Tập ký tự</vt:lpstr>
      <vt:lpstr>Tập ký tự trong C</vt:lpstr>
      <vt:lpstr>(2) Từ khóa (Keyword)</vt:lpstr>
      <vt:lpstr>Từ khóa thông dụng trong C</vt:lpstr>
      <vt:lpstr>(3) Định danh (identifier)</vt:lpstr>
      <vt:lpstr>Quy tắc đặt trên định danh trong C</vt:lpstr>
      <vt:lpstr>Ví dụ: Định danh</vt:lpstr>
      <vt:lpstr>Một số quy ước (Code convention)</vt:lpstr>
      <vt:lpstr>(4) Các kiểu dữ liệu - int</vt:lpstr>
      <vt:lpstr>(5) Hằng</vt:lpstr>
      <vt:lpstr>Hằng số nguyên</vt:lpstr>
      <vt:lpstr>Hằng số thực</vt:lpstr>
      <vt:lpstr>Hằng ký tự</vt:lpstr>
      <vt:lpstr>Hằng chuỗi/ xâu ký tự</vt:lpstr>
      <vt:lpstr>(6) Biến (variable)</vt:lpstr>
      <vt:lpstr>(7) Hàm (function)</vt:lpstr>
      <vt:lpstr>Một số hàm toán học</vt:lpstr>
      <vt:lpstr>(8) Biểu thức</vt:lpstr>
      <vt:lpstr>(9) Câu lệnh (Statement)</vt:lpstr>
      <vt:lpstr>Phân loại câu lệnh</vt:lpstr>
      <vt:lpstr>(10) Chú thích (Comment)</vt:lpstr>
      <vt:lpstr>Cấu Trúc Cơ Bản Của Chương Trình C</vt:lpstr>
      <vt:lpstr>Các phần cơ bản</vt:lpstr>
      <vt:lpstr>Khai báo các tệp tiêu đề</vt:lpstr>
      <vt:lpstr>Khai báo các đối tượng toàn cục (1/3)</vt:lpstr>
      <vt:lpstr>Khai báo các đối tượng toàn cục (2/3)</vt:lpstr>
      <vt:lpstr>Khai báo các đối tượng toàn cục (3/3)</vt:lpstr>
      <vt:lpstr>Định nghĩa hàm main()</vt:lpstr>
      <vt:lpstr>Định nghĩa các hàm đã khai báo</vt:lpstr>
      <vt:lpstr>Chú ý</vt:lpstr>
      <vt:lpstr>Chương trình C đầu tiên: Hello World!</vt:lpstr>
      <vt:lpstr>Các kiểu đơn</vt:lpstr>
      <vt:lpstr>Các kiểu kết hợp</vt:lpstr>
      <vt:lpstr>Biểu diễn hằng số</vt:lpstr>
      <vt:lpstr>Khai báo biến (1/2)</vt:lpstr>
      <vt:lpstr>Khai báo biến (2/2)</vt:lpstr>
      <vt:lpstr>Khai báo hằng (1/3)</vt:lpstr>
      <vt:lpstr>Khai báo hằng (2/3)</vt:lpstr>
      <vt:lpstr>Khai báo hằng (3/3)</vt:lpstr>
      <vt:lpstr>Biểu thức trong C</vt:lpstr>
      <vt:lpstr>Mục đích sử dụng</vt:lpstr>
      <vt:lpstr>Tính toán giá trị biểu thức</vt:lpstr>
      <vt:lpstr>Các loại biểu thức</vt:lpstr>
      <vt:lpstr>Biểu thức số học</vt:lpstr>
      <vt:lpstr>Biểu thức quan hệ</vt:lpstr>
      <vt:lpstr>Biểu thức logic</vt:lpstr>
      <vt:lpstr>Ví dụ - Biểu thức logic</vt:lpstr>
      <vt:lpstr>Vào ra trong C++</vt:lpstr>
      <vt:lpstr>Header file cho I/O trong C++</vt:lpstr>
      <vt:lpstr>Standard Output Stream (cout) trong C++</vt:lpstr>
      <vt:lpstr>Standard Input Stream (cin) trong C++ (1/2)</vt:lpstr>
      <vt:lpstr>Standard Input Stream (cin) trong C++ (2/2)</vt:lpstr>
      <vt:lpstr>Quy Trình Phát Triển Phần Mềm</vt:lpstr>
      <vt:lpstr>Quy trình phát triển phần mềm</vt:lpstr>
      <vt:lpstr>Step 1 — Analyze Requirements</vt:lpstr>
      <vt:lpstr>Step 2 — Design Solution (1/6)</vt:lpstr>
      <vt:lpstr>Step 2 — Design Solution (2/6)</vt:lpstr>
      <vt:lpstr>Step 2 — Design Solution (3/6)</vt:lpstr>
      <vt:lpstr>Step 2 — Design Solution (4/6)</vt:lpstr>
      <vt:lpstr>Step 2 — Design Solution (5/6)</vt:lpstr>
      <vt:lpstr>Step 2 — Design Solution (6/6)</vt:lpstr>
      <vt:lpstr>Step 3 — Validate Design</vt:lpstr>
      <vt:lpstr>Step 4 — Implement Design</vt:lpstr>
      <vt:lpstr>Step 5 — Test Solution</vt:lpstr>
      <vt:lpstr>Step 6 — Document Solution</vt:lpstr>
      <vt:lpstr>CHƯƠNG 2 CÁC CẤU TRÚC ĐIỀU KHIỂN</vt:lpstr>
      <vt:lpstr>Nội dung chính</vt:lpstr>
      <vt:lpstr>Lệnh đơn &gt;&lt; Lệnh ghép</vt:lpstr>
      <vt:lpstr>Cấu trúc lồng nhau</vt:lpstr>
      <vt:lpstr>Ví dụ</vt:lpstr>
      <vt:lpstr>Output chương trình</vt:lpstr>
      <vt:lpstr>Nội dung chính</vt:lpstr>
      <vt:lpstr>Cấu trúc điều kiện</vt:lpstr>
      <vt:lpstr>Cấu trúc if…</vt:lpstr>
      <vt:lpstr>Cấu trúc if…else…</vt:lpstr>
      <vt:lpstr>Lưu ý</vt:lpstr>
      <vt:lpstr>Ví dụ: So sánh 2 số thực được nhập vào</vt:lpstr>
      <vt:lpstr>Ví dụ: So sánh 2 số thực được nhập vào</vt:lpstr>
      <vt:lpstr>Ví dụ: Giải phương trình ax + b = 0</vt:lpstr>
      <vt:lpstr>Ví dụ: Giải phương trình ax + b = 0</vt:lpstr>
      <vt:lpstr>Ví dụ: Nhập x và tính hàm</vt:lpstr>
      <vt:lpstr>Cấu trúc if / if..else lồng nhau</vt:lpstr>
      <vt:lpstr>Ví dụ</vt:lpstr>
      <vt:lpstr>Cấu trúc lựa chọn</vt:lpstr>
      <vt:lpstr>Cấu trúc lựa chọn switch</vt:lpstr>
      <vt:lpstr>Cấu trúc lựa chọn switch</vt:lpstr>
      <vt:lpstr>Cấu trúc lựa chọn switch</vt:lpstr>
      <vt:lpstr>Cơ chế hoạt động của switch</vt:lpstr>
      <vt:lpstr>Cơ chế hoạt động của switch</vt:lpstr>
      <vt:lpstr>Ví dụ 1 - Từ vựng tiếng anh</vt:lpstr>
      <vt:lpstr>Ví dụ 1 - Từ vựng tiếng anh</vt:lpstr>
      <vt:lpstr>Ví dụ 1 - Từ vựng tiếng anh</vt:lpstr>
      <vt:lpstr>Ví dụ 2 – Ngày trong tuần</vt:lpstr>
      <vt:lpstr>Ví dụ 2 – Ngày trong tuần</vt:lpstr>
      <vt:lpstr>Ví dụ 2 – Ngày trong tuần</vt:lpstr>
      <vt:lpstr>Cấu trúc lựa chọn switch</vt:lpstr>
      <vt:lpstr>Ví dụ 3 – Ngày trong năm</vt:lpstr>
      <vt:lpstr>Lưu ý</vt:lpstr>
      <vt:lpstr>Ví dụ</vt:lpstr>
      <vt:lpstr>Ví dụ 1: Tính cước taxi</vt:lpstr>
      <vt:lpstr>Ví dụ 2: Phương trình bậc 2</vt:lpstr>
      <vt:lpstr>Ví dụ 3: Hệ phương trình</vt:lpstr>
      <vt:lpstr>Bài tập 2</vt:lpstr>
      <vt:lpstr>Nội dung chính</vt:lpstr>
      <vt:lpstr>Vòng lặp</vt:lpstr>
      <vt:lpstr>Mục đích và cú pháp</vt:lpstr>
      <vt:lpstr>Sơ đồ cú pháp</vt:lpstr>
      <vt:lpstr>Sử dụng</vt:lpstr>
      <vt:lpstr>Ví dụ 1: Đưa ra các số nguyên lẻ nhỏ hơn 100</vt:lpstr>
      <vt:lpstr>Ví dụ 2: Đưa ra các số lẻ nhỏ hơn 100</vt:lpstr>
      <vt:lpstr>Ví dụ 3: Nhập n và đưa ra n!</vt:lpstr>
      <vt:lpstr>Ví dụ 4: Nhập n và tính tổng 1 + 1/2 +..+ 1/n </vt:lpstr>
      <vt:lpstr>Ví dụ 5: Tìm 3 chứ số thỏa mãn abc = a3+ b3+c3</vt:lpstr>
      <vt:lpstr>Ví dụ 5: Tìm 3 chứ số thỏa mãn abc = a3+ b3+c3</vt:lpstr>
      <vt:lpstr>Chú ý (1/2)</vt:lpstr>
      <vt:lpstr>Chú ý (2/2)</vt:lpstr>
      <vt:lpstr>Vòng lặp</vt:lpstr>
      <vt:lpstr>Mục đích và cú pháp</vt:lpstr>
      <vt:lpstr>Sơ đồ cú pháp</vt:lpstr>
      <vt:lpstr>Ví dụ 1: Nhập n và đưa tổng n số nguyên đầu tiên</vt:lpstr>
      <vt:lpstr>Ví dụ 2: Cho biết kế quả thực hiện chương trình</vt:lpstr>
      <vt:lpstr>Ví dụ 3: Nhập chuỗi và đếm nguyên, phụ âm, khoảng trắng</vt:lpstr>
      <vt:lpstr>Vòng lặp</vt:lpstr>
      <vt:lpstr>Mục đích và cú pháp</vt:lpstr>
      <vt:lpstr>Sơ đồ cú pháp</vt:lpstr>
      <vt:lpstr>Ví dụ 1: Nhập n và đưa tổng của n số nguyên đầu</vt:lpstr>
      <vt:lpstr>Ví dụ 2: Nhập và thông báo nhập lại</vt:lpstr>
      <vt:lpstr>Code với while</vt:lpstr>
      <vt:lpstr>Code với do..while</vt:lpstr>
      <vt:lpstr>Ví dụ 3: </vt:lpstr>
      <vt:lpstr>Ví dụ 3: Code</vt:lpstr>
      <vt:lpstr>Ví dụ 3: Kết quả </vt:lpstr>
      <vt:lpstr>Ví dụ 4: Tính hàm</vt:lpstr>
      <vt:lpstr>Ví dụ 5: Đọc dãy số, tìm và đếm số max</vt:lpstr>
      <vt:lpstr>Bài tập 3</vt:lpstr>
      <vt:lpstr>Bài tập 4</vt:lpstr>
      <vt:lpstr>Nội dung chính</vt:lpstr>
      <vt:lpstr>Mục đích</vt:lpstr>
      <vt:lpstr>continue &gt;&lt; break</vt:lpstr>
      <vt:lpstr>continue</vt:lpstr>
      <vt:lpstr>Ví dụ 1</vt:lpstr>
      <vt:lpstr>break</vt:lpstr>
      <vt:lpstr>Ví dụ 2</vt:lpstr>
      <vt:lpstr>Ví dụ 3</vt:lpstr>
      <vt:lpstr>goto </vt:lpstr>
      <vt:lpstr>Ví dụ</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TAURUS</dc:creator>
  <cp:lastModifiedBy>NGOC LONG</cp:lastModifiedBy>
  <cp:revision>1551</cp:revision>
  <cp:lastPrinted>1601-01-01T00:00:00Z</cp:lastPrinted>
  <dcterms:created xsi:type="dcterms:W3CDTF">1601-01-01T00:00:00Z</dcterms:created>
  <dcterms:modified xsi:type="dcterms:W3CDTF">2023-01-29T11:03:44Z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